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43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notesSlides/notesSlide13.xml" ContentType="application/vnd.openxmlformats-officedocument.presentationml.notesSlide+xml"/>
  <Override PartName="/ppt/tags/tag4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523" r:id="rId2"/>
    <p:sldId id="419" r:id="rId3"/>
    <p:sldId id="438" r:id="rId4"/>
    <p:sldId id="451" r:id="rId5"/>
    <p:sldId id="453" r:id="rId6"/>
    <p:sldId id="452" r:id="rId7"/>
    <p:sldId id="455" r:id="rId8"/>
    <p:sldId id="439" r:id="rId9"/>
    <p:sldId id="487" r:id="rId10"/>
    <p:sldId id="488" r:id="rId11"/>
    <p:sldId id="489" r:id="rId12"/>
    <p:sldId id="490" r:id="rId13"/>
    <p:sldId id="441" r:id="rId14"/>
    <p:sldId id="492" r:id="rId15"/>
    <p:sldId id="493" r:id="rId16"/>
    <p:sldId id="491" r:id="rId17"/>
    <p:sldId id="494" r:id="rId18"/>
    <p:sldId id="495" r:id="rId19"/>
    <p:sldId id="442" r:id="rId20"/>
    <p:sldId id="496" r:id="rId21"/>
    <p:sldId id="521" r:id="rId22"/>
    <p:sldId id="443" r:id="rId23"/>
    <p:sldId id="522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97F5"/>
    <a:srgbClr val="ED7D31"/>
    <a:srgbClr val="5B9BD5"/>
    <a:srgbClr val="0070C0"/>
    <a:srgbClr val="DF7D3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-96" y="-240"/>
      </p:cViewPr>
      <p:guideLst>
        <p:guide orient="horz" pos="2212"/>
        <p:guide pos="39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2021-5-10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各位领导、各位老师，大家下午好，</a:t>
            </a:r>
          </a:p>
          <a:p>
            <a:r>
              <a:rPr lang="zh-CN" altLang="en-US"/>
              <a:t>我叫王怀，是华南农业大学采购管理系统项目建设的负责人，信息系统从</a:t>
            </a:r>
            <a:r>
              <a:rPr lang="en-US" altLang="zh-CN"/>
              <a:t>06</a:t>
            </a:r>
            <a:r>
              <a:rPr lang="zh-CN" altLang="en-US"/>
              <a:t>年开始规划，全程参与了</a:t>
            </a:r>
            <a:r>
              <a:rPr lang="zh-CN"/>
              <a:t>整过</a:t>
            </a:r>
            <a:r>
              <a:rPr lang="zh-CN" altLang="en-US"/>
              <a:t>的项目建设和完善</a:t>
            </a:r>
          </a:p>
          <a:p>
            <a:r>
              <a:rPr lang="zh-CN" altLang="en-US"/>
              <a:t>除了该项目之外，我曾经参与过</a:t>
            </a:r>
            <a:r>
              <a:rPr lang="en-US" altLang="zh-CN"/>
              <a:t>30</a:t>
            </a:r>
            <a:r>
              <a:rPr lang="zh-CN" altLang="en-US"/>
              <a:t>多所高校的项目设计和调研，</a:t>
            </a:r>
          </a:p>
          <a:p>
            <a:r>
              <a:rPr lang="zh-CN" altLang="en-US"/>
              <a:t>也具体负责过</a:t>
            </a:r>
            <a:r>
              <a:rPr lang="en-US" altLang="zh-CN"/>
              <a:t>10</a:t>
            </a:r>
            <a:r>
              <a:rPr lang="zh-CN" altLang="en-US"/>
              <a:t>多所高校的项目实施，</a:t>
            </a:r>
          </a:p>
          <a:p>
            <a:r>
              <a:rPr lang="zh-CN" altLang="en-US"/>
              <a:t>下面我将详细给大家介绍华南农业大学采购管理信息系统</a:t>
            </a: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规划采购需求，统筹采购计划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2021-5-10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2021-5-10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2021-5-10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2021-5-10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2021-5-10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2021-5-10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2021-5-10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2021-5-10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2021-5-10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2021-5-10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2021-5-10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2021-5-10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oleObject" Target="../embeddings/oleObject1.bin"/><Relationship Id="rId3" Type="http://schemas.openxmlformats.org/officeDocument/2006/relationships/tags" Target="../tags/tag20.xml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tags" Target="../tags/tag19.xml"/><Relationship Id="rId16" Type="http://schemas.openxmlformats.org/officeDocument/2006/relationships/image" Target="../media/image36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11" Type="http://schemas.openxmlformats.org/officeDocument/2006/relationships/image" Target="../media/image32.png"/><Relationship Id="rId5" Type="http://schemas.openxmlformats.org/officeDocument/2006/relationships/notesSlide" Target="../notesSlides/notesSlide8.xml"/><Relationship Id="rId15" Type="http://schemas.openxmlformats.org/officeDocument/2006/relationships/image" Target="../media/image35.png"/><Relationship Id="rId10" Type="http://schemas.openxmlformats.org/officeDocument/2006/relationships/image" Target="../media/image3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0.png"/><Relationship Id="rId1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37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2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9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51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4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7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58.png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2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6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68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2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7.xml"/><Relationship Id="rId7" Type="http://schemas.openxmlformats.org/officeDocument/2006/relationships/image" Target="../media/image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tags" Target="../tags/tag10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35125" y="1793875"/>
            <a:ext cx="9144000" cy="2781935"/>
          </a:xfrm>
        </p:spPr>
        <p:txBody>
          <a:bodyPr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4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第四期采购</a:t>
            </a:r>
            <a:r>
              <a:rPr lang="zh-CN" altLang="en-US" sz="4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管理信息系统</a:t>
            </a:r>
            <a:r>
              <a:rPr lang="en-US" altLang="zh-CN" sz="4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/>
            </a:r>
            <a:br>
              <a:rPr lang="en-US" altLang="zh-CN" sz="4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4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用户</a:t>
            </a:r>
            <a:r>
              <a:rPr lang="zh-CN" altLang="en-US" sz="4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使用简明教程</a:t>
            </a:r>
            <a:endParaRPr lang="en-US" altLang="zh-CN" sz="44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278765" y="745261"/>
            <a:ext cx="2290445" cy="587375"/>
            <a:chOff x="439" y="1010"/>
            <a:chExt cx="3607" cy="925"/>
          </a:xfrm>
        </p:grpSpPr>
        <p:sp>
          <p:nvSpPr>
            <p:cNvPr id="7" name="任意多边形 6"/>
            <p:cNvSpPr/>
            <p:nvPr>
              <p:custDataLst>
                <p:tags r:id="rId2"/>
              </p:custDataLst>
            </p:nvPr>
          </p:nvSpPr>
          <p:spPr>
            <a:xfrm rot="16200000">
              <a:off x="373" y="1292"/>
              <a:ext cx="492" cy="360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DF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>
              <a:normAutofit fontScale="82500" lnSpcReduction="20000"/>
            </a:bodyPr>
            <a:lstStyle/>
            <a:p>
              <a:pPr algn="ctr"/>
              <a:endParaRPr lang="zh-CN" altLang="en-US" sz="1400">
                <a:solidFill>
                  <a:schemeClr val="accent1">
                    <a:lumMod val="50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3"/>
              </p:custDataLst>
            </p:nvPr>
          </p:nvSpPr>
          <p:spPr>
            <a:xfrm>
              <a:off x="893" y="1010"/>
              <a:ext cx="3153" cy="92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zh-CN" altLang="en-US" sz="2800" b="1" dirty="0" smtClean="0">
                  <a:solidFill>
                    <a:srgbClr val="ED7D3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计划管理</a:t>
              </a:r>
              <a:endParaRPr lang="zh-CN" altLang="en-US" sz="2800" b="1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76525" y="785495"/>
            <a:ext cx="8677275" cy="41148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步骤</a:t>
            </a:r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：对接第三方平台抓取采购需求，</a:t>
            </a: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规范化采购需求填写，形成采购清单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2" name="图片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365" y="1322070"/>
            <a:ext cx="11249025" cy="5427980"/>
          </a:xfrm>
          <a:prstGeom prst="rect">
            <a:avLst/>
          </a:prstGeom>
        </p:spPr>
      </p:pic>
      <p:pic>
        <p:nvPicPr>
          <p:cNvPr id="13" name="图片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54250" y="2183130"/>
            <a:ext cx="9469755" cy="4526280"/>
          </a:xfrm>
          <a:prstGeom prst="rect">
            <a:avLst/>
          </a:prstGeom>
        </p:spPr>
      </p:pic>
      <p:sp>
        <p:nvSpPr>
          <p:cNvPr id="24" name="矩形 3-0"/>
          <p:cNvSpPr/>
          <p:nvPr/>
        </p:nvSpPr>
        <p:spPr>
          <a:xfrm>
            <a:off x="2394585" y="2647950"/>
            <a:ext cx="9229090" cy="14363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矩形 3"/>
          <p:cNvSpPr/>
          <p:nvPr/>
        </p:nvSpPr>
        <p:spPr>
          <a:xfrm>
            <a:off x="5433060" y="2216785"/>
            <a:ext cx="1155065" cy="3473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6" name="图片 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13025" y="2210435"/>
            <a:ext cx="6885940" cy="3310890"/>
          </a:xfrm>
          <a:prstGeom prst="rect">
            <a:avLst/>
          </a:prstGeom>
        </p:spPr>
      </p:pic>
      <p:sp>
        <p:nvSpPr>
          <p:cNvPr id="27" name="矩形 9"/>
          <p:cNvSpPr/>
          <p:nvPr/>
        </p:nvSpPr>
        <p:spPr>
          <a:xfrm>
            <a:off x="2781300" y="3195955"/>
            <a:ext cx="6452870" cy="2813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矩形 10"/>
          <p:cNvSpPr/>
          <p:nvPr/>
        </p:nvSpPr>
        <p:spPr>
          <a:xfrm>
            <a:off x="8409940" y="5215255"/>
            <a:ext cx="586105" cy="2813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3" name="图片 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07945" y="2228850"/>
            <a:ext cx="7619365" cy="4398010"/>
          </a:xfrm>
          <a:prstGeom prst="rect">
            <a:avLst/>
          </a:prstGeom>
        </p:spPr>
      </p:pic>
      <p:sp>
        <p:nvSpPr>
          <p:cNvPr id="32" name="矩形 9"/>
          <p:cNvSpPr/>
          <p:nvPr/>
        </p:nvSpPr>
        <p:spPr>
          <a:xfrm>
            <a:off x="2781300" y="2300605"/>
            <a:ext cx="6717665" cy="32823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4" name="矩形 10"/>
          <p:cNvSpPr/>
          <p:nvPr/>
        </p:nvSpPr>
        <p:spPr>
          <a:xfrm>
            <a:off x="2781300" y="5643245"/>
            <a:ext cx="6717665" cy="5568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" name="矩形 11"/>
          <p:cNvSpPr/>
          <p:nvPr/>
        </p:nvSpPr>
        <p:spPr>
          <a:xfrm>
            <a:off x="5455285" y="6268720"/>
            <a:ext cx="865505" cy="2711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1" name="图片 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45995" y="2167890"/>
            <a:ext cx="9478010" cy="4518025"/>
          </a:xfrm>
          <a:prstGeom prst="rect">
            <a:avLst/>
          </a:prstGeom>
        </p:spPr>
      </p:pic>
      <p:sp>
        <p:nvSpPr>
          <p:cNvPr id="15" name="矩形 4"/>
          <p:cNvSpPr/>
          <p:nvPr/>
        </p:nvSpPr>
        <p:spPr>
          <a:xfrm>
            <a:off x="6783070" y="2215515"/>
            <a:ext cx="1778635" cy="3473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3" name="图片 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676525" y="2205990"/>
            <a:ext cx="7878445" cy="4420235"/>
          </a:xfrm>
          <a:prstGeom prst="rect">
            <a:avLst/>
          </a:prstGeom>
        </p:spPr>
      </p:pic>
      <p:sp>
        <p:nvSpPr>
          <p:cNvPr id="44" name="矩形 12"/>
          <p:cNvSpPr/>
          <p:nvPr/>
        </p:nvSpPr>
        <p:spPr>
          <a:xfrm>
            <a:off x="2781300" y="2477135"/>
            <a:ext cx="2088515" cy="3473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8" name="图片 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6730" y="1332865"/>
            <a:ext cx="11218545" cy="5417185"/>
          </a:xfrm>
          <a:prstGeom prst="rect">
            <a:avLst/>
          </a:prstGeom>
        </p:spPr>
      </p:pic>
      <p:sp>
        <p:nvSpPr>
          <p:cNvPr id="45" name="矩形 13"/>
          <p:cNvSpPr/>
          <p:nvPr/>
        </p:nvSpPr>
        <p:spPr>
          <a:xfrm>
            <a:off x="8653145" y="2474595"/>
            <a:ext cx="1879600" cy="3473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6" name="矩形 14"/>
          <p:cNvSpPr/>
          <p:nvPr/>
        </p:nvSpPr>
        <p:spPr>
          <a:xfrm>
            <a:off x="2781300" y="3952875"/>
            <a:ext cx="7589520" cy="2882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7" name="矩形 15"/>
          <p:cNvSpPr/>
          <p:nvPr/>
        </p:nvSpPr>
        <p:spPr>
          <a:xfrm>
            <a:off x="9234805" y="6230620"/>
            <a:ext cx="702945" cy="3473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aphicFrame>
        <p:nvGraphicFramePr>
          <p:cNvPr id="50" name="对象 9"/>
          <p:cNvGraphicFramePr>
            <a:graphicFrameLocks/>
          </p:cNvGraphicFramePr>
          <p:nvPr/>
        </p:nvGraphicFramePr>
        <p:xfrm>
          <a:off x="2676525" y="2205990"/>
          <a:ext cx="7879080" cy="4371975"/>
        </p:xfrm>
        <a:graphic>
          <a:graphicData uri="http://schemas.openxmlformats.org/presentationml/2006/ole">
            <p:oleObj spid="_x0000_s1025" r:id="rId13" imgW="10647619" imgH="6152381" progId="PBrush">
              <p:embed/>
            </p:oleObj>
          </a:graphicData>
        </a:graphic>
      </p:graphicFrame>
      <p:sp>
        <p:nvSpPr>
          <p:cNvPr id="52" name="矩形 16"/>
          <p:cNvSpPr/>
          <p:nvPr/>
        </p:nvSpPr>
        <p:spPr>
          <a:xfrm>
            <a:off x="3186430" y="2921635"/>
            <a:ext cx="2488565" cy="3359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9" name="矩形 17"/>
          <p:cNvSpPr/>
          <p:nvPr/>
        </p:nvSpPr>
        <p:spPr>
          <a:xfrm>
            <a:off x="7033260" y="2372360"/>
            <a:ext cx="2488565" cy="3359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0" name="矩形 18"/>
          <p:cNvSpPr/>
          <p:nvPr/>
        </p:nvSpPr>
        <p:spPr>
          <a:xfrm>
            <a:off x="3186430" y="3477260"/>
            <a:ext cx="2488565" cy="3359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1" name="矩形 19"/>
          <p:cNvSpPr/>
          <p:nvPr/>
        </p:nvSpPr>
        <p:spPr>
          <a:xfrm>
            <a:off x="7033260" y="3230245"/>
            <a:ext cx="2487930" cy="8743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2" name="矩形 20"/>
          <p:cNvSpPr/>
          <p:nvPr/>
        </p:nvSpPr>
        <p:spPr>
          <a:xfrm>
            <a:off x="3140710" y="5507990"/>
            <a:ext cx="6644005" cy="5975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3" name="矩形 21"/>
          <p:cNvSpPr/>
          <p:nvPr/>
        </p:nvSpPr>
        <p:spPr>
          <a:xfrm>
            <a:off x="5614670" y="6170295"/>
            <a:ext cx="916940" cy="3460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4" name="图片 1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47265" y="2169160"/>
            <a:ext cx="9478010" cy="4518025"/>
          </a:xfrm>
          <a:prstGeom prst="rect">
            <a:avLst/>
          </a:prstGeom>
        </p:spPr>
      </p:pic>
      <p:sp>
        <p:nvSpPr>
          <p:cNvPr id="16" name="矩形 5"/>
          <p:cNvSpPr/>
          <p:nvPr/>
        </p:nvSpPr>
        <p:spPr>
          <a:xfrm>
            <a:off x="8823325" y="2215515"/>
            <a:ext cx="1132205" cy="3473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2" name="图片 1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676525" y="2205990"/>
            <a:ext cx="7878445" cy="4310380"/>
          </a:xfrm>
          <a:prstGeom prst="rect">
            <a:avLst/>
          </a:prstGeom>
        </p:spPr>
      </p:pic>
      <p:sp>
        <p:nvSpPr>
          <p:cNvPr id="65" name="矩形 22"/>
          <p:cNvSpPr/>
          <p:nvPr/>
        </p:nvSpPr>
        <p:spPr>
          <a:xfrm>
            <a:off x="2676525" y="2477135"/>
            <a:ext cx="7279640" cy="3473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6" name="矩形 23"/>
          <p:cNvSpPr/>
          <p:nvPr/>
        </p:nvSpPr>
        <p:spPr>
          <a:xfrm>
            <a:off x="2937510" y="3848100"/>
            <a:ext cx="7279640" cy="3473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7" name="矩形 24"/>
          <p:cNvSpPr/>
          <p:nvPr/>
        </p:nvSpPr>
        <p:spPr>
          <a:xfrm>
            <a:off x="9224010" y="6139815"/>
            <a:ext cx="866775" cy="3473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72" name="图片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45995" y="2183130"/>
            <a:ext cx="9469755" cy="4526280"/>
          </a:xfrm>
          <a:prstGeom prst="rect">
            <a:avLst/>
          </a:prstGeom>
        </p:spPr>
      </p:pic>
      <p:sp>
        <p:nvSpPr>
          <p:cNvPr id="22" name="矩形 6"/>
          <p:cNvSpPr/>
          <p:nvPr/>
        </p:nvSpPr>
        <p:spPr>
          <a:xfrm>
            <a:off x="11057890" y="2215515"/>
            <a:ext cx="565785" cy="3473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矩形 7"/>
          <p:cNvSpPr/>
          <p:nvPr/>
        </p:nvSpPr>
        <p:spPr>
          <a:xfrm>
            <a:off x="2394585" y="4084320"/>
            <a:ext cx="9229090" cy="218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3" name="矩形 7-2"/>
          <p:cNvSpPr/>
          <p:nvPr/>
        </p:nvSpPr>
        <p:spPr>
          <a:xfrm>
            <a:off x="6247765" y="6269355"/>
            <a:ext cx="786130" cy="416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74" name="图片 1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676525" y="2205990"/>
            <a:ext cx="7786370" cy="4499610"/>
          </a:xfrm>
          <a:prstGeom prst="rect">
            <a:avLst/>
          </a:prstGeom>
        </p:spPr>
      </p:pic>
      <p:sp>
        <p:nvSpPr>
          <p:cNvPr id="76" name="矩形 25"/>
          <p:cNvSpPr/>
          <p:nvPr/>
        </p:nvSpPr>
        <p:spPr>
          <a:xfrm>
            <a:off x="2937510" y="2372360"/>
            <a:ext cx="6675755" cy="32715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7" name="矩形 26"/>
          <p:cNvSpPr/>
          <p:nvPr/>
        </p:nvSpPr>
        <p:spPr>
          <a:xfrm>
            <a:off x="2937510" y="5885815"/>
            <a:ext cx="6675755" cy="3067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8" name="矩形 27"/>
          <p:cNvSpPr/>
          <p:nvPr/>
        </p:nvSpPr>
        <p:spPr>
          <a:xfrm>
            <a:off x="5602605" y="6319520"/>
            <a:ext cx="918210" cy="3067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75" name="图片 14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242820" y="2183130"/>
            <a:ext cx="9472930" cy="4526280"/>
          </a:xfrm>
          <a:prstGeom prst="rect">
            <a:avLst/>
          </a:prstGeom>
        </p:spPr>
      </p:pic>
      <p:sp>
        <p:nvSpPr>
          <p:cNvPr id="23" name="矩形 8"/>
          <p:cNvSpPr/>
          <p:nvPr/>
        </p:nvSpPr>
        <p:spPr>
          <a:xfrm>
            <a:off x="10228580" y="4276090"/>
            <a:ext cx="588645" cy="3473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8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4" grpId="1" animBg="1"/>
      <p:bldP spid="14" grpId="0" bldLvl="0" animBg="1"/>
      <p:bldP spid="14" grpId="1" animBg="1"/>
      <p:bldP spid="27" grpId="0" bldLvl="0" animBg="1"/>
      <p:bldP spid="27" grpId="1" animBg="1"/>
      <p:bldP spid="28" grpId="0" bldLvl="0" animBg="1"/>
      <p:bldP spid="28" grpId="1" animBg="1"/>
      <p:bldP spid="32" grpId="0" bldLvl="0" animBg="1"/>
      <p:bldP spid="32" grpId="1" animBg="1"/>
      <p:bldP spid="34" grpId="0" bldLvl="0" animBg="1"/>
      <p:bldP spid="34" grpId="1" animBg="1"/>
      <p:bldP spid="35" grpId="0" bldLvl="0" animBg="1"/>
      <p:bldP spid="35" grpId="1" animBg="1"/>
      <p:bldP spid="15" grpId="0" bldLvl="0" animBg="1"/>
      <p:bldP spid="15" grpId="1" animBg="1"/>
      <p:bldP spid="44" grpId="0" bldLvl="0" animBg="1"/>
      <p:bldP spid="44" grpId="1" animBg="1"/>
      <p:bldP spid="45" grpId="0" bldLvl="0" animBg="1"/>
      <p:bldP spid="45" grpId="1" animBg="1"/>
      <p:bldP spid="46" grpId="0" bldLvl="0" animBg="1"/>
      <p:bldP spid="46" grpId="1" animBg="1"/>
      <p:bldP spid="47" grpId="0" bldLvl="0" animBg="1"/>
      <p:bldP spid="47" grpId="1" animBg="1"/>
      <p:bldP spid="52" grpId="0" bldLvl="0" animBg="1"/>
      <p:bldP spid="52" grpId="1" animBg="1"/>
      <p:bldP spid="59" grpId="0" bldLvl="0" animBg="1"/>
      <p:bldP spid="59" grpId="1" animBg="1"/>
      <p:bldP spid="60" grpId="0" bldLvl="0" animBg="1"/>
      <p:bldP spid="60" grpId="1" animBg="1"/>
      <p:bldP spid="61" grpId="0" bldLvl="0" animBg="1"/>
      <p:bldP spid="61" grpId="1" animBg="1"/>
      <p:bldP spid="62" grpId="0" bldLvl="0" animBg="1"/>
      <p:bldP spid="62" grpId="1" animBg="1"/>
      <p:bldP spid="63" grpId="0" bldLvl="0" animBg="1"/>
      <p:bldP spid="63" grpId="1" animBg="1"/>
      <p:bldP spid="16" grpId="0" bldLvl="0" animBg="1"/>
      <p:bldP spid="16" grpId="1" animBg="1"/>
      <p:bldP spid="65" grpId="0" bldLvl="0" animBg="1"/>
      <p:bldP spid="65" grpId="1" animBg="1"/>
      <p:bldP spid="66" grpId="0" bldLvl="0" animBg="1"/>
      <p:bldP spid="66" grpId="1" animBg="1"/>
      <p:bldP spid="67" grpId="0" bldLvl="0" animBg="1"/>
      <p:bldP spid="67" grpId="1" animBg="1"/>
      <p:bldP spid="22" grpId="0" bldLvl="0" animBg="1"/>
      <p:bldP spid="22" grpId="1" animBg="1"/>
      <p:bldP spid="25" grpId="0" bldLvl="0" animBg="1"/>
      <p:bldP spid="25" grpId="1" animBg="1"/>
      <p:bldP spid="73" grpId="0" bldLvl="0" animBg="1"/>
      <p:bldP spid="73" grpId="1" animBg="1"/>
      <p:bldP spid="76" grpId="0" bldLvl="0" animBg="1"/>
      <p:bldP spid="76" grpId="1" animBg="1"/>
      <p:bldP spid="77" grpId="0" bldLvl="0" animBg="1"/>
      <p:bldP spid="77" grpId="1" animBg="1"/>
      <p:bldP spid="78" grpId="0" bldLvl="0" animBg="1"/>
      <p:bldP spid="78" grpId="1" animBg="1"/>
      <p:bldP spid="23" grpId="0" bldLvl="0" animBg="1"/>
      <p:bldP spid="2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278765" y="745261"/>
            <a:ext cx="2290445" cy="587375"/>
            <a:chOff x="439" y="1010"/>
            <a:chExt cx="3607" cy="925"/>
          </a:xfrm>
        </p:grpSpPr>
        <p:sp>
          <p:nvSpPr>
            <p:cNvPr id="7" name="任意多边形 6"/>
            <p:cNvSpPr/>
            <p:nvPr>
              <p:custDataLst>
                <p:tags r:id="rId1"/>
              </p:custDataLst>
            </p:nvPr>
          </p:nvSpPr>
          <p:spPr>
            <a:xfrm rot="16200000">
              <a:off x="373" y="1292"/>
              <a:ext cx="492" cy="360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DF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>
              <a:normAutofit fontScale="82500" lnSpcReduction="20000"/>
            </a:bodyPr>
            <a:lstStyle/>
            <a:p>
              <a:pPr algn="ctr"/>
              <a:endParaRPr lang="zh-CN" altLang="en-US" sz="1400">
                <a:solidFill>
                  <a:schemeClr val="accent1">
                    <a:lumMod val="50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2"/>
              </p:custDataLst>
            </p:nvPr>
          </p:nvSpPr>
          <p:spPr>
            <a:xfrm>
              <a:off x="893" y="1010"/>
              <a:ext cx="3153" cy="92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zh-CN" altLang="en-US" sz="2800" b="1" dirty="0" smtClean="0">
                  <a:solidFill>
                    <a:srgbClr val="ED7D3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计划管理</a:t>
              </a:r>
              <a:endParaRPr lang="zh-CN" altLang="en-US" sz="2800" b="1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76525" y="785495"/>
            <a:ext cx="8677275" cy="41148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步骤</a:t>
            </a:r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：通过模板生成用户需求书，保存每个版本的修改记录，</a:t>
            </a:r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万及上需上传用户需求论证材料</a:t>
            </a:r>
            <a:endParaRPr lang="en-US" altLang="zh-CN" sz="15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2" name="图片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365" y="1322070"/>
            <a:ext cx="11249025" cy="5427980"/>
          </a:xfrm>
          <a:prstGeom prst="rect">
            <a:avLst/>
          </a:prstGeom>
        </p:spPr>
      </p:pic>
      <p:pic>
        <p:nvPicPr>
          <p:cNvPr id="80" name="图片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54250" y="2205990"/>
            <a:ext cx="9471660" cy="4276725"/>
          </a:xfrm>
          <a:prstGeom prst="rect">
            <a:avLst/>
          </a:prstGeom>
        </p:spPr>
      </p:pic>
      <p:sp>
        <p:nvSpPr>
          <p:cNvPr id="81" name="矩形 3"/>
          <p:cNvSpPr/>
          <p:nvPr/>
        </p:nvSpPr>
        <p:spPr>
          <a:xfrm>
            <a:off x="10707370" y="2394585"/>
            <a:ext cx="962025" cy="3473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2" name="矩形 4"/>
          <p:cNvSpPr/>
          <p:nvPr/>
        </p:nvSpPr>
        <p:spPr>
          <a:xfrm>
            <a:off x="3864610" y="3292475"/>
            <a:ext cx="5714365" cy="6610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3" name="矩形 5"/>
          <p:cNvSpPr/>
          <p:nvPr/>
        </p:nvSpPr>
        <p:spPr>
          <a:xfrm>
            <a:off x="3865245" y="4125595"/>
            <a:ext cx="5714365" cy="9232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6"/>
          <p:cNvSpPr/>
          <p:nvPr/>
        </p:nvSpPr>
        <p:spPr>
          <a:xfrm>
            <a:off x="5365750" y="3552825"/>
            <a:ext cx="403225" cy="401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5" name="图片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89070" y="2853690"/>
            <a:ext cx="4286250" cy="1800225"/>
          </a:xfrm>
          <a:prstGeom prst="rect">
            <a:avLst/>
          </a:prstGeom>
        </p:spPr>
      </p:pic>
      <p:sp>
        <p:nvSpPr>
          <p:cNvPr id="10" name="矩形 8"/>
          <p:cNvSpPr/>
          <p:nvPr/>
        </p:nvSpPr>
        <p:spPr>
          <a:xfrm>
            <a:off x="5524500" y="4112260"/>
            <a:ext cx="1974850" cy="5283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1" name="图片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69210" y="1322070"/>
            <a:ext cx="7879080" cy="5417185"/>
          </a:xfrm>
          <a:prstGeom prst="rect">
            <a:avLst/>
          </a:prstGeom>
        </p:spPr>
      </p:pic>
      <p:sp>
        <p:nvSpPr>
          <p:cNvPr id="18" name="矩形 10"/>
          <p:cNvSpPr/>
          <p:nvPr/>
        </p:nvSpPr>
        <p:spPr>
          <a:xfrm>
            <a:off x="2569210" y="1505585"/>
            <a:ext cx="584835" cy="3911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4" name="矩形 11"/>
          <p:cNvSpPr/>
          <p:nvPr/>
        </p:nvSpPr>
        <p:spPr>
          <a:xfrm>
            <a:off x="6891655" y="5932805"/>
            <a:ext cx="962025" cy="527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bldLvl="0" animBg="1"/>
      <p:bldP spid="81" grpId="1" animBg="1"/>
      <p:bldP spid="82" grpId="0" bldLvl="0" animBg="1"/>
      <p:bldP spid="82" grpId="1" animBg="1"/>
      <p:bldP spid="83" grpId="0" bldLvl="0" animBg="1"/>
      <p:bldP spid="83" grpId="1" animBg="1"/>
      <p:bldP spid="3" grpId="0" bldLvl="0" animBg="1"/>
      <p:bldP spid="3" grpId="1" animBg="1"/>
      <p:bldP spid="10" grpId="0" bldLvl="0" animBg="1"/>
      <p:bldP spid="10" grpId="1" animBg="1"/>
      <p:bldP spid="10" grpId="2" animBg="1"/>
      <p:bldP spid="18" grpId="0" bldLvl="0" animBg="1"/>
      <p:bldP spid="18" grpId="1" animBg="1"/>
      <p:bldP spid="18" grpId="2" animBg="1"/>
      <p:bldP spid="84" grpId="0" bldLvl="0" animBg="1"/>
      <p:bldP spid="8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278765" y="745261"/>
            <a:ext cx="2290445" cy="587375"/>
            <a:chOff x="439" y="1010"/>
            <a:chExt cx="3607" cy="925"/>
          </a:xfrm>
        </p:grpSpPr>
        <p:sp>
          <p:nvSpPr>
            <p:cNvPr id="7" name="任意多边形 6"/>
            <p:cNvSpPr/>
            <p:nvPr>
              <p:custDataLst>
                <p:tags r:id="rId1"/>
              </p:custDataLst>
            </p:nvPr>
          </p:nvSpPr>
          <p:spPr>
            <a:xfrm rot="16200000">
              <a:off x="373" y="1292"/>
              <a:ext cx="492" cy="360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DF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>
              <a:normAutofit fontScale="82500" lnSpcReduction="20000"/>
            </a:bodyPr>
            <a:lstStyle/>
            <a:p>
              <a:pPr algn="ctr"/>
              <a:endParaRPr lang="zh-CN" altLang="en-US" sz="1400">
                <a:solidFill>
                  <a:schemeClr val="accent1">
                    <a:lumMod val="50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2"/>
              </p:custDataLst>
            </p:nvPr>
          </p:nvSpPr>
          <p:spPr>
            <a:xfrm>
              <a:off x="893" y="1010"/>
              <a:ext cx="3153" cy="92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zh-CN" altLang="en-US" sz="2800" b="1" dirty="0" smtClean="0">
                  <a:solidFill>
                    <a:srgbClr val="ED7D3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计划管理</a:t>
              </a:r>
              <a:endParaRPr lang="zh-CN" altLang="en-US" sz="2800" b="1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76525" y="785495"/>
            <a:ext cx="8677275" cy="41148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步骤</a:t>
            </a:r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：点击“采购计划查询”可跟踪采购计划申报进度</a:t>
            </a:r>
            <a:endParaRPr lang="en-US" altLang="zh-CN" sz="15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6415" y="1329055"/>
            <a:ext cx="11250930" cy="5421630"/>
          </a:xfrm>
          <a:prstGeom prst="rect">
            <a:avLst/>
          </a:prstGeom>
        </p:spPr>
      </p:pic>
      <p:sp>
        <p:nvSpPr>
          <p:cNvPr id="84" name="矩形 2"/>
          <p:cNvSpPr/>
          <p:nvPr/>
        </p:nvSpPr>
        <p:spPr>
          <a:xfrm>
            <a:off x="567055" y="2770505"/>
            <a:ext cx="1595120" cy="3359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3"/>
          <p:cNvSpPr/>
          <p:nvPr/>
        </p:nvSpPr>
        <p:spPr>
          <a:xfrm>
            <a:off x="2338705" y="3299460"/>
            <a:ext cx="9290685" cy="3924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" name="图片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16150" y="2172970"/>
            <a:ext cx="9544685" cy="4519295"/>
          </a:xfrm>
          <a:prstGeom prst="rect">
            <a:avLst/>
          </a:prstGeom>
        </p:spPr>
      </p:pic>
      <p:sp>
        <p:nvSpPr>
          <p:cNvPr id="11" name="矩形 5"/>
          <p:cNvSpPr/>
          <p:nvPr/>
        </p:nvSpPr>
        <p:spPr>
          <a:xfrm>
            <a:off x="2843530" y="3355975"/>
            <a:ext cx="338455" cy="279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3" name="图片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6415" y="1344930"/>
            <a:ext cx="11250930" cy="5390515"/>
          </a:xfrm>
          <a:prstGeom prst="rect">
            <a:avLst/>
          </a:prstGeom>
        </p:spPr>
      </p:pic>
      <p:sp>
        <p:nvSpPr>
          <p:cNvPr id="14" name="矩形 7"/>
          <p:cNvSpPr/>
          <p:nvPr/>
        </p:nvSpPr>
        <p:spPr>
          <a:xfrm>
            <a:off x="2370455" y="3089910"/>
            <a:ext cx="9258935" cy="20713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8"/>
          <p:cNvSpPr/>
          <p:nvPr/>
        </p:nvSpPr>
        <p:spPr>
          <a:xfrm>
            <a:off x="2370455" y="5523865"/>
            <a:ext cx="9258935" cy="12001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7" name="图片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00275" y="2204720"/>
            <a:ext cx="9544050" cy="4518660"/>
          </a:xfrm>
          <a:prstGeom prst="rect">
            <a:avLst/>
          </a:prstGeom>
        </p:spPr>
      </p:pic>
      <p:sp>
        <p:nvSpPr>
          <p:cNvPr id="18" name="矩形 10"/>
          <p:cNvSpPr/>
          <p:nvPr/>
        </p:nvSpPr>
        <p:spPr>
          <a:xfrm>
            <a:off x="2354580" y="2507615"/>
            <a:ext cx="9258935" cy="990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矩形 11"/>
          <p:cNvSpPr/>
          <p:nvPr/>
        </p:nvSpPr>
        <p:spPr>
          <a:xfrm>
            <a:off x="2338705" y="5161280"/>
            <a:ext cx="9258935" cy="15614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0" name="图片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16150" y="2204720"/>
            <a:ext cx="9544685" cy="4502150"/>
          </a:xfrm>
          <a:prstGeom prst="rect">
            <a:avLst/>
          </a:prstGeom>
        </p:spPr>
      </p:pic>
      <p:sp>
        <p:nvSpPr>
          <p:cNvPr id="21" name="矩形 13"/>
          <p:cNvSpPr/>
          <p:nvPr/>
        </p:nvSpPr>
        <p:spPr>
          <a:xfrm>
            <a:off x="2386330" y="2714625"/>
            <a:ext cx="9258935" cy="10648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矩形 14"/>
          <p:cNvSpPr/>
          <p:nvPr/>
        </p:nvSpPr>
        <p:spPr>
          <a:xfrm>
            <a:off x="2370455" y="5819140"/>
            <a:ext cx="9258935" cy="8877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矩形 15"/>
          <p:cNvSpPr/>
          <p:nvPr/>
        </p:nvSpPr>
        <p:spPr>
          <a:xfrm>
            <a:off x="2385695" y="3907790"/>
            <a:ext cx="9258935" cy="19119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bldLvl="0" animBg="1"/>
      <p:bldP spid="84" grpId="1" animBg="1"/>
      <p:bldP spid="5" grpId="0" bldLvl="0" animBg="1"/>
      <p:bldP spid="5" grpId="1" animBg="1"/>
      <p:bldP spid="11" grpId="0" bldLvl="0" animBg="1"/>
      <p:bldP spid="11" grpId="1" animBg="1"/>
      <p:bldP spid="14" grpId="0" bldLvl="0" animBg="1"/>
      <p:bldP spid="14" grpId="1" animBg="1"/>
      <p:bldP spid="16" grpId="0" bldLvl="0" animBg="1"/>
      <p:bldP spid="16" grpId="1" animBg="1"/>
      <p:bldP spid="18" grpId="0" bldLvl="0" animBg="1"/>
      <p:bldP spid="18" grpId="1" animBg="1"/>
      <p:bldP spid="19" grpId="0" bldLvl="0" animBg="1"/>
      <p:bldP spid="19" grpId="1" animBg="1"/>
      <p:bldP spid="21" grpId="0" bldLvl="0" animBg="1"/>
      <p:bldP spid="21" grpId="1" animBg="1"/>
      <p:bldP spid="25" grpId="0" bldLvl="0" animBg="1"/>
      <p:bldP spid="25" grpId="1" animBg="1"/>
      <p:bldP spid="24" grpId="0" bldLvl="0" animBg="1"/>
      <p:bldP spid="2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278765" y="745261"/>
            <a:ext cx="2290445" cy="587375"/>
            <a:chOff x="439" y="1010"/>
            <a:chExt cx="3607" cy="925"/>
          </a:xfrm>
        </p:grpSpPr>
        <p:sp>
          <p:nvSpPr>
            <p:cNvPr id="7" name="任意多边形 6"/>
            <p:cNvSpPr/>
            <p:nvPr>
              <p:custDataLst>
                <p:tags r:id="rId1"/>
              </p:custDataLst>
            </p:nvPr>
          </p:nvSpPr>
          <p:spPr>
            <a:xfrm rot="16200000">
              <a:off x="373" y="1292"/>
              <a:ext cx="492" cy="360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DF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>
              <a:normAutofit fontScale="82500" lnSpcReduction="20000"/>
            </a:bodyPr>
            <a:lstStyle/>
            <a:p>
              <a:pPr algn="ctr"/>
              <a:endParaRPr lang="zh-CN" altLang="en-US" sz="1400">
                <a:solidFill>
                  <a:schemeClr val="accent1">
                    <a:lumMod val="50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2"/>
              </p:custDataLst>
            </p:nvPr>
          </p:nvSpPr>
          <p:spPr>
            <a:xfrm>
              <a:off x="893" y="1010"/>
              <a:ext cx="3153" cy="92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zh-CN" altLang="en-US" sz="2800" b="1" dirty="0" smtClean="0">
                  <a:solidFill>
                    <a:srgbClr val="ED7D3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采购实施</a:t>
              </a:r>
              <a:endParaRPr lang="zh-CN" altLang="en-US" sz="2800" b="1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76525" y="785495"/>
            <a:ext cx="8677275" cy="41148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步骤</a:t>
            </a:r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：分配用户自行采购后，用户可在企业微信和系统首页收到待办提醒</a:t>
            </a:r>
            <a:endParaRPr lang="en-US" altLang="zh-CN" sz="15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9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1180" y="1344930"/>
            <a:ext cx="11226165" cy="5432425"/>
          </a:xfrm>
          <a:prstGeom prst="rect">
            <a:avLst/>
          </a:prstGeom>
        </p:spPr>
      </p:pic>
      <p:sp>
        <p:nvSpPr>
          <p:cNvPr id="30" name="矩形 2"/>
          <p:cNvSpPr/>
          <p:nvPr/>
        </p:nvSpPr>
        <p:spPr>
          <a:xfrm>
            <a:off x="2407920" y="4949190"/>
            <a:ext cx="2286635" cy="3352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" name="图片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305" y="1344930"/>
            <a:ext cx="11242040" cy="54133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182620" y="2268855"/>
            <a:ext cx="882650" cy="3187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4" name="矩形 5"/>
          <p:cNvSpPr/>
          <p:nvPr/>
        </p:nvSpPr>
        <p:spPr>
          <a:xfrm>
            <a:off x="567055" y="2817495"/>
            <a:ext cx="1559560" cy="3022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0" grpId="1" animBg="1"/>
      <p:bldP spid="5" grpId="0" bldLvl="0" animBg="1"/>
      <p:bldP spid="5" grpId="1" animBg="1"/>
      <p:bldP spid="84" grpId="0" bldLvl="0" animBg="1"/>
      <p:bldP spid="8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278765" y="745261"/>
            <a:ext cx="2290445" cy="587375"/>
            <a:chOff x="439" y="1010"/>
            <a:chExt cx="3607" cy="925"/>
          </a:xfrm>
        </p:grpSpPr>
        <p:sp>
          <p:nvSpPr>
            <p:cNvPr id="7" name="任意多边形 6"/>
            <p:cNvSpPr/>
            <p:nvPr>
              <p:custDataLst>
                <p:tags r:id="rId1"/>
              </p:custDataLst>
            </p:nvPr>
          </p:nvSpPr>
          <p:spPr>
            <a:xfrm rot="16200000">
              <a:off x="373" y="1292"/>
              <a:ext cx="492" cy="360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DF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>
              <a:normAutofit fontScale="82500" lnSpcReduction="20000"/>
            </a:bodyPr>
            <a:lstStyle/>
            <a:p>
              <a:pPr algn="ctr"/>
              <a:endParaRPr lang="zh-CN" altLang="en-US" sz="1400">
                <a:solidFill>
                  <a:schemeClr val="accent1">
                    <a:lumMod val="50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2"/>
              </p:custDataLst>
            </p:nvPr>
          </p:nvSpPr>
          <p:spPr>
            <a:xfrm>
              <a:off x="893" y="1010"/>
              <a:ext cx="3153" cy="92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zh-CN" altLang="en-US" sz="2800" b="1" dirty="0" smtClean="0">
                  <a:solidFill>
                    <a:srgbClr val="ED7D3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采购实施</a:t>
              </a:r>
              <a:endParaRPr lang="zh-CN" altLang="en-US" sz="2800" b="1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76525" y="785495"/>
            <a:ext cx="8677275" cy="41148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步骤</a:t>
            </a:r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：选择待采购设备，点击“登记采购结果”，提交采购主管审核材料</a:t>
            </a:r>
            <a:endParaRPr lang="en-US" altLang="zh-CN" sz="15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305" y="1344930"/>
            <a:ext cx="11242040" cy="5413375"/>
          </a:xfrm>
          <a:prstGeom prst="rect">
            <a:avLst/>
          </a:prstGeom>
        </p:spPr>
      </p:pic>
      <p:sp>
        <p:nvSpPr>
          <p:cNvPr id="10" name="矩形 4"/>
          <p:cNvSpPr/>
          <p:nvPr/>
        </p:nvSpPr>
        <p:spPr>
          <a:xfrm>
            <a:off x="2337435" y="3597275"/>
            <a:ext cx="9256395" cy="3340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214880" y="2930525"/>
            <a:ext cx="1076960" cy="3670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2" name="图片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1344930"/>
            <a:ext cx="11243945" cy="5443220"/>
          </a:xfrm>
          <a:prstGeom prst="rect">
            <a:avLst/>
          </a:prstGeom>
        </p:spPr>
      </p:pic>
      <p:sp>
        <p:nvSpPr>
          <p:cNvPr id="21" name="矩形 7"/>
          <p:cNvSpPr/>
          <p:nvPr/>
        </p:nvSpPr>
        <p:spPr>
          <a:xfrm>
            <a:off x="7262495" y="2785110"/>
            <a:ext cx="3269615" cy="3352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矩形 8"/>
          <p:cNvSpPr/>
          <p:nvPr/>
        </p:nvSpPr>
        <p:spPr>
          <a:xfrm>
            <a:off x="2676525" y="3119755"/>
            <a:ext cx="3269615" cy="3352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9"/>
          <p:cNvSpPr/>
          <p:nvPr/>
        </p:nvSpPr>
        <p:spPr>
          <a:xfrm>
            <a:off x="2676525" y="4184650"/>
            <a:ext cx="7757795" cy="3505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6" name="图片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73935" y="2221230"/>
            <a:ext cx="9503410" cy="4514850"/>
          </a:xfrm>
          <a:prstGeom prst="rect">
            <a:avLst/>
          </a:prstGeom>
        </p:spPr>
      </p:pic>
      <p:sp>
        <p:nvSpPr>
          <p:cNvPr id="17" name="矩形 11"/>
          <p:cNvSpPr/>
          <p:nvPr/>
        </p:nvSpPr>
        <p:spPr>
          <a:xfrm>
            <a:off x="8333105" y="5913120"/>
            <a:ext cx="1364615" cy="3981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2"/>
          <p:cNvSpPr/>
          <p:nvPr/>
        </p:nvSpPr>
        <p:spPr>
          <a:xfrm>
            <a:off x="7262495" y="2189480"/>
            <a:ext cx="3399155" cy="3981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矩形 13"/>
          <p:cNvSpPr/>
          <p:nvPr/>
        </p:nvSpPr>
        <p:spPr>
          <a:xfrm>
            <a:off x="6963410" y="6327140"/>
            <a:ext cx="1009015" cy="3981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3" name="图片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5305" y="1344930"/>
            <a:ext cx="11242040" cy="5443220"/>
          </a:xfrm>
          <a:prstGeom prst="rect">
            <a:avLst/>
          </a:prstGeom>
        </p:spPr>
      </p:pic>
      <p:sp>
        <p:nvSpPr>
          <p:cNvPr id="22" name="矩形 15"/>
          <p:cNvSpPr/>
          <p:nvPr/>
        </p:nvSpPr>
        <p:spPr>
          <a:xfrm>
            <a:off x="680085" y="3470910"/>
            <a:ext cx="1414145" cy="2844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矩形 16"/>
          <p:cNvSpPr/>
          <p:nvPr/>
        </p:nvSpPr>
        <p:spPr>
          <a:xfrm>
            <a:off x="4016375" y="2239645"/>
            <a:ext cx="1112520" cy="3638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7" name="图片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52905" y="2054225"/>
            <a:ext cx="8641715" cy="4013200"/>
          </a:xfrm>
          <a:prstGeom prst="rect">
            <a:avLst/>
          </a:prstGeom>
        </p:spPr>
      </p:pic>
      <p:sp>
        <p:nvSpPr>
          <p:cNvPr id="28" name="矩形 18"/>
          <p:cNvSpPr/>
          <p:nvPr/>
        </p:nvSpPr>
        <p:spPr>
          <a:xfrm>
            <a:off x="3588385" y="2800985"/>
            <a:ext cx="1075055" cy="3187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  <p:bldP spid="6" grpId="0" bldLvl="0" animBg="1"/>
      <p:bldP spid="6" grpId="1" animBg="1"/>
      <p:bldP spid="21" grpId="0" bldLvl="0" animBg="1"/>
      <p:bldP spid="21" grpId="1" animBg="1"/>
      <p:bldP spid="14" grpId="0" bldLvl="0" animBg="1"/>
      <p:bldP spid="14" grpId="1" animBg="1"/>
      <p:bldP spid="15" grpId="0" bldLvl="0" animBg="1"/>
      <p:bldP spid="15" grpId="1" animBg="1"/>
      <p:bldP spid="17" grpId="0" bldLvl="0" animBg="1"/>
      <p:bldP spid="17" grpId="1" animBg="1"/>
      <p:bldP spid="18" grpId="0" bldLvl="0" animBg="1"/>
      <p:bldP spid="18" grpId="1" animBg="1"/>
      <p:bldP spid="19" grpId="0" bldLvl="0" animBg="1"/>
      <p:bldP spid="19" grpId="1" animBg="1"/>
      <p:bldP spid="22" grpId="0" bldLvl="0" animBg="1"/>
      <p:bldP spid="22" grpId="1" animBg="1"/>
      <p:bldP spid="26" grpId="0" bldLvl="0" animBg="1"/>
      <p:bldP spid="26" grpId="1" animBg="1"/>
      <p:bldP spid="28" grpId="0" bldLvl="0" animBg="1"/>
      <p:bldP spid="28" grpId="1" animBg="1"/>
      <p:bldP spid="28" grpId="2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278765" y="745261"/>
            <a:ext cx="2290445" cy="587375"/>
            <a:chOff x="439" y="1010"/>
            <a:chExt cx="3607" cy="925"/>
          </a:xfrm>
        </p:grpSpPr>
        <p:sp>
          <p:nvSpPr>
            <p:cNvPr id="7" name="任意多边形 6"/>
            <p:cNvSpPr/>
            <p:nvPr>
              <p:custDataLst>
                <p:tags r:id="rId1"/>
              </p:custDataLst>
            </p:nvPr>
          </p:nvSpPr>
          <p:spPr>
            <a:xfrm rot="16200000">
              <a:off x="373" y="1292"/>
              <a:ext cx="492" cy="360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DF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>
              <a:normAutofit fontScale="82500" lnSpcReduction="20000"/>
            </a:bodyPr>
            <a:lstStyle/>
            <a:p>
              <a:pPr algn="ctr"/>
              <a:endParaRPr lang="zh-CN" altLang="en-US" sz="1400">
                <a:solidFill>
                  <a:schemeClr val="accent1">
                    <a:lumMod val="50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2"/>
              </p:custDataLst>
            </p:nvPr>
          </p:nvSpPr>
          <p:spPr>
            <a:xfrm>
              <a:off x="893" y="1010"/>
              <a:ext cx="3153" cy="92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zh-CN" altLang="en-US" sz="2800" b="1" dirty="0" smtClean="0">
                  <a:solidFill>
                    <a:srgbClr val="ED7D3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采购实施</a:t>
              </a:r>
              <a:endParaRPr lang="zh-CN" altLang="en-US" sz="2800" b="1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76525" y="785495"/>
            <a:ext cx="8677275" cy="41148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步骤</a:t>
            </a:r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：采购文件审核、采购结果确认，</a:t>
            </a: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用户可在企业微信和系统首页收到待办提醒</a:t>
            </a:r>
            <a:endParaRPr lang="en-US" altLang="zh-CN" sz="15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305" y="1344930"/>
            <a:ext cx="11242040" cy="5413375"/>
          </a:xfrm>
          <a:prstGeom prst="rect">
            <a:avLst/>
          </a:prstGeom>
        </p:spPr>
      </p:pic>
      <p:sp>
        <p:nvSpPr>
          <p:cNvPr id="84" name="矩形 2"/>
          <p:cNvSpPr/>
          <p:nvPr/>
        </p:nvSpPr>
        <p:spPr>
          <a:xfrm>
            <a:off x="567055" y="3108960"/>
            <a:ext cx="1559560" cy="6724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3" name="图片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44090" y="2194560"/>
            <a:ext cx="9453880" cy="4432300"/>
          </a:xfrm>
          <a:prstGeom prst="rect">
            <a:avLst/>
          </a:prstGeom>
        </p:spPr>
      </p:pic>
      <p:sp>
        <p:nvSpPr>
          <p:cNvPr id="11" name="矩形 4"/>
          <p:cNvSpPr/>
          <p:nvPr/>
        </p:nvSpPr>
        <p:spPr>
          <a:xfrm>
            <a:off x="2259965" y="2194560"/>
            <a:ext cx="881380" cy="4464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bldLvl="0" animBg="1"/>
      <p:bldP spid="84" grpId="1" animBg="1"/>
      <p:bldP spid="11" grpId="0" bldLvl="0" animBg="1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278765" y="745261"/>
            <a:ext cx="2290445" cy="587375"/>
            <a:chOff x="439" y="1010"/>
            <a:chExt cx="3607" cy="925"/>
          </a:xfrm>
        </p:grpSpPr>
        <p:sp>
          <p:nvSpPr>
            <p:cNvPr id="7" name="任意多边形 6"/>
            <p:cNvSpPr/>
            <p:nvPr>
              <p:custDataLst>
                <p:tags r:id="rId1"/>
              </p:custDataLst>
            </p:nvPr>
          </p:nvSpPr>
          <p:spPr>
            <a:xfrm rot="16200000">
              <a:off x="373" y="1292"/>
              <a:ext cx="492" cy="360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DF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>
              <a:normAutofit fontScale="82500" lnSpcReduction="20000"/>
            </a:bodyPr>
            <a:lstStyle/>
            <a:p>
              <a:pPr algn="ctr"/>
              <a:endParaRPr lang="zh-CN" altLang="en-US" sz="1400">
                <a:solidFill>
                  <a:schemeClr val="accent1">
                    <a:lumMod val="50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2"/>
              </p:custDataLst>
            </p:nvPr>
          </p:nvSpPr>
          <p:spPr>
            <a:xfrm>
              <a:off x="893" y="1010"/>
              <a:ext cx="3153" cy="92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zh-CN" altLang="en-US" sz="2800" b="1" dirty="0" smtClean="0">
                  <a:solidFill>
                    <a:srgbClr val="ED7D3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合同管理</a:t>
              </a:r>
              <a:endParaRPr lang="zh-CN" altLang="en-US" sz="2800" b="1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76525" y="785495"/>
            <a:ext cx="8677275" cy="41148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步骤</a:t>
            </a:r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：采购完成，打印采购计划单，与合同初稿在</a:t>
            </a:r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OA</a:t>
            </a: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提交合同审批</a:t>
            </a:r>
            <a:endParaRPr lang="en-US" altLang="zh-CN" sz="15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1180" y="1344930"/>
            <a:ext cx="11225530" cy="5414010"/>
          </a:xfrm>
          <a:prstGeom prst="rect">
            <a:avLst/>
          </a:prstGeom>
        </p:spPr>
      </p:pic>
      <p:sp>
        <p:nvSpPr>
          <p:cNvPr id="84" name="矩形 2"/>
          <p:cNvSpPr/>
          <p:nvPr/>
        </p:nvSpPr>
        <p:spPr>
          <a:xfrm>
            <a:off x="582930" y="2823210"/>
            <a:ext cx="1559560" cy="3498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3"/>
          <p:cNvSpPr/>
          <p:nvPr/>
        </p:nvSpPr>
        <p:spPr>
          <a:xfrm>
            <a:off x="4715510" y="2273300"/>
            <a:ext cx="1139825" cy="3333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4"/>
          <p:cNvSpPr/>
          <p:nvPr/>
        </p:nvSpPr>
        <p:spPr>
          <a:xfrm>
            <a:off x="3569335" y="3355340"/>
            <a:ext cx="414020" cy="3492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3" name="图片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1975" y="1344930"/>
            <a:ext cx="11214735" cy="5413375"/>
          </a:xfrm>
          <a:prstGeom prst="rect">
            <a:avLst/>
          </a:prstGeom>
        </p:spPr>
      </p:pic>
      <p:sp>
        <p:nvSpPr>
          <p:cNvPr id="14" name="矩形 6"/>
          <p:cNvSpPr/>
          <p:nvPr/>
        </p:nvSpPr>
        <p:spPr>
          <a:xfrm>
            <a:off x="2388870" y="6020435"/>
            <a:ext cx="9198610" cy="3009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7"/>
          <p:cNvSpPr/>
          <p:nvPr/>
        </p:nvSpPr>
        <p:spPr>
          <a:xfrm>
            <a:off x="5855335" y="6321425"/>
            <a:ext cx="1300480" cy="4464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8" name="图片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8180" y="1332865"/>
            <a:ext cx="10933430" cy="5368925"/>
          </a:xfrm>
          <a:prstGeom prst="rect">
            <a:avLst/>
          </a:prstGeom>
        </p:spPr>
      </p:pic>
      <p:sp>
        <p:nvSpPr>
          <p:cNvPr id="19" name="矩形 9"/>
          <p:cNvSpPr/>
          <p:nvPr/>
        </p:nvSpPr>
        <p:spPr>
          <a:xfrm>
            <a:off x="4183380" y="2185035"/>
            <a:ext cx="3982085" cy="4464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0"/>
          <p:cNvSpPr/>
          <p:nvPr/>
        </p:nvSpPr>
        <p:spPr>
          <a:xfrm>
            <a:off x="10818495" y="1332865"/>
            <a:ext cx="737235" cy="4464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bldLvl="0" animBg="1"/>
      <p:bldP spid="84" grpId="1" animBg="1"/>
      <p:bldP spid="11" grpId="0" bldLvl="0" animBg="1"/>
      <p:bldP spid="11" grpId="1" animBg="1"/>
      <p:bldP spid="12" grpId="0" bldLvl="0" animBg="1"/>
      <p:bldP spid="12" grpId="1" animBg="1"/>
      <p:bldP spid="14" grpId="0" bldLvl="0" animBg="1"/>
      <p:bldP spid="14" grpId="1" animBg="1"/>
      <p:bldP spid="15" grpId="0" bldLvl="0" animBg="1"/>
      <p:bldP spid="15" grpId="1" animBg="1"/>
      <p:bldP spid="19" grpId="0" bldLvl="0" animBg="1"/>
      <p:bldP spid="19" grpId="1" animBg="1"/>
      <p:bldP spid="17" grpId="0" bldLvl="0" animBg="1"/>
      <p:bldP spid="1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278765" y="745261"/>
            <a:ext cx="2290445" cy="587375"/>
            <a:chOff x="439" y="1010"/>
            <a:chExt cx="3607" cy="925"/>
          </a:xfrm>
        </p:grpSpPr>
        <p:sp>
          <p:nvSpPr>
            <p:cNvPr id="7" name="任意多边形 6"/>
            <p:cNvSpPr/>
            <p:nvPr>
              <p:custDataLst>
                <p:tags r:id="rId1"/>
              </p:custDataLst>
            </p:nvPr>
          </p:nvSpPr>
          <p:spPr>
            <a:xfrm rot="16200000">
              <a:off x="373" y="1292"/>
              <a:ext cx="492" cy="360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DF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>
              <a:normAutofit fontScale="82500" lnSpcReduction="20000"/>
            </a:bodyPr>
            <a:lstStyle/>
            <a:p>
              <a:pPr algn="ctr"/>
              <a:endParaRPr lang="zh-CN" altLang="en-US" sz="1400">
                <a:solidFill>
                  <a:schemeClr val="accent1">
                    <a:lumMod val="50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2"/>
              </p:custDataLst>
            </p:nvPr>
          </p:nvSpPr>
          <p:spPr>
            <a:xfrm>
              <a:off x="893" y="1010"/>
              <a:ext cx="3153" cy="92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zh-CN" altLang="en-US" sz="2800" b="1" dirty="0" smtClean="0">
                  <a:solidFill>
                    <a:srgbClr val="ED7D3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合同管理</a:t>
              </a:r>
              <a:endParaRPr lang="zh-CN" altLang="en-US" sz="2800" b="1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76525" y="785495"/>
            <a:ext cx="8677275" cy="41148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步骤</a:t>
            </a:r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：合同盖章后，在系统进行备案，</a:t>
            </a: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用户可在企业微信和系统首页收到待办提醒</a:t>
            </a:r>
            <a:endParaRPr lang="en-US" sz="15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305" y="1348740"/>
            <a:ext cx="11242675" cy="5311140"/>
          </a:xfrm>
          <a:prstGeom prst="rect">
            <a:avLst/>
          </a:prstGeom>
        </p:spPr>
      </p:pic>
      <p:sp>
        <p:nvSpPr>
          <p:cNvPr id="6" name="矩形 2"/>
          <p:cNvSpPr/>
          <p:nvPr/>
        </p:nvSpPr>
        <p:spPr>
          <a:xfrm>
            <a:off x="567055" y="3108960"/>
            <a:ext cx="1559560" cy="3657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3"/>
          <p:cNvSpPr/>
          <p:nvPr/>
        </p:nvSpPr>
        <p:spPr>
          <a:xfrm>
            <a:off x="2740025" y="3594100"/>
            <a:ext cx="801370" cy="3657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0" name="图片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305" y="1364615"/>
            <a:ext cx="11242675" cy="5294630"/>
          </a:xfrm>
          <a:prstGeom prst="rect">
            <a:avLst/>
          </a:prstGeom>
        </p:spPr>
      </p:pic>
      <p:sp>
        <p:nvSpPr>
          <p:cNvPr id="21" name="矩形 5"/>
          <p:cNvSpPr/>
          <p:nvPr/>
        </p:nvSpPr>
        <p:spPr>
          <a:xfrm>
            <a:off x="7266940" y="2743200"/>
            <a:ext cx="3351530" cy="3498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矩形 6"/>
          <p:cNvSpPr/>
          <p:nvPr/>
        </p:nvSpPr>
        <p:spPr>
          <a:xfrm>
            <a:off x="2827020" y="4856480"/>
            <a:ext cx="6369685" cy="6565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3" name="图片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63775" y="2206625"/>
            <a:ext cx="9514205" cy="4422140"/>
          </a:xfrm>
          <a:prstGeom prst="rect">
            <a:avLst/>
          </a:prstGeom>
        </p:spPr>
      </p:pic>
      <p:sp>
        <p:nvSpPr>
          <p:cNvPr id="24" name="矩形 8"/>
          <p:cNvSpPr/>
          <p:nvPr/>
        </p:nvSpPr>
        <p:spPr>
          <a:xfrm>
            <a:off x="4308475" y="5213985"/>
            <a:ext cx="2172335" cy="4464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矩形 9"/>
          <p:cNvSpPr/>
          <p:nvPr/>
        </p:nvSpPr>
        <p:spPr>
          <a:xfrm>
            <a:off x="6842760" y="6212840"/>
            <a:ext cx="1252855" cy="4464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16" grpId="0" bldLvl="0" animBg="1"/>
      <p:bldP spid="16" grpId="1" animBg="1"/>
      <p:bldP spid="21" grpId="0" bldLvl="0" animBg="1"/>
      <p:bldP spid="21" grpId="1" animBg="1"/>
      <p:bldP spid="22" grpId="0" bldLvl="0" animBg="1"/>
      <p:bldP spid="22" grpId="1" animBg="1"/>
      <p:bldP spid="24" grpId="0" bldLvl="0" animBg="1"/>
      <p:bldP spid="24" grpId="1" animBg="1"/>
      <p:bldP spid="25" grpId="0" bldLvl="0" animBg="1"/>
      <p:bldP spid="2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278765" y="745261"/>
            <a:ext cx="2290445" cy="587375"/>
            <a:chOff x="439" y="1010"/>
            <a:chExt cx="3607" cy="925"/>
          </a:xfrm>
        </p:grpSpPr>
        <p:sp>
          <p:nvSpPr>
            <p:cNvPr id="7" name="任意多边形 6"/>
            <p:cNvSpPr/>
            <p:nvPr>
              <p:custDataLst>
                <p:tags r:id="rId1"/>
              </p:custDataLst>
            </p:nvPr>
          </p:nvSpPr>
          <p:spPr>
            <a:xfrm rot="16200000">
              <a:off x="373" y="1292"/>
              <a:ext cx="492" cy="360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DF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>
              <a:normAutofit fontScale="82500" lnSpcReduction="20000"/>
            </a:bodyPr>
            <a:lstStyle/>
            <a:p>
              <a:pPr algn="ctr"/>
              <a:endParaRPr lang="zh-CN" altLang="en-US" sz="1400">
                <a:solidFill>
                  <a:schemeClr val="accent1">
                    <a:lumMod val="50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2"/>
              </p:custDataLst>
            </p:nvPr>
          </p:nvSpPr>
          <p:spPr>
            <a:xfrm>
              <a:off x="893" y="1010"/>
              <a:ext cx="3153" cy="92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zh-CN" altLang="en-US" sz="2800" b="1" dirty="0" smtClean="0">
                  <a:solidFill>
                    <a:srgbClr val="ED7D3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合同管理</a:t>
              </a:r>
              <a:endParaRPr lang="zh-CN" altLang="en-US" sz="2800" b="1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76525" y="785495"/>
            <a:ext cx="8677275" cy="41148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步骤</a:t>
            </a:r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系统备案后，可查询合同备案情况</a:t>
            </a:r>
            <a:endParaRPr lang="en-US" altLang="zh-CN" sz="15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305" y="1364615"/>
            <a:ext cx="11242040" cy="5243195"/>
          </a:xfrm>
          <a:prstGeom prst="rect">
            <a:avLst/>
          </a:prstGeom>
        </p:spPr>
      </p:pic>
      <p:sp>
        <p:nvSpPr>
          <p:cNvPr id="84" name="矩形 2"/>
          <p:cNvSpPr/>
          <p:nvPr/>
        </p:nvSpPr>
        <p:spPr>
          <a:xfrm>
            <a:off x="567055" y="3415665"/>
            <a:ext cx="1559560" cy="3498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3"/>
          <p:cNvSpPr/>
          <p:nvPr/>
        </p:nvSpPr>
        <p:spPr>
          <a:xfrm>
            <a:off x="2343150" y="3285490"/>
            <a:ext cx="9434195" cy="3346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bldLvl="0" animBg="1"/>
      <p:bldP spid="84" grpId="1" animBg="1"/>
      <p:bldP spid="10" grpId="0" bldLvl="0" animBg="1"/>
      <p:bldP spid="1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278765" y="745261"/>
            <a:ext cx="2290445" cy="587375"/>
            <a:chOff x="439" y="1010"/>
            <a:chExt cx="3607" cy="925"/>
          </a:xfrm>
        </p:grpSpPr>
        <p:sp>
          <p:nvSpPr>
            <p:cNvPr id="7" name="任意多边形 6"/>
            <p:cNvSpPr/>
            <p:nvPr>
              <p:custDataLst>
                <p:tags r:id="rId1"/>
              </p:custDataLst>
            </p:nvPr>
          </p:nvSpPr>
          <p:spPr>
            <a:xfrm rot="16200000">
              <a:off x="373" y="1292"/>
              <a:ext cx="492" cy="360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DF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>
              <a:normAutofit fontScale="82500" lnSpcReduction="20000"/>
            </a:bodyPr>
            <a:lstStyle/>
            <a:p>
              <a:pPr algn="ctr"/>
              <a:endParaRPr lang="zh-CN" altLang="en-US" sz="1400">
                <a:solidFill>
                  <a:schemeClr val="accent1">
                    <a:lumMod val="50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2"/>
              </p:custDataLst>
            </p:nvPr>
          </p:nvSpPr>
          <p:spPr>
            <a:xfrm>
              <a:off x="893" y="1010"/>
              <a:ext cx="3153" cy="92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zh-CN" altLang="en-US" sz="2800" b="1" dirty="0" smtClean="0">
                  <a:solidFill>
                    <a:srgbClr val="ED7D3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验收管理</a:t>
              </a:r>
              <a:endParaRPr lang="zh-CN" altLang="en-US" sz="2800" b="1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76525" y="785495"/>
            <a:ext cx="8677275" cy="41148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步骤</a:t>
            </a:r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30</a:t>
            </a: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万以下的项目，用户在系统备案</a:t>
            </a:r>
            <a:endParaRPr lang="en-US" altLang="zh-CN" sz="15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305" y="1380490"/>
            <a:ext cx="11242040" cy="5211445"/>
          </a:xfrm>
          <a:prstGeom prst="rect">
            <a:avLst/>
          </a:prstGeom>
        </p:spPr>
      </p:pic>
      <p:sp>
        <p:nvSpPr>
          <p:cNvPr id="84" name="矩形 2"/>
          <p:cNvSpPr/>
          <p:nvPr/>
        </p:nvSpPr>
        <p:spPr>
          <a:xfrm>
            <a:off x="582930" y="3463290"/>
            <a:ext cx="1559560" cy="3498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3"/>
          <p:cNvSpPr/>
          <p:nvPr/>
        </p:nvSpPr>
        <p:spPr>
          <a:xfrm>
            <a:off x="3018155" y="3559810"/>
            <a:ext cx="768985" cy="3816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2" name="图片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305" y="1380490"/>
            <a:ext cx="11242040" cy="5211445"/>
          </a:xfrm>
          <a:prstGeom prst="rect">
            <a:avLst/>
          </a:prstGeom>
        </p:spPr>
      </p:pic>
      <p:sp>
        <p:nvSpPr>
          <p:cNvPr id="13" name="矩形 5"/>
          <p:cNvSpPr/>
          <p:nvPr/>
        </p:nvSpPr>
        <p:spPr>
          <a:xfrm>
            <a:off x="2676525" y="3941445"/>
            <a:ext cx="7952740" cy="10928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0" name="图片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77110" y="2226945"/>
            <a:ext cx="9412605" cy="4364355"/>
          </a:xfrm>
          <a:prstGeom prst="rect">
            <a:avLst/>
          </a:prstGeom>
        </p:spPr>
      </p:pic>
      <p:sp>
        <p:nvSpPr>
          <p:cNvPr id="18" name="矩形 7"/>
          <p:cNvSpPr/>
          <p:nvPr/>
        </p:nvSpPr>
        <p:spPr>
          <a:xfrm>
            <a:off x="2466340" y="4425315"/>
            <a:ext cx="9098915" cy="706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矩形 8"/>
          <p:cNvSpPr/>
          <p:nvPr/>
        </p:nvSpPr>
        <p:spPr>
          <a:xfrm>
            <a:off x="6217285" y="6111240"/>
            <a:ext cx="1334770" cy="4806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1" name="图片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9785" y="1386205"/>
            <a:ext cx="10673080" cy="5237480"/>
          </a:xfrm>
          <a:prstGeom prst="rect">
            <a:avLst/>
          </a:prstGeom>
        </p:spPr>
      </p:pic>
      <p:sp>
        <p:nvSpPr>
          <p:cNvPr id="22" name="矩形 10"/>
          <p:cNvSpPr/>
          <p:nvPr/>
        </p:nvSpPr>
        <p:spPr>
          <a:xfrm>
            <a:off x="4488815" y="1815465"/>
            <a:ext cx="3318510" cy="4133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矩形 11"/>
          <p:cNvSpPr/>
          <p:nvPr/>
        </p:nvSpPr>
        <p:spPr>
          <a:xfrm>
            <a:off x="10629265" y="1380490"/>
            <a:ext cx="863600" cy="4133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矩形 12"/>
          <p:cNvSpPr/>
          <p:nvPr/>
        </p:nvSpPr>
        <p:spPr>
          <a:xfrm>
            <a:off x="4764405" y="5546725"/>
            <a:ext cx="1851660" cy="4806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矩形 13"/>
          <p:cNvSpPr/>
          <p:nvPr/>
        </p:nvSpPr>
        <p:spPr>
          <a:xfrm>
            <a:off x="7552055" y="6110605"/>
            <a:ext cx="1028065" cy="4806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bldLvl="0" animBg="1"/>
      <p:bldP spid="84" grpId="1" animBg="1"/>
      <p:bldP spid="11" grpId="0" bldLvl="0" animBg="1"/>
      <p:bldP spid="11" grpId="1" animBg="1"/>
      <p:bldP spid="13" grpId="0" bldLvl="0" animBg="1"/>
      <p:bldP spid="13" grpId="1" animBg="1"/>
      <p:bldP spid="18" grpId="0" bldLvl="0" animBg="1"/>
      <p:bldP spid="18" grpId="1" animBg="1"/>
      <p:bldP spid="19" grpId="0" bldLvl="0" animBg="1"/>
      <p:bldP spid="19" grpId="1" animBg="1"/>
      <p:bldP spid="22" grpId="0" bldLvl="0" animBg="1"/>
      <p:bldP spid="22" grpId="1" animBg="1"/>
      <p:bldP spid="22" grpId="2" animBg="1"/>
      <p:bldP spid="23" grpId="0" bldLvl="0" animBg="1"/>
      <p:bldP spid="23" grpId="1" animBg="1"/>
      <p:bldP spid="23" grpId="2" animBg="1"/>
      <p:bldP spid="24" grpId="0" bldLvl="0" animBg="1"/>
      <p:bldP spid="24" grpId="1" animBg="1"/>
      <p:bldP spid="25" grpId="0" bldLvl="0" animBg="1"/>
      <p:bldP spid="2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680845" y="2803525"/>
            <a:ext cx="74275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/>
              <a:t>正式系统：http://cgglxt.scau.edu.cn:8080/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451735" y="3911600"/>
            <a:ext cx="702437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/>
              <a:t>账号：老师工号，默认密码：</a:t>
            </a:r>
            <a:r>
              <a:rPr lang="en-US" altLang="zh-CN" sz="3200"/>
              <a:t>scau1234</a:t>
            </a:r>
          </a:p>
        </p:txBody>
      </p:sp>
      <p:pic>
        <p:nvPicPr>
          <p:cNvPr id="3" name="图片 2" descr="招标采购管理系统"/>
          <p:cNvPicPr>
            <a:picLocks noChangeAspect="1"/>
          </p:cNvPicPr>
          <p:nvPr/>
        </p:nvPicPr>
        <p:blipFill>
          <a:blip r:embed="rId4" cstate="print"/>
          <a:srcRect b="47702"/>
          <a:stretch>
            <a:fillRect/>
          </a:stretch>
        </p:blipFill>
        <p:spPr>
          <a:xfrm>
            <a:off x="2668905" y="572135"/>
            <a:ext cx="6854190" cy="594233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222490" y="3197860"/>
            <a:ext cx="2055495" cy="5403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21200" y="2933065"/>
            <a:ext cx="3190875" cy="235267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850130" y="3612515"/>
            <a:ext cx="2554605" cy="3898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862195" y="4082415"/>
            <a:ext cx="2554605" cy="3898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278765" y="745261"/>
            <a:ext cx="2290445" cy="587375"/>
            <a:chOff x="439" y="1010"/>
            <a:chExt cx="3607" cy="925"/>
          </a:xfrm>
        </p:grpSpPr>
        <p:sp>
          <p:nvSpPr>
            <p:cNvPr id="7" name="任意多边形 6"/>
            <p:cNvSpPr/>
            <p:nvPr>
              <p:custDataLst>
                <p:tags r:id="rId1"/>
              </p:custDataLst>
            </p:nvPr>
          </p:nvSpPr>
          <p:spPr>
            <a:xfrm rot="16200000">
              <a:off x="373" y="1292"/>
              <a:ext cx="492" cy="360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DF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>
              <a:normAutofit fontScale="82500" lnSpcReduction="20000"/>
            </a:bodyPr>
            <a:lstStyle/>
            <a:p>
              <a:pPr algn="ctr"/>
              <a:endParaRPr lang="zh-CN" altLang="en-US" sz="1400">
                <a:solidFill>
                  <a:schemeClr val="accent1">
                    <a:lumMod val="50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2"/>
              </p:custDataLst>
            </p:nvPr>
          </p:nvSpPr>
          <p:spPr>
            <a:xfrm>
              <a:off x="893" y="1010"/>
              <a:ext cx="3153" cy="92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zh-CN" altLang="en-US" sz="2800" b="1" dirty="0" smtClean="0">
                  <a:solidFill>
                    <a:srgbClr val="ED7D3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Arial" panose="020B0604020202020204" pitchFamily="34" charset="0"/>
                </a:rPr>
                <a:t>用户登录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animBg="1"/>
      <p:bldP spid="16" grpId="0" bldLvl="0" animBg="1"/>
      <p:bldP spid="16" grpId="1" animBg="1"/>
      <p:bldP spid="17" grpId="0" bldLvl="0" animBg="1"/>
      <p:bldP spid="1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278765" y="745261"/>
            <a:ext cx="2290445" cy="587375"/>
            <a:chOff x="439" y="1010"/>
            <a:chExt cx="3607" cy="925"/>
          </a:xfrm>
        </p:grpSpPr>
        <p:sp>
          <p:nvSpPr>
            <p:cNvPr id="7" name="任意多边形 6"/>
            <p:cNvSpPr/>
            <p:nvPr>
              <p:custDataLst>
                <p:tags r:id="rId1"/>
              </p:custDataLst>
            </p:nvPr>
          </p:nvSpPr>
          <p:spPr>
            <a:xfrm rot="16200000">
              <a:off x="373" y="1292"/>
              <a:ext cx="492" cy="360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DF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>
              <a:normAutofit fontScale="82500" lnSpcReduction="20000"/>
            </a:bodyPr>
            <a:lstStyle/>
            <a:p>
              <a:pPr algn="ctr"/>
              <a:endParaRPr lang="zh-CN" altLang="en-US" sz="1400">
                <a:solidFill>
                  <a:schemeClr val="accent1">
                    <a:lumMod val="50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2"/>
              </p:custDataLst>
            </p:nvPr>
          </p:nvSpPr>
          <p:spPr>
            <a:xfrm>
              <a:off x="893" y="1010"/>
              <a:ext cx="3153" cy="92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zh-CN" altLang="en-US" sz="2800" b="1" dirty="0" smtClean="0">
                  <a:solidFill>
                    <a:srgbClr val="ED7D3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验收管理</a:t>
              </a:r>
              <a:endParaRPr lang="zh-CN" altLang="en-US" sz="2800" b="1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76525" y="785495"/>
            <a:ext cx="8677275" cy="41148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步骤</a:t>
            </a:r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30</a:t>
            </a: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万及以上的项目，用户提交验收申请，资产处受理并组织专家验收，用户登记验收报告</a:t>
            </a:r>
            <a:endParaRPr lang="en-US" altLang="zh-CN" sz="15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940" y="1400810"/>
            <a:ext cx="11241405" cy="512381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67055" y="3695700"/>
            <a:ext cx="1559560" cy="3498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3"/>
          <p:cNvSpPr/>
          <p:nvPr/>
        </p:nvSpPr>
        <p:spPr>
          <a:xfrm>
            <a:off x="2226945" y="2301875"/>
            <a:ext cx="883285" cy="3092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4"/>
          <p:cNvSpPr/>
          <p:nvPr/>
        </p:nvSpPr>
        <p:spPr>
          <a:xfrm>
            <a:off x="2737485" y="3511550"/>
            <a:ext cx="617220" cy="3498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2" name="图片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6735" y="1421130"/>
            <a:ext cx="11229975" cy="5102860"/>
          </a:xfrm>
          <a:prstGeom prst="rect">
            <a:avLst/>
          </a:prstGeom>
        </p:spPr>
      </p:pic>
      <p:sp>
        <p:nvSpPr>
          <p:cNvPr id="13" name="矩形 6"/>
          <p:cNvSpPr/>
          <p:nvPr/>
        </p:nvSpPr>
        <p:spPr>
          <a:xfrm>
            <a:off x="2738120" y="5029200"/>
            <a:ext cx="7952740" cy="13315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4" name="图片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7905" y="2240915"/>
            <a:ext cx="9488170" cy="4284345"/>
          </a:xfrm>
          <a:prstGeom prst="rect">
            <a:avLst/>
          </a:prstGeom>
        </p:spPr>
      </p:pic>
      <p:sp>
        <p:nvSpPr>
          <p:cNvPr id="84" name="矩形 8"/>
          <p:cNvSpPr/>
          <p:nvPr/>
        </p:nvSpPr>
        <p:spPr>
          <a:xfrm>
            <a:off x="2467610" y="4187825"/>
            <a:ext cx="9160510" cy="3702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9"/>
          <p:cNvSpPr/>
          <p:nvPr/>
        </p:nvSpPr>
        <p:spPr>
          <a:xfrm>
            <a:off x="6316980" y="6094095"/>
            <a:ext cx="1211580" cy="4102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6" name="图片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8200" y="1421130"/>
            <a:ext cx="10453370" cy="5106670"/>
          </a:xfrm>
          <a:prstGeom prst="rect">
            <a:avLst/>
          </a:prstGeom>
        </p:spPr>
      </p:pic>
      <p:sp>
        <p:nvSpPr>
          <p:cNvPr id="17" name="矩形 11"/>
          <p:cNvSpPr/>
          <p:nvPr/>
        </p:nvSpPr>
        <p:spPr>
          <a:xfrm>
            <a:off x="4533900" y="2240915"/>
            <a:ext cx="2994660" cy="3695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2"/>
          <p:cNvSpPr/>
          <p:nvPr/>
        </p:nvSpPr>
        <p:spPr>
          <a:xfrm>
            <a:off x="10426700" y="1400810"/>
            <a:ext cx="824230" cy="4140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矩形 13"/>
          <p:cNvSpPr/>
          <p:nvPr/>
        </p:nvSpPr>
        <p:spPr>
          <a:xfrm>
            <a:off x="4779645" y="5029200"/>
            <a:ext cx="5207635" cy="8820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矩形 14"/>
          <p:cNvSpPr/>
          <p:nvPr/>
        </p:nvSpPr>
        <p:spPr>
          <a:xfrm>
            <a:off x="7607300" y="6114415"/>
            <a:ext cx="883920" cy="3898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6" grpId="0" bldLvl="0" animBg="1"/>
      <p:bldP spid="6" grpId="1" animBg="1"/>
      <p:bldP spid="11" grpId="0" bldLvl="0" animBg="1"/>
      <p:bldP spid="11" grpId="1" animBg="1"/>
      <p:bldP spid="13" grpId="0" bldLvl="0" animBg="1"/>
      <p:bldP spid="13" grpId="1" animBg="1"/>
      <p:bldP spid="84" grpId="0" bldLvl="0" animBg="1"/>
      <p:bldP spid="84" grpId="1" animBg="1"/>
      <p:bldP spid="15" grpId="0" bldLvl="0" animBg="1"/>
      <p:bldP spid="15" grpId="1" animBg="1"/>
      <p:bldP spid="17" grpId="0" bldLvl="0" animBg="1"/>
      <p:bldP spid="17" grpId="1" animBg="1"/>
      <p:bldP spid="17" grpId="2" animBg="1"/>
      <p:bldP spid="18" grpId="0" bldLvl="0" animBg="1"/>
      <p:bldP spid="18" grpId="1" animBg="1"/>
      <p:bldP spid="18" grpId="2" animBg="1"/>
      <p:bldP spid="19" grpId="0" bldLvl="0" animBg="1"/>
      <p:bldP spid="19" grpId="1" animBg="1"/>
      <p:bldP spid="20" grpId="0" bldLvl="0" animBg="1"/>
      <p:bldP spid="2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278765" y="745261"/>
            <a:ext cx="2290445" cy="587375"/>
            <a:chOff x="439" y="1010"/>
            <a:chExt cx="3607" cy="925"/>
          </a:xfrm>
        </p:grpSpPr>
        <p:sp>
          <p:nvSpPr>
            <p:cNvPr id="7" name="任意多边形 6"/>
            <p:cNvSpPr/>
            <p:nvPr>
              <p:custDataLst>
                <p:tags r:id="rId1"/>
              </p:custDataLst>
            </p:nvPr>
          </p:nvSpPr>
          <p:spPr>
            <a:xfrm rot="16200000">
              <a:off x="373" y="1292"/>
              <a:ext cx="492" cy="360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DF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>
              <a:normAutofit fontScale="82500" lnSpcReduction="20000"/>
            </a:bodyPr>
            <a:lstStyle/>
            <a:p>
              <a:pPr algn="ctr"/>
              <a:endParaRPr lang="zh-CN" altLang="en-US" sz="1400">
                <a:solidFill>
                  <a:schemeClr val="accent1">
                    <a:lumMod val="50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2"/>
              </p:custDataLst>
            </p:nvPr>
          </p:nvSpPr>
          <p:spPr>
            <a:xfrm>
              <a:off x="893" y="1010"/>
              <a:ext cx="3153" cy="92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zh-CN" altLang="en-US" sz="2800" b="1" dirty="0" smtClean="0">
                  <a:solidFill>
                    <a:srgbClr val="ED7D3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验收管理</a:t>
              </a:r>
              <a:endParaRPr lang="zh-CN" altLang="en-US" sz="2800" b="1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76525" y="785495"/>
            <a:ext cx="8677275" cy="41148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步骤</a:t>
            </a:r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30</a:t>
            </a: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万及以上的项目，用户提交验收申请，资产处受理并组织专家验收，用户登记验收报告</a:t>
            </a:r>
            <a:endParaRPr lang="en-US" altLang="zh-CN" sz="15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" y="1400810"/>
            <a:ext cx="11221085" cy="5124450"/>
          </a:xfrm>
          <a:prstGeom prst="rect">
            <a:avLst/>
          </a:prstGeom>
        </p:spPr>
      </p:pic>
      <p:sp>
        <p:nvSpPr>
          <p:cNvPr id="24" name="矩形 2"/>
          <p:cNvSpPr/>
          <p:nvPr/>
        </p:nvSpPr>
        <p:spPr>
          <a:xfrm>
            <a:off x="567055" y="3989070"/>
            <a:ext cx="1626235" cy="3987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矩形 3"/>
          <p:cNvSpPr/>
          <p:nvPr/>
        </p:nvSpPr>
        <p:spPr>
          <a:xfrm>
            <a:off x="2287905" y="3229610"/>
            <a:ext cx="9489440" cy="9105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4" grpId="1" animBg="1"/>
      <p:bldP spid="20" grpId="0" bldLvl="0" animBg="1"/>
      <p:bldP spid="2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278765" y="745261"/>
            <a:ext cx="2290445" cy="587375"/>
            <a:chOff x="439" y="1010"/>
            <a:chExt cx="3607" cy="925"/>
          </a:xfrm>
        </p:grpSpPr>
        <p:sp>
          <p:nvSpPr>
            <p:cNvPr id="7" name="任意多边形 6"/>
            <p:cNvSpPr/>
            <p:nvPr>
              <p:custDataLst>
                <p:tags r:id="rId1"/>
              </p:custDataLst>
            </p:nvPr>
          </p:nvSpPr>
          <p:spPr>
            <a:xfrm rot="16200000">
              <a:off x="373" y="1292"/>
              <a:ext cx="492" cy="360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DF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>
              <a:normAutofit fontScale="82500" lnSpcReduction="20000"/>
            </a:bodyPr>
            <a:lstStyle/>
            <a:p>
              <a:pPr algn="ctr"/>
              <a:endParaRPr lang="zh-CN" altLang="en-US" sz="1400">
                <a:solidFill>
                  <a:schemeClr val="accent1">
                    <a:lumMod val="50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2"/>
              </p:custDataLst>
            </p:nvPr>
          </p:nvSpPr>
          <p:spPr>
            <a:xfrm>
              <a:off x="893" y="1010"/>
              <a:ext cx="3153" cy="92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zh-CN" altLang="en-US" sz="2800" b="1" dirty="0" smtClean="0">
                  <a:solidFill>
                    <a:srgbClr val="ED7D3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付款管理</a:t>
              </a:r>
              <a:endParaRPr lang="zh-CN" altLang="en-US" sz="2800" b="1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76525" y="785495"/>
            <a:ext cx="8677275" cy="41148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步骤</a:t>
            </a:r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：项目验收后，用户打印报账凭证，在财务系统申请报销</a:t>
            </a:r>
            <a:endParaRPr lang="en-US" altLang="zh-CN" sz="15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1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1180" y="1344930"/>
            <a:ext cx="11225530" cy="5414010"/>
          </a:xfrm>
          <a:prstGeom prst="rect">
            <a:avLst/>
          </a:prstGeom>
        </p:spPr>
      </p:pic>
      <p:sp>
        <p:nvSpPr>
          <p:cNvPr id="84" name="矩形 2"/>
          <p:cNvSpPr/>
          <p:nvPr/>
        </p:nvSpPr>
        <p:spPr>
          <a:xfrm>
            <a:off x="582930" y="2823210"/>
            <a:ext cx="1559560" cy="3498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3"/>
          <p:cNvSpPr/>
          <p:nvPr/>
        </p:nvSpPr>
        <p:spPr>
          <a:xfrm>
            <a:off x="4715510" y="2273300"/>
            <a:ext cx="1139825" cy="3333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 4"/>
          <p:cNvSpPr/>
          <p:nvPr/>
        </p:nvSpPr>
        <p:spPr>
          <a:xfrm>
            <a:off x="3569335" y="3355340"/>
            <a:ext cx="414020" cy="3492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4" name="图片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1975" y="1344930"/>
            <a:ext cx="11214735" cy="5413375"/>
          </a:xfrm>
          <a:prstGeom prst="rect">
            <a:avLst/>
          </a:prstGeom>
        </p:spPr>
      </p:pic>
      <p:sp>
        <p:nvSpPr>
          <p:cNvPr id="15" name="矩形 6"/>
          <p:cNvSpPr/>
          <p:nvPr/>
        </p:nvSpPr>
        <p:spPr>
          <a:xfrm>
            <a:off x="2388870" y="6020435"/>
            <a:ext cx="9198610" cy="3009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7"/>
          <p:cNvSpPr/>
          <p:nvPr/>
        </p:nvSpPr>
        <p:spPr>
          <a:xfrm>
            <a:off x="6891655" y="6321425"/>
            <a:ext cx="1300480" cy="4464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0" name="图片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2950" y="1312545"/>
            <a:ext cx="10836275" cy="5455920"/>
          </a:xfrm>
          <a:prstGeom prst="rect">
            <a:avLst/>
          </a:prstGeom>
        </p:spPr>
      </p:pic>
      <p:sp>
        <p:nvSpPr>
          <p:cNvPr id="19" name="矩形 9"/>
          <p:cNvSpPr/>
          <p:nvPr/>
        </p:nvSpPr>
        <p:spPr>
          <a:xfrm>
            <a:off x="3983990" y="1670685"/>
            <a:ext cx="4462145" cy="5822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0"/>
          <p:cNvSpPr/>
          <p:nvPr/>
        </p:nvSpPr>
        <p:spPr>
          <a:xfrm>
            <a:off x="10818495" y="1332865"/>
            <a:ext cx="737235" cy="4464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bldLvl="0" animBg="1"/>
      <p:bldP spid="84" grpId="1" animBg="1"/>
      <p:bldP spid="12" grpId="0" bldLvl="0" animBg="1"/>
      <p:bldP spid="12" grpId="1" animBg="1"/>
      <p:bldP spid="13" grpId="0" bldLvl="0" animBg="1"/>
      <p:bldP spid="13" grpId="1" animBg="1"/>
      <p:bldP spid="15" grpId="0" bldLvl="0" animBg="1"/>
      <p:bldP spid="15" grpId="1" animBg="1"/>
      <p:bldP spid="16" grpId="0" bldLvl="0" animBg="1"/>
      <p:bldP spid="16" grpId="1" animBg="1"/>
      <p:bldP spid="19" grpId="0" bldLvl="0" animBg="1"/>
      <p:bldP spid="19" grpId="1" animBg="1"/>
      <p:bldP spid="17" grpId="0" bldLvl="0" animBg="1"/>
      <p:bldP spid="1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278765" y="745261"/>
            <a:ext cx="2290445" cy="587375"/>
            <a:chOff x="439" y="1010"/>
            <a:chExt cx="3607" cy="925"/>
          </a:xfrm>
        </p:grpSpPr>
        <p:sp>
          <p:nvSpPr>
            <p:cNvPr id="7" name="任意多边形 6"/>
            <p:cNvSpPr/>
            <p:nvPr>
              <p:custDataLst>
                <p:tags r:id="rId1"/>
              </p:custDataLst>
            </p:nvPr>
          </p:nvSpPr>
          <p:spPr>
            <a:xfrm rot="16200000">
              <a:off x="373" y="1292"/>
              <a:ext cx="492" cy="360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DF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>
              <a:normAutofit fontScale="82500" lnSpcReduction="20000"/>
            </a:bodyPr>
            <a:lstStyle/>
            <a:p>
              <a:pPr algn="ctr"/>
              <a:endParaRPr lang="zh-CN" altLang="en-US" sz="1400">
                <a:solidFill>
                  <a:schemeClr val="accent1">
                    <a:lumMod val="50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2"/>
              </p:custDataLst>
            </p:nvPr>
          </p:nvSpPr>
          <p:spPr>
            <a:xfrm>
              <a:off x="893" y="1010"/>
              <a:ext cx="3153" cy="92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zh-CN" altLang="en-US" sz="2800" b="1" dirty="0" smtClean="0">
                  <a:solidFill>
                    <a:srgbClr val="ED7D3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付款管理</a:t>
              </a:r>
              <a:endParaRPr lang="zh-CN" altLang="en-US" sz="2800" b="1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76525" y="785495"/>
            <a:ext cx="8677275" cy="41148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步骤</a:t>
            </a:r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：项目报销后，登记付款记录</a:t>
            </a:r>
            <a:endParaRPr lang="en-US" altLang="zh-CN" sz="15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7055" y="1353185"/>
            <a:ext cx="11209020" cy="5405120"/>
          </a:xfrm>
          <a:prstGeom prst="rect">
            <a:avLst/>
          </a:prstGeom>
        </p:spPr>
      </p:pic>
      <p:sp>
        <p:nvSpPr>
          <p:cNvPr id="24" name="矩形 2"/>
          <p:cNvSpPr/>
          <p:nvPr/>
        </p:nvSpPr>
        <p:spPr>
          <a:xfrm>
            <a:off x="567055" y="3826510"/>
            <a:ext cx="1626235" cy="3987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3"/>
          <p:cNvSpPr/>
          <p:nvPr/>
        </p:nvSpPr>
        <p:spPr>
          <a:xfrm>
            <a:off x="3108325" y="3650615"/>
            <a:ext cx="629285" cy="3143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1" name="图片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5310" y="1353185"/>
            <a:ext cx="11200765" cy="5404485"/>
          </a:xfrm>
          <a:prstGeom prst="rect">
            <a:avLst/>
          </a:prstGeom>
        </p:spPr>
      </p:pic>
      <p:sp>
        <p:nvSpPr>
          <p:cNvPr id="22" name="矩形 5"/>
          <p:cNvSpPr/>
          <p:nvPr/>
        </p:nvSpPr>
        <p:spPr>
          <a:xfrm>
            <a:off x="10555605" y="4790440"/>
            <a:ext cx="1220470" cy="3987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3" name="图片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08325" y="2546350"/>
            <a:ext cx="7703185" cy="3019425"/>
          </a:xfrm>
          <a:prstGeom prst="rect">
            <a:avLst/>
          </a:prstGeom>
        </p:spPr>
      </p:pic>
      <p:sp>
        <p:nvSpPr>
          <p:cNvPr id="25" name="矩形 7"/>
          <p:cNvSpPr/>
          <p:nvPr/>
        </p:nvSpPr>
        <p:spPr>
          <a:xfrm>
            <a:off x="3296920" y="3251835"/>
            <a:ext cx="7387590" cy="9734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矩形 8"/>
          <p:cNvSpPr/>
          <p:nvPr/>
        </p:nvSpPr>
        <p:spPr>
          <a:xfrm>
            <a:off x="9581515" y="5158740"/>
            <a:ext cx="627380" cy="37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7" name="图片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1555" y="2221865"/>
            <a:ext cx="9494520" cy="4535805"/>
          </a:xfrm>
          <a:prstGeom prst="rect">
            <a:avLst/>
          </a:prstGeom>
        </p:spPr>
      </p:pic>
      <p:sp>
        <p:nvSpPr>
          <p:cNvPr id="28" name="矩形 10"/>
          <p:cNvSpPr/>
          <p:nvPr/>
        </p:nvSpPr>
        <p:spPr>
          <a:xfrm>
            <a:off x="6938010" y="6049645"/>
            <a:ext cx="1064260" cy="3987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4" grpId="1" animBg="1"/>
      <p:bldP spid="5" grpId="0" bldLvl="0" animBg="1"/>
      <p:bldP spid="5" grpId="1" animBg="1"/>
      <p:bldP spid="22" grpId="0" bldLvl="0" animBg="1"/>
      <p:bldP spid="22" grpId="1" animBg="1"/>
      <p:bldP spid="25" grpId="0" bldLvl="0" animBg="1"/>
      <p:bldP spid="25" grpId="1" animBg="1"/>
      <p:bldP spid="26" grpId="0" bldLvl="0" animBg="1"/>
      <p:bldP spid="26" grpId="1" animBg="1"/>
      <p:bldP spid="28" grpId="0" bldLvl="0" animBg="1"/>
      <p:bldP spid="2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6420" y="1299845"/>
            <a:ext cx="11174095" cy="516763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3006725" y="2868295"/>
            <a:ext cx="7780020" cy="25126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167755" y="5457190"/>
            <a:ext cx="1442085" cy="4883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66420" y="2090420"/>
            <a:ext cx="1632585" cy="3422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278765" y="745261"/>
            <a:ext cx="2290445" cy="587375"/>
            <a:chOff x="439" y="1010"/>
            <a:chExt cx="3607" cy="925"/>
          </a:xfrm>
        </p:grpSpPr>
        <p:sp>
          <p:nvSpPr>
            <p:cNvPr id="7" name="任意多边形 6"/>
            <p:cNvSpPr/>
            <p:nvPr>
              <p:custDataLst>
                <p:tags r:id="rId1"/>
              </p:custDataLst>
            </p:nvPr>
          </p:nvSpPr>
          <p:spPr>
            <a:xfrm rot="16200000">
              <a:off x="373" y="1292"/>
              <a:ext cx="492" cy="360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DF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>
              <a:normAutofit fontScale="82500" lnSpcReduction="20000"/>
            </a:bodyPr>
            <a:lstStyle/>
            <a:p>
              <a:pPr algn="ctr"/>
              <a:endParaRPr lang="zh-CN" altLang="en-US" sz="1400">
                <a:solidFill>
                  <a:schemeClr val="accent1">
                    <a:lumMod val="50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2"/>
              </p:custDataLst>
            </p:nvPr>
          </p:nvSpPr>
          <p:spPr>
            <a:xfrm>
              <a:off x="893" y="1010"/>
              <a:ext cx="3153" cy="92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zh-CN" altLang="en-US" sz="2800" b="1" dirty="0" smtClean="0">
                  <a:solidFill>
                    <a:srgbClr val="ED7D3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项目管理</a:t>
              </a:r>
              <a:endParaRPr lang="zh-CN" altLang="en-US" sz="2800" b="1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76525" y="785495"/>
            <a:ext cx="8677275" cy="41148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步骤</a:t>
            </a:r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：点击“项目申报”可查看项目申报提示，然后点击“填报经费”，打开新增项目页面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animBg="1"/>
      <p:bldP spid="17" grpId="0" bldLvl="0" animBg="1"/>
      <p:bldP spid="17" grpId="1" animBg="1"/>
      <p:bldP spid="5" grpId="0" bldLvl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567055" y="1313815"/>
            <a:ext cx="11176000" cy="503174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472930" y="3563620"/>
            <a:ext cx="1085215" cy="3803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2" name="图片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37155" y="2213610"/>
            <a:ext cx="7101840" cy="3906520"/>
          </a:xfrm>
          <a:prstGeom prst="rect">
            <a:avLst/>
          </a:prstGeom>
        </p:spPr>
      </p:pic>
      <p:sp>
        <p:nvSpPr>
          <p:cNvPr id="17" name="矩形 6"/>
          <p:cNvSpPr/>
          <p:nvPr/>
        </p:nvSpPr>
        <p:spPr>
          <a:xfrm>
            <a:off x="2676525" y="3032125"/>
            <a:ext cx="7014845" cy="3130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矩形 7"/>
          <p:cNvSpPr/>
          <p:nvPr/>
        </p:nvSpPr>
        <p:spPr>
          <a:xfrm>
            <a:off x="8495030" y="5770245"/>
            <a:ext cx="674370" cy="3130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8" name="图片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71725" y="2155190"/>
            <a:ext cx="9340215" cy="4083050"/>
          </a:xfrm>
          <a:prstGeom prst="rect">
            <a:avLst/>
          </a:prstGeom>
        </p:spPr>
      </p:pic>
      <p:pic>
        <p:nvPicPr>
          <p:cNvPr id="29" name="图片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57120" y="2155190"/>
            <a:ext cx="9354820" cy="4082415"/>
          </a:xfrm>
          <a:prstGeom prst="rect">
            <a:avLst/>
          </a:prstGeom>
        </p:spPr>
      </p:pic>
      <p:sp>
        <p:nvSpPr>
          <p:cNvPr id="30" name="矩形 8"/>
          <p:cNvSpPr/>
          <p:nvPr/>
        </p:nvSpPr>
        <p:spPr>
          <a:xfrm>
            <a:off x="7534910" y="3194685"/>
            <a:ext cx="2977515" cy="2819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1" name="矩形 8"/>
          <p:cNvSpPr/>
          <p:nvPr/>
        </p:nvSpPr>
        <p:spPr>
          <a:xfrm>
            <a:off x="2676525" y="3791585"/>
            <a:ext cx="7835900" cy="13982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278765" y="745261"/>
            <a:ext cx="2290445" cy="587375"/>
            <a:chOff x="439" y="1010"/>
            <a:chExt cx="3607" cy="925"/>
          </a:xfrm>
        </p:grpSpPr>
        <p:sp>
          <p:nvSpPr>
            <p:cNvPr id="7" name="任意多边形 6"/>
            <p:cNvSpPr/>
            <p:nvPr>
              <p:custDataLst>
                <p:tags r:id="rId2"/>
              </p:custDataLst>
            </p:nvPr>
          </p:nvSpPr>
          <p:spPr>
            <a:xfrm rot="16200000">
              <a:off x="373" y="1292"/>
              <a:ext cx="492" cy="360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DF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>
              <a:normAutofit fontScale="82500" lnSpcReduction="20000"/>
            </a:bodyPr>
            <a:lstStyle/>
            <a:p>
              <a:pPr algn="ctr"/>
              <a:endParaRPr lang="zh-CN" altLang="en-US" sz="1400">
                <a:solidFill>
                  <a:schemeClr val="accent1">
                    <a:lumMod val="50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3"/>
              </p:custDataLst>
            </p:nvPr>
          </p:nvSpPr>
          <p:spPr>
            <a:xfrm>
              <a:off x="893" y="1010"/>
              <a:ext cx="3153" cy="92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zh-CN" altLang="en-US" sz="2800" b="1" dirty="0" smtClean="0">
                  <a:solidFill>
                    <a:srgbClr val="ED7D3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项目管理</a:t>
              </a:r>
              <a:endParaRPr lang="zh-CN" altLang="en-US" sz="2800" b="1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76525" y="785495"/>
            <a:ext cx="8677275" cy="41148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步骤</a:t>
            </a:r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：在新增项目界面，选择经费项目，填入完整基本信息</a:t>
            </a:r>
            <a:endParaRPr lang="en-US" altLang="zh-CN" sz="15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17" grpId="0" bldLvl="0" animBg="1"/>
      <p:bldP spid="17" grpId="1" animBg="1"/>
      <p:bldP spid="14" grpId="0" bldLvl="0" animBg="1"/>
      <p:bldP spid="14" grpId="1" animBg="1"/>
      <p:bldP spid="30" grpId="0" bldLvl="0" animBg="1"/>
      <p:bldP spid="30" grpId="1" animBg="1"/>
      <p:bldP spid="31" grpId="0" bldLvl="0" animBg="1"/>
      <p:bldP spid="3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567055" y="1293495"/>
            <a:ext cx="11176000" cy="5031740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66315" y="2156460"/>
            <a:ext cx="9354185" cy="4168775"/>
          </a:xfrm>
          <a:prstGeom prst="rect">
            <a:avLst/>
          </a:prstGeom>
        </p:spPr>
      </p:pic>
      <p:sp>
        <p:nvSpPr>
          <p:cNvPr id="16" name="矩形 2"/>
          <p:cNvSpPr/>
          <p:nvPr/>
        </p:nvSpPr>
        <p:spPr>
          <a:xfrm>
            <a:off x="3676650" y="2125980"/>
            <a:ext cx="945515" cy="3422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矩形 3"/>
          <p:cNvSpPr/>
          <p:nvPr/>
        </p:nvSpPr>
        <p:spPr>
          <a:xfrm>
            <a:off x="3676650" y="3531870"/>
            <a:ext cx="945515" cy="3422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矩形 4"/>
          <p:cNvSpPr/>
          <p:nvPr/>
        </p:nvSpPr>
        <p:spPr>
          <a:xfrm>
            <a:off x="3676650" y="4938395"/>
            <a:ext cx="945515" cy="3422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4" name="图片 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26260" y="1937385"/>
            <a:ext cx="9398000" cy="430022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3177540" y="3079115"/>
            <a:ext cx="6385560" cy="3034030"/>
            <a:chOff x="5004" y="5073"/>
            <a:chExt cx="10056" cy="4778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04" y="5073"/>
              <a:ext cx="3476" cy="4779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866" y="5073"/>
              <a:ext cx="3195" cy="2164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480" y="5073"/>
              <a:ext cx="3386" cy="4779"/>
            </a:xfrm>
            <a:prstGeom prst="rect">
              <a:avLst/>
            </a:prstGeom>
          </p:spPr>
        </p:pic>
      </p:grpSp>
      <p:sp>
        <p:nvSpPr>
          <p:cNvPr id="32" name="矩形 6"/>
          <p:cNvSpPr/>
          <p:nvPr/>
        </p:nvSpPr>
        <p:spPr>
          <a:xfrm>
            <a:off x="3178175" y="3084830"/>
            <a:ext cx="2116455" cy="30295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" name="矩形 7"/>
          <p:cNvSpPr/>
          <p:nvPr/>
        </p:nvSpPr>
        <p:spPr>
          <a:xfrm>
            <a:off x="5371465" y="3084195"/>
            <a:ext cx="2040255" cy="30295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4" name="矩形 8"/>
          <p:cNvSpPr/>
          <p:nvPr/>
        </p:nvSpPr>
        <p:spPr>
          <a:xfrm>
            <a:off x="7534910" y="3084830"/>
            <a:ext cx="2040255" cy="13684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2" name="图片 5-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826260" y="1927225"/>
            <a:ext cx="9398635" cy="4316095"/>
          </a:xfrm>
          <a:prstGeom prst="rect">
            <a:avLst/>
          </a:prstGeom>
        </p:spPr>
      </p:pic>
      <p:sp>
        <p:nvSpPr>
          <p:cNvPr id="31" name="矩形 5"/>
          <p:cNvSpPr/>
          <p:nvPr/>
        </p:nvSpPr>
        <p:spPr>
          <a:xfrm>
            <a:off x="3146425" y="2823845"/>
            <a:ext cx="2207895" cy="2603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8" name="矩形 9"/>
          <p:cNvSpPr/>
          <p:nvPr/>
        </p:nvSpPr>
        <p:spPr>
          <a:xfrm>
            <a:off x="2301240" y="3804285"/>
            <a:ext cx="3131185" cy="2660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" name="矩形 10"/>
          <p:cNvSpPr/>
          <p:nvPr/>
        </p:nvSpPr>
        <p:spPr>
          <a:xfrm>
            <a:off x="2295525" y="4187190"/>
            <a:ext cx="7720330" cy="9867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0" name="矩形 11"/>
          <p:cNvSpPr/>
          <p:nvPr/>
        </p:nvSpPr>
        <p:spPr>
          <a:xfrm>
            <a:off x="9824720" y="5847080"/>
            <a:ext cx="808990" cy="3905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1" name="图片 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27685" y="1293495"/>
            <a:ext cx="11204575" cy="5431155"/>
          </a:xfrm>
          <a:prstGeom prst="rect">
            <a:avLst/>
          </a:prstGeom>
        </p:spPr>
      </p:pic>
      <p:sp>
        <p:nvSpPr>
          <p:cNvPr id="43" name="矩形 12"/>
          <p:cNvSpPr/>
          <p:nvPr/>
        </p:nvSpPr>
        <p:spPr>
          <a:xfrm>
            <a:off x="6858635" y="6243320"/>
            <a:ext cx="1136015" cy="4819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278765" y="745261"/>
            <a:ext cx="2290445" cy="587375"/>
            <a:chOff x="439" y="1010"/>
            <a:chExt cx="3607" cy="925"/>
          </a:xfrm>
        </p:grpSpPr>
        <p:sp>
          <p:nvSpPr>
            <p:cNvPr id="7" name="任意多边形 6"/>
            <p:cNvSpPr/>
            <p:nvPr>
              <p:custDataLst>
                <p:tags r:id="rId2"/>
              </p:custDataLst>
            </p:nvPr>
          </p:nvSpPr>
          <p:spPr>
            <a:xfrm rot="16200000">
              <a:off x="373" y="1292"/>
              <a:ext cx="492" cy="360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DF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>
              <a:normAutofit fontScale="82500" lnSpcReduction="20000"/>
            </a:bodyPr>
            <a:lstStyle/>
            <a:p>
              <a:pPr algn="ctr"/>
              <a:endParaRPr lang="zh-CN" altLang="en-US" sz="1400">
                <a:solidFill>
                  <a:schemeClr val="accent1">
                    <a:lumMod val="50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3"/>
              </p:custDataLst>
            </p:nvPr>
          </p:nvSpPr>
          <p:spPr>
            <a:xfrm>
              <a:off x="893" y="1010"/>
              <a:ext cx="3153" cy="92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zh-CN" altLang="en-US" sz="2800" b="1" dirty="0" smtClean="0">
                  <a:solidFill>
                    <a:srgbClr val="ED7D3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项目管理</a:t>
              </a:r>
              <a:endParaRPr lang="zh-CN" altLang="en-US" sz="2800" b="1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76525" y="785495"/>
            <a:ext cx="8677275" cy="41148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步骤</a:t>
            </a:r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：规划采购需求，填写货物类、工程类、服务类购置清单，</a:t>
            </a:r>
            <a:r>
              <a:rPr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点击“提交</a:t>
            </a:r>
            <a:r>
              <a:rPr lang="zh-CN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审核</a:t>
            </a:r>
            <a:r>
              <a:rPr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”按钮进行提交。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animBg="1"/>
      <p:bldP spid="21" grpId="0" bldLvl="0" animBg="1"/>
      <p:bldP spid="21" grpId="1" animBg="1"/>
      <p:bldP spid="22" grpId="0" bldLvl="0" animBg="1"/>
      <p:bldP spid="22" grpId="1" animBg="1"/>
      <p:bldP spid="32" grpId="0" bldLvl="0" animBg="1"/>
      <p:bldP spid="32" grpId="1" animBg="1"/>
      <p:bldP spid="33" grpId="0" bldLvl="0" animBg="1"/>
      <p:bldP spid="33" grpId="1" animBg="1"/>
      <p:bldP spid="34" grpId="0" bldLvl="0" animBg="1"/>
      <p:bldP spid="34" grpId="1" animBg="1"/>
      <p:bldP spid="31" grpId="0" bldLvl="0" animBg="1"/>
      <p:bldP spid="31" grpId="1" animBg="1"/>
      <p:bldP spid="38" grpId="0" bldLvl="0" animBg="1"/>
      <p:bldP spid="38" grpId="1" animBg="1"/>
      <p:bldP spid="39" grpId="0" bldLvl="0" animBg="1"/>
      <p:bldP spid="39" grpId="1" animBg="1"/>
      <p:bldP spid="40" grpId="0" bldLvl="0" animBg="1"/>
      <p:bldP spid="40" grpId="1" animBg="1"/>
      <p:bldP spid="43" grpId="0" bldLvl="0" animBg="1"/>
      <p:bldP spid="4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9430" y="1293495"/>
            <a:ext cx="11212830" cy="5349875"/>
          </a:xfrm>
          <a:prstGeom prst="rect">
            <a:avLst/>
          </a:prstGeom>
        </p:spPr>
      </p:pic>
      <p:sp>
        <p:nvSpPr>
          <p:cNvPr id="43" name="矩形 1"/>
          <p:cNvSpPr/>
          <p:nvPr/>
        </p:nvSpPr>
        <p:spPr>
          <a:xfrm>
            <a:off x="668020" y="2422525"/>
            <a:ext cx="1456690" cy="3041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2"/>
          <p:cNvSpPr/>
          <p:nvPr/>
        </p:nvSpPr>
        <p:spPr>
          <a:xfrm>
            <a:off x="2287905" y="3276600"/>
            <a:ext cx="9433560" cy="3041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6" name="图片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3715" y="1310005"/>
            <a:ext cx="11189335" cy="5273040"/>
          </a:xfrm>
          <a:prstGeom prst="rect">
            <a:avLst/>
          </a:prstGeom>
        </p:spPr>
      </p:pic>
      <p:sp>
        <p:nvSpPr>
          <p:cNvPr id="17" name="矩形 3"/>
          <p:cNvSpPr/>
          <p:nvPr/>
        </p:nvSpPr>
        <p:spPr>
          <a:xfrm>
            <a:off x="3034030" y="3277235"/>
            <a:ext cx="504190" cy="3041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278765" y="745261"/>
            <a:ext cx="2290445" cy="587375"/>
            <a:chOff x="439" y="1010"/>
            <a:chExt cx="3607" cy="925"/>
          </a:xfrm>
        </p:grpSpPr>
        <p:sp>
          <p:nvSpPr>
            <p:cNvPr id="7" name="任意多边形 6"/>
            <p:cNvSpPr/>
            <p:nvPr>
              <p:custDataLst>
                <p:tags r:id="rId1"/>
              </p:custDataLst>
            </p:nvPr>
          </p:nvSpPr>
          <p:spPr>
            <a:xfrm rot="16200000">
              <a:off x="373" y="1292"/>
              <a:ext cx="492" cy="360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DF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>
              <a:normAutofit fontScale="82500" lnSpcReduction="20000"/>
            </a:bodyPr>
            <a:lstStyle/>
            <a:p>
              <a:pPr algn="ctr"/>
              <a:endParaRPr lang="zh-CN" altLang="en-US" sz="1400">
                <a:solidFill>
                  <a:schemeClr val="accent1">
                    <a:lumMod val="50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2"/>
              </p:custDataLst>
            </p:nvPr>
          </p:nvSpPr>
          <p:spPr>
            <a:xfrm>
              <a:off x="893" y="1010"/>
              <a:ext cx="3153" cy="92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zh-CN" altLang="en-US" sz="2800" b="1" dirty="0" smtClean="0">
                  <a:solidFill>
                    <a:srgbClr val="ED7D3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项目管理</a:t>
              </a:r>
              <a:endParaRPr lang="zh-CN" altLang="en-US" sz="2800" b="1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76525" y="785495"/>
            <a:ext cx="9044940" cy="41148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步骤</a:t>
            </a:r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：点击“项目查询”可查看项目和申报进度，退回后可再次修改项目，审核通过后可变更项目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3" grpId="1" animBg="1"/>
      <p:bldP spid="15" grpId="0" bldLvl="0" animBg="1"/>
      <p:bldP spid="15" grpId="1" animBg="1"/>
      <p:bldP spid="17" grpId="0" bldLvl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278765" y="745261"/>
            <a:ext cx="2290445" cy="587375"/>
            <a:chOff x="439" y="1010"/>
            <a:chExt cx="3607" cy="925"/>
          </a:xfrm>
        </p:grpSpPr>
        <p:sp>
          <p:nvSpPr>
            <p:cNvPr id="7" name="任意多边形 6"/>
            <p:cNvSpPr/>
            <p:nvPr>
              <p:custDataLst>
                <p:tags r:id="rId1"/>
              </p:custDataLst>
            </p:nvPr>
          </p:nvSpPr>
          <p:spPr>
            <a:xfrm rot="16200000">
              <a:off x="373" y="1292"/>
              <a:ext cx="492" cy="360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DF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>
              <a:normAutofit fontScale="82500" lnSpcReduction="20000"/>
            </a:bodyPr>
            <a:lstStyle/>
            <a:p>
              <a:pPr algn="ctr"/>
              <a:endParaRPr lang="zh-CN" altLang="en-US" sz="1400">
                <a:solidFill>
                  <a:schemeClr val="accent1">
                    <a:lumMod val="50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2"/>
              </p:custDataLst>
            </p:nvPr>
          </p:nvSpPr>
          <p:spPr>
            <a:xfrm>
              <a:off x="893" y="1010"/>
              <a:ext cx="3153" cy="92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zh-CN" altLang="en-US" sz="2800" b="1" dirty="0" smtClean="0">
                  <a:solidFill>
                    <a:srgbClr val="ED7D3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项目管理</a:t>
              </a:r>
              <a:endParaRPr lang="zh-CN" altLang="en-US" sz="2800" b="1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76525" y="785495"/>
            <a:ext cx="8677275" cy="41148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步骤</a:t>
            </a:r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：点击“经费查询”可查看</a:t>
            </a: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经费</a:t>
            </a: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使用情况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5620" y="1318895"/>
            <a:ext cx="11188065" cy="5313045"/>
          </a:xfrm>
          <a:prstGeom prst="rect">
            <a:avLst/>
          </a:prstGeom>
        </p:spPr>
      </p:pic>
      <p:sp>
        <p:nvSpPr>
          <p:cNvPr id="22" name="矩形 7"/>
          <p:cNvSpPr/>
          <p:nvPr/>
        </p:nvSpPr>
        <p:spPr>
          <a:xfrm>
            <a:off x="581025" y="2660015"/>
            <a:ext cx="1541145" cy="3448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矩形 7"/>
          <p:cNvSpPr/>
          <p:nvPr/>
        </p:nvSpPr>
        <p:spPr>
          <a:xfrm>
            <a:off x="3422650" y="2818765"/>
            <a:ext cx="546100" cy="3448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3715" y="1310005"/>
            <a:ext cx="11189335" cy="5242560"/>
          </a:xfrm>
          <a:prstGeom prst="rect">
            <a:avLst/>
          </a:prstGeom>
        </p:spPr>
      </p:pic>
      <p:sp>
        <p:nvSpPr>
          <p:cNvPr id="17" name="矩形 3"/>
          <p:cNvSpPr/>
          <p:nvPr/>
        </p:nvSpPr>
        <p:spPr>
          <a:xfrm>
            <a:off x="2355850" y="3060700"/>
            <a:ext cx="9177655" cy="15881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4"/>
          <p:cNvSpPr/>
          <p:nvPr/>
        </p:nvSpPr>
        <p:spPr>
          <a:xfrm>
            <a:off x="2569210" y="4735830"/>
            <a:ext cx="2366010" cy="5035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09800" y="2150110"/>
            <a:ext cx="9409430" cy="4470400"/>
          </a:xfrm>
          <a:prstGeom prst="rect">
            <a:avLst/>
          </a:prstGeom>
        </p:spPr>
      </p:pic>
      <p:sp>
        <p:nvSpPr>
          <p:cNvPr id="11" name="矩形 5"/>
          <p:cNvSpPr/>
          <p:nvPr/>
        </p:nvSpPr>
        <p:spPr>
          <a:xfrm>
            <a:off x="5889625" y="2557145"/>
            <a:ext cx="2453640" cy="6184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6"/>
          <p:cNvSpPr/>
          <p:nvPr/>
        </p:nvSpPr>
        <p:spPr>
          <a:xfrm>
            <a:off x="8328660" y="2557145"/>
            <a:ext cx="3290570" cy="9213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 7"/>
          <p:cNvSpPr/>
          <p:nvPr/>
        </p:nvSpPr>
        <p:spPr>
          <a:xfrm>
            <a:off x="4287520" y="2715895"/>
            <a:ext cx="647065" cy="4171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76525" y="2345690"/>
            <a:ext cx="7948295" cy="3884295"/>
          </a:xfrm>
          <a:prstGeom prst="rect">
            <a:avLst/>
          </a:prstGeom>
        </p:spPr>
      </p:pic>
      <p:sp>
        <p:nvSpPr>
          <p:cNvPr id="15" name="矩形 7"/>
          <p:cNvSpPr/>
          <p:nvPr/>
        </p:nvSpPr>
        <p:spPr>
          <a:xfrm>
            <a:off x="2800985" y="2844165"/>
            <a:ext cx="7631430" cy="14014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矩形 7"/>
          <p:cNvSpPr/>
          <p:nvPr/>
        </p:nvSpPr>
        <p:spPr>
          <a:xfrm>
            <a:off x="2834640" y="4648835"/>
            <a:ext cx="7597140" cy="15811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矩形 7"/>
          <p:cNvSpPr/>
          <p:nvPr/>
        </p:nvSpPr>
        <p:spPr>
          <a:xfrm>
            <a:off x="3007360" y="3587115"/>
            <a:ext cx="31496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63190" y="2345690"/>
            <a:ext cx="7961630" cy="3990975"/>
          </a:xfrm>
          <a:prstGeom prst="rect">
            <a:avLst/>
          </a:prstGeom>
        </p:spPr>
      </p:pic>
      <p:sp>
        <p:nvSpPr>
          <p:cNvPr id="18" name="矩形 7"/>
          <p:cNvSpPr/>
          <p:nvPr/>
        </p:nvSpPr>
        <p:spPr>
          <a:xfrm>
            <a:off x="3016885" y="3842385"/>
            <a:ext cx="7270115" cy="1127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2" grpId="1" animBg="1"/>
      <p:bldP spid="25" grpId="0" bldLvl="0" animBg="1"/>
      <p:bldP spid="25" grpId="1" animBg="1"/>
      <p:bldP spid="17" grpId="0" bldLvl="0" animBg="1"/>
      <p:bldP spid="17" grpId="1" animBg="1"/>
      <p:bldP spid="6" grpId="0" bldLvl="0" animBg="1"/>
      <p:bldP spid="6" grpId="1" animBg="1"/>
      <p:bldP spid="11" grpId="0" bldLvl="0" animBg="1"/>
      <p:bldP spid="11" grpId="1" animBg="1"/>
      <p:bldP spid="12" grpId="0" bldLvl="0" animBg="1"/>
      <p:bldP spid="12" grpId="1" animBg="1"/>
      <p:bldP spid="13" grpId="0" bldLvl="0" animBg="1"/>
      <p:bldP spid="13" grpId="1" animBg="1"/>
      <p:bldP spid="15" grpId="0" bldLvl="0" animBg="1"/>
      <p:bldP spid="15" grpId="1" animBg="1"/>
      <p:bldP spid="20" grpId="0" bldLvl="0" animBg="1"/>
      <p:bldP spid="20" grpId="1" animBg="1"/>
      <p:bldP spid="26" grpId="0" bldLvl="0" animBg="1"/>
      <p:bldP spid="26" grpId="1" animBg="1"/>
      <p:bldP spid="18" grpId="0" bldLvl="0" animBg="1"/>
      <p:bldP spid="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278765" y="745261"/>
            <a:ext cx="2290445" cy="587375"/>
            <a:chOff x="439" y="1010"/>
            <a:chExt cx="3607" cy="925"/>
          </a:xfrm>
        </p:grpSpPr>
        <p:sp>
          <p:nvSpPr>
            <p:cNvPr id="7" name="任意多边形 6"/>
            <p:cNvSpPr/>
            <p:nvPr>
              <p:custDataLst>
                <p:tags r:id="rId1"/>
              </p:custDataLst>
            </p:nvPr>
          </p:nvSpPr>
          <p:spPr>
            <a:xfrm rot="16200000">
              <a:off x="373" y="1292"/>
              <a:ext cx="492" cy="360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DF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>
              <a:normAutofit fontScale="82500" lnSpcReduction="20000"/>
            </a:bodyPr>
            <a:lstStyle/>
            <a:p>
              <a:pPr algn="ctr"/>
              <a:endParaRPr lang="zh-CN" altLang="en-US" sz="1400">
                <a:solidFill>
                  <a:schemeClr val="accent1">
                    <a:lumMod val="50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2"/>
              </p:custDataLst>
            </p:nvPr>
          </p:nvSpPr>
          <p:spPr>
            <a:xfrm>
              <a:off x="893" y="1010"/>
              <a:ext cx="3153" cy="92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zh-CN" altLang="en-US" sz="2800" b="1" dirty="0" smtClean="0">
                  <a:solidFill>
                    <a:srgbClr val="ED7D3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计划管理</a:t>
              </a:r>
              <a:endParaRPr lang="zh-CN" altLang="en-US" sz="2800" b="1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76525" y="785495"/>
            <a:ext cx="8677275" cy="41148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步骤</a:t>
            </a:r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：点击“采购计划申报”预留关于填报采购计划的通知，填报计划</a:t>
            </a:r>
          </a:p>
        </p:txBody>
      </p:sp>
      <p:pic>
        <p:nvPicPr>
          <p:cNvPr id="10" name="图片 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3715" y="1322705"/>
            <a:ext cx="11193780" cy="5372735"/>
          </a:xfrm>
          <a:prstGeom prst="rect">
            <a:avLst/>
          </a:prstGeom>
        </p:spPr>
      </p:pic>
      <p:pic>
        <p:nvPicPr>
          <p:cNvPr id="3" name="图片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3715" y="1323340"/>
            <a:ext cx="11189335" cy="5403215"/>
          </a:xfrm>
          <a:prstGeom prst="rect">
            <a:avLst/>
          </a:prstGeom>
        </p:spPr>
      </p:pic>
      <p:sp>
        <p:nvSpPr>
          <p:cNvPr id="6" name="矩形 1"/>
          <p:cNvSpPr/>
          <p:nvPr/>
        </p:nvSpPr>
        <p:spPr>
          <a:xfrm>
            <a:off x="680085" y="2427605"/>
            <a:ext cx="1427480" cy="3473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59330" y="2176145"/>
            <a:ext cx="9410700" cy="4451985"/>
          </a:xfrm>
          <a:prstGeom prst="rect">
            <a:avLst/>
          </a:prstGeom>
        </p:spPr>
      </p:pic>
      <p:sp>
        <p:nvSpPr>
          <p:cNvPr id="17" name="矩形 2"/>
          <p:cNvSpPr/>
          <p:nvPr/>
        </p:nvSpPr>
        <p:spPr>
          <a:xfrm>
            <a:off x="6337935" y="5660390"/>
            <a:ext cx="951230" cy="4337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17" grpId="0" bldLvl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278765" y="745261"/>
            <a:ext cx="2290445" cy="587375"/>
            <a:chOff x="439" y="1010"/>
            <a:chExt cx="3607" cy="925"/>
          </a:xfrm>
        </p:grpSpPr>
        <p:sp>
          <p:nvSpPr>
            <p:cNvPr id="7" name="任意多边形 6"/>
            <p:cNvSpPr/>
            <p:nvPr>
              <p:custDataLst>
                <p:tags r:id="rId1"/>
              </p:custDataLst>
            </p:nvPr>
          </p:nvSpPr>
          <p:spPr>
            <a:xfrm rot="16200000">
              <a:off x="373" y="1292"/>
              <a:ext cx="492" cy="360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DF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2000" rtlCol="0" anchor="ctr">
              <a:normAutofit fontScale="82500" lnSpcReduction="20000"/>
            </a:bodyPr>
            <a:lstStyle/>
            <a:p>
              <a:pPr algn="ctr"/>
              <a:endParaRPr lang="zh-CN" altLang="en-US" sz="1400">
                <a:solidFill>
                  <a:schemeClr val="accent1">
                    <a:lumMod val="50000"/>
                  </a:schemeClr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2"/>
              </p:custDataLst>
            </p:nvPr>
          </p:nvSpPr>
          <p:spPr>
            <a:xfrm>
              <a:off x="893" y="1010"/>
              <a:ext cx="3153" cy="925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zh-CN" altLang="en-US" sz="2800" b="1" dirty="0" smtClean="0">
                  <a:solidFill>
                    <a:srgbClr val="ED7D3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计划管理</a:t>
              </a:r>
              <a:endParaRPr lang="zh-CN" altLang="en-US" sz="2800" b="1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76525" y="785495"/>
            <a:ext cx="8677275" cy="41148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defRPr/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步骤</a:t>
            </a:r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：货物、服务、工程采购计划分开填报，填写基本信息</a:t>
            </a:r>
          </a:p>
        </p:txBody>
      </p:sp>
      <p:pic>
        <p:nvPicPr>
          <p:cNvPr id="12" name="图片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365" y="1322070"/>
            <a:ext cx="11249025" cy="5427980"/>
          </a:xfrm>
          <a:prstGeom prst="rect">
            <a:avLst/>
          </a:prstGeom>
        </p:spPr>
      </p:pic>
      <p:sp>
        <p:nvSpPr>
          <p:cNvPr id="6" name="矩形 1"/>
          <p:cNvSpPr/>
          <p:nvPr/>
        </p:nvSpPr>
        <p:spPr>
          <a:xfrm>
            <a:off x="7574280" y="3605530"/>
            <a:ext cx="2889250" cy="3473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2"/>
          <p:cNvSpPr/>
          <p:nvPr/>
        </p:nvSpPr>
        <p:spPr>
          <a:xfrm>
            <a:off x="6370320" y="6192520"/>
            <a:ext cx="951230" cy="4337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17" grpId="0" bldLvl="0" animBg="1"/>
      <p:bldP spid="1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i"/>
  <p:tag name="KSO_WM_UNIT_INDEX" val="1_2"/>
  <p:tag name="KSO_WM_UNIT_ID" val="diagram160327_5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h_f"/>
  <p:tag name="KSO_WM_UNIT_INDEX" val="1_1_1"/>
  <p:tag name="KSO_WM_UNIT_ID" val="diagram160327_5*l_h_f*1_1_1"/>
  <p:tag name="KSO_WM_UNIT_CLEAR" val="1"/>
  <p:tag name="KSO_WM_UNIT_LAYERLEVEL" val="1_1_1"/>
  <p:tag name="KSO_WM_UNIT_VALUE" val="48"/>
  <p:tag name="KSO_WM_UNIT_HIGHLIGHT" val="0"/>
  <p:tag name="KSO_WM_UNIT_COMPATIBLE" val="0"/>
  <p:tag name="KSO_WM_BEAUTIFY_FLAG" val="#wm#"/>
  <p:tag name="KSO_WM_UNIT_PRESET_TEXT_INDEX" val="4"/>
  <p:tag name="KSO_WM_UNIT_PRESET_TEXT_LEN" val="57"/>
  <p:tag name="KSO_WM_DIAGRAM_GROUP_CODE" val="l1-1"/>
  <p:tag name="KSO_WM_UNIT_TEXT_FILL_FORE_SCHEMECOLOR_INDEX" val="5"/>
  <p:tag name="KSO_WM_UNIT_TEXT_FILL_TYPE" val="1"/>
  <p:tag name="KSO_WM_UNIT_USESOURCEFORMAT_APPLY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i"/>
  <p:tag name="KSO_WM_UNIT_INDEX" val="1_2"/>
  <p:tag name="KSO_WM_UNIT_ID" val="diagram160327_5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h_f"/>
  <p:tag name="KSO_WM_UNIT_INDEX" val="1_1_1"/>
  <p:tag name="KSO_WM_UNIT_ID" val="diagram160327_5*l_h_f*1_1_1"/>
  <p:tag name="KSO_WM_UNIT_CLEAR" val="1"/>
  <p:tag name="KSO_WM_UNIT_LAYERLEVEL" val="1_1_1"/>
  <p:tag name="KSO_WM_UNIT_VALUE" val="48"/>
  <p:tag name="KSO_WM_UNIT_HIGHLIGHT" val="0"/>
  <p:tag name="KSO_WM_UNIT_COMPATIBLE" val="0"/>
  <p:tag name="KSO_WM_BEAUTIFY_FLAG" val="#wm#"/>
  <p:tag name="KSO_WM_UNIT_PRESET_TEXT_INDEX" val="4"/>
  <p:tag name="KSO_WM_UNIT_PRESET_TEXT_LEN" val="57"/>
  <p:tag name="KSO_WM_DIAGRAM_GROUP_CODE" val="l1-1"/>
  <p:tag name="KSO_WM_UNIT_TEXT_FILL_FORE_SCHEMECOLOR_INDEX" val="5"/>
  <p:tag name="KSO_WM_UNIT_TEXT_FILL_TYPE" val="1"/>
  <p:tag name="KSO_WM_UNIT_USESOURCEFORMAT_APPLY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i"/>
  <p:tag name="KSO_WM_UNIT_INDEX" val="1_2"/>
  <p:tag name="KSO_WM_UNIT_ID" val="diagram160327_5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h_f"/>
  <p:tag name="KSO_WM_UNIT_INDEX" val="1_1_1"/>
  <p:tag name="KSO_WM_UNIT_ID" val="diagram160327_5*l_h_f*1_1_1"/>
  <p:tag name="KSO_WM_UNIT_CLEAR" val="1"/>
  <p:tag name="KSO_WM_UNIT_LAYERLEVEL" val="1_1_1"/>
  <p:tag name="KSO_WM_UNIT_VALUE" val="48"/>
  <p:tag name="KSO_WM_UNIT_HIGHLIGHT" val="0"/>
  <p:tag name="KSO_WM_UNIT_COMPATIBLE" val="0"/>
  <p:tag name="KSO_WM_BEAUTIFY_FLAG" val="#wm#"/>
  <p:tag name="KSO_WM_UNIT_PRESET_TEXT_INDEX" val="4"/>
  <p:tag name="KSO_WM_UNIT_PRESET_TEXT_LEN" val="57"/>
  <p:tag name="KSO_WM_DIAGRAM_GROUP_CODE" val="l1-1"/>
  <p:tag name="KSO_WM_UNIT_TEXT_FILL_FORE_SCHEMECOLOR_INDEX" val="5"/>
  <p:tag name="KSO_WM_UNIT_TEXT_FILL_TYPE" val="1"/>
  <p:tag name="KSO_WM_UNIT_USESOURCEFORMAT_APPLY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i"/>
  <p:tag name="KSO_WM_UNIT_INDEX" val="1_2"/>
  <p:tag name="KSO_WM_UNIT_ID" val="diagram160327_5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h_f"/>
  <p:tag name="KSO_WM_UNIT_INDEX" val="1_1_1"/>
  <p:tag name="KSO_WM_UNIT_ID" val="diagram160327_5*l_h_f*1_1_1"/>
  <p:tag name="KSO_WM_UNIT_CLEAR" val="1"/>
  <p:tag name="KSO_WM_UNIT_LAYERLEVEL" val="1_1_1"/>
  <p:tag name="KSO_WM_UNIT_VALUE" val="48"/>
  <p:tag name="KSO_WM_UNIT_HIGHLIGHT" val="0"/>
  <p:tag name="KSO_WM_UNIT_COMPATIBLE" val="0"/>
  <p:tag name="KSO_WM_BEAUTIFY_FLAG" val="#wm#"/>
  <p:tag name="KSO_WM_UNIT_PRESET_TEXT_INDEX" val="4"/>
  <p:tag name="KSO_WM_UNIT_PRESET_TEXT_LEN" val="57"/>
  <p:tag name="KSO_WM_DIAGRAM_GROUP_CODE" val="l1-1"/>
  <p:tag name="KSO_WM_UNIT_TEXT_FILL_FORE_SCHEMECOLOR_INDEX" val="5"/>
  <p:tag name="KSO_WM_UNIT_TEXT_FILL_TYPE" val="1"/>
  <p:tag name="KSO_WM_UNIT_USESOURCEFORMAT_APPLY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i"/>
  <p:tag name="KSO_WM_UNIT_INDEX" val="1_2"/>
  <p:tag name="KSO_WM_UNIT_ID" val="diagram160327_5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h_f"/>
  <p:tag name="KSO_WM_UNIT_INDEX" val="1_1_1"/>
  <p:tag name="KSO_WM_UNIT_ID" val="diagram160327_5*l_h_f*1_1_1"/>
  <p:tag name="KSO_WM_UNIT_CLEAR" val="1"/>
  <p:tag name="KSO_WM_UNIT_LAYERLEVEL" val="1_1_1"/>
  <p:tag name="KSO_WM_UNIT_VALUE" val="48"/>
  <p:tag name="KSO_WM_UNIT_HIGHLIGHT" val="0"/>
  <p:tag name="KSO_WM_UNIT_COMPATIBLE" val="0"/>
  <p:tag name="KSO_WM_BEAUTIFY_FLAG" val="#wm#"/>
  <p:tag name="KSO_WM_UNIT_PRESET_TEXT_INDEX" val="4"/>
  <p:tag name="KSO_WM_UNIT_PRESET_TEXT_LEN" val="57"/>
  <p:tag name="KSO_WM_DIAGRAM_GROUP_CODE" val="l1-1"/>
  <p:tag name="KSO_WM_UNIT_TEXT_FILL_FORE_SCHEMECOLOR_INDEX" val="5"/>
  <p:tag name="KSO_WM_UNIT_TEXT_FILL_TYPE" val="1"/>
  <p:tag name="KSO_WM_UNIT_USESOURCEFORMAT_APPLY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i"/>
  <p:tag name="KSO_WM_UNIT_INDEX" val="1_2"/>
  <p:tag name="KSO_WM_UNIT_ID" val="diagram160327_5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h_f"/>
  <p:tag name="KSO_WM_UNIT_INDEX" val="1_1_1"/>
  <p:tag name="KSO_WM_UNIT_ID" val="diagram160327_5*l_h_f*1_1_1"/>
  <p:tag name="KSO_WM_UNIT_CLEAR" val="1"/>
  <p:tag name="KSO_WM_UNIT_LAYERLEVEL" val="1_1_1"/>
  <p:tag name="KSO_WM_UNIT_VALUE" val="48"/>
  <p:tag name="KSO_WM_UNIT_HIGHLIGHT" val="0"/>
  <p:tag name="KSO_WM_UNIT_COMPATIBLE" val="0"/>
  <p:tag name="KSO_WM_BEAUTIFY_FLAG" val="#wm#"/>
  <p:tag name="KSO_WM_UNIT_PRESET_TEXT_INDEX" val="4"/>
  <p:tag name="KSO_WM_UNIT_PRESET_TEXT_LEN" val="57"/>
  <p:tag name="KSO_WM_DIAGRAM_GROUP_CODE" val="l1-1"/>
  <p:tag name="KSO_WM_UNIT_TEXT_FILL_FORE_SCHEMECOLOR_INDEX" val="5"/>
  <p:tag name="KSO_WM_UNIT_TEXT_FILL_TYPE" val="1"/>
  <p:tag name="KSO_WM_UNIT_USESOURCEFORMAT_APPLY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h_f"/>
  <p:tag name="KSO_WM_UNIT_INDEX" val="1_1_1"/>
  <p:tag name="KSO_WM_UNIT_ID" val="diagram160327_5*l_h_f*1_1_1"/>
  <p:tag name="KSO_WM_UNIT_CLEAR" val="1"/>
  <p:tag name="KSO_WM_UNIT_LAYERLEVEL" val="1_1_1"/>
  <p:tag name="KSO_WM_UNIT_VALUE" val="48"/>
  <p:tag name="KSO_WM_UNIT_HIGHLIGHT" val="0"/>
  <p:tag name="KSO_WM_UNIT_COMPATIBLE" val="0"/>
  <p:tag name="KSO_WM_BEAUTIFY_FLAG" val="#wm#"/>
  <p:tag name="KSO_WM_UNIT_PRESET_TEXT_INDEX" val="4"/>
  <p:tag name="KSO_WM_UNIT_PRESET_TEXT_LEN" val="57"/>
  <p:tag name="KSO_WM_DIAGRAM_GROUP_CODE" val="l1-1"/>
  <p:tag name="KSO_WM_UNIT_TEXT_FILL_FORE_SCHEMECOLOR_INDEX" val="5"/>
  <p:tag name="KSO_WM_UNIT_TEXT_FILL_TYPE" val="1"/>
  <p:tag name="KSO_WM_UNIT_USESOURCEFORMAT_APPLY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i"/>
  <p:tag name="KSO_WM_UNIT_INDEX" val="1_2"/>
  <p:tag name="KSO_WM_UNIT_ID" val="diagram160327_5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h_f"/>
  <p:tag name="KSO_WM_UNIT_INDEX" val="1_1_1"/>
  <p:tag name="KSO_WM_UNIT_ID" val="diagram160327_5*l_h_f*1_1_1"/>
  <p:tag name="KSO_WM_UNIT_CLEAR" val="1"/>
  <p:tag name="KSO_WM_UNIT_LAYERLEVEL" val="1_1_1"/>
  <p:tag name="KSO_WM_UNIT_VALUE" val="48"/>
  <p:tag name="KSO_WM_UNIT_HIGHLIGHT" val="0"/>
  <p:tag name="KSO_WM_UNIT_COMPATIBLE" val="0"/>
  <p:tag name="KSO_WM_BEAUTIFY_FLAG" val="#wm#"/>
  <p:tag name="KSO_WM_UNIT_PRESET_TEXT_INDEX" val="4"/>
  <p:tag name="KSO_WM_UNIT_PRESET_TEXT_LEN" val="57"/>
  <p:tag name="KSO_WM_DIAGRAM_GROUP_CODE" val="l1-1"/>
  <p:tag name="KSO_WM_UNIT_TEXT_FILL_FORE_SCHEMECOLOR_INDEX" val="5"/>
  <p:tag name="KSO_WM_UNIT_TEXT_FILL_TYPE" val="1"/>
  <p:tag name="KSO_WM_UNIT_USESOURCEFORMAT_APPLY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i"/>
  <p:tag name="KSO_WM_UNIT_INDEX" val="1_2"/>
  <p:tag name="KSO_WM_UNIT_ID" val="diagram160327_5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h_f"/>
  <p:tag name="KSO_WM_UNIT_INDEX" val="1_1_1"/>
  <p:tag name="KSO_WM_UNIT_ID" val="diagram160327_5*l_h_f*1_1_1"/>
  <p:tag name="KSO_WM_UNIT_CLEAR" val="1"/>
  <p:tag name="KSO_WM_UNIT_LAYERLEVEL" val="1_1_1"/>
  <p:tag name="KSO_WM_UNIT_VALUE" val="48"/>
  <p:tag name="KSO_WM_UNIT_HIGHLIGHT" val="0"/>
  <p:tag name="KSO_WM_UNIT_COMPATIBLE" val="0"/>
  <p:tag name="KSO_WM_BEAUTIFY_FLAG" val="#wm#"/>
  <p:tag name="KSO_WM_UNIT_PRESET_TEXT_INDEX" val="4"/>
  <p:tag name="KSO_WM_UNIT_PRESET_TEXT_LEN" val="57"/>
  <p:tag name="KSO_WM_DIAGRAM_GROUP_CODE" val="l1-1"/>
  <p:tag name="KSO_WM_UNIT_TEXT_FILL_FORE_SCHEMECOLOR_INDEX" val="5"/>
  <p:tag name="KSO_WM_UNIT_TEXT_FILL_TYPE" val="1"/>
  <p:tag name="KSO_WM_UNIT_USESOURCEFORMAT_APPLY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i"/>
  <p:tag name="KSO_WM_UNIT_INDEX" val="1_2"/>
  <p:tag name="KSO_WM_UNIT_ID" val="diagram160327_5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h_f"/>
  <p:tag name="KSO_WM_UNIT_INDEX" val="1_1_1"/>
  <p:tag name="KSO_WM_UNIT_ID" val="diagram160327_5*l_h_f*1_1_1"/>
  <p:tag name="KSO_WM_UNIT_CLEAR" val="1"/>
  <p:tag name="KSO_WM_UNIT_LAYERLEVEL" val="1_1_1"/>
  <p:tag name="KSO_WM_UNIT_VALUE" val="48"/>
  <p:tag name="KSO_WM_UNIT_HIGHLIGHT" val="0"/>
  <p:tag name="KSO_WM_UNIT_COMPATIBLE" val="0"/>
  <p:tag name="KSO_WM_BEAUTIFY_FLAG" val="#wm#"/>
  <p:tag name="KSO_WM_UNIT_PRESET_TEXT_INDEX" val="4"/>
  <p:tag name="KSO_WM_UNIT_PRESET_TEXT_LEN" val="57"/>
  <p:tag name="KSO_WM_DIAGRAM_GROUP_CODE" val="l1-1"/>
  <p:tag name="KSO_WM_UNIT_TEXT_FILL_FORE_SCHEMECOLOR_INDEX" val="5"/>
  <p:tag name="KSO_WM_UNIT_TEXT_FILL_TYPE" val="1"/>
  <p:tag name="KSO_WM_UNIT_USESOURCEFORMAT_APPLY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i"/>
  <p:tag name="KSO_WM_UNIT_INDEX" val="1_2"/>
  <p:tag name="KSO_WM_UNIT_ID" val="diagram160327_5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h_f"/>
  <p:tag name="KSO_WM_UNIT_INDEX" val="1_1_1"/>
  <p:tag name="KSO_WM_UNIT_ID" val="diagram160327_5*l_h_f*1_1_1"/>
  <p:tag name="KSO_WM_UNIT_CLEAR" val="1"/>
  <p:tag name="KSO_WM_UNIT_LAYERLEVEL" val="1_1_1"/>
  <p:tag name="KSO_WM_UNIT_VALUE" val="48"/>
  <p:tag name="KSO_WM_UNIT_HIGHLIGHT" val="0"/>
  <p:tag name="KSO_WM_UNIT_COMPATIBLE" val="0"/>
  <p:tag name="KSO_WM_BEAUTIFY_FLAG" val="#wm#"/>
  <p:tag name="KSO_WM_UNIT_PRESET_TEXT_INDEX" val="4"/>
  <p:tag name="KSO_WM_UNIT_PRESET_TEXT_LEN" val="57"/>
  <p:tag name="KSO_WM_DIAGRAM_GROUP_CODE" val="l1-1"/>
  <p:tag name="KSO_WM_UNIT_TEXT_FILL_FORE_SCHEMECOLOR_INDEX" val="5"/>
  <p:tag name="KSO_WM_UNIT_TEXT_FILL_TYPE" val="1"/>
  <p:tag name="KSO_WM_UNIT_USESOURCEFORMAT_APPLY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i"/>
  <p:tag name="KSO_WM_UNIT_INDEX" val="1_2"/>
  <p:tag name="KSO_WM_UNIT_ID" val="diagram160327_5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i"/>
  <p:tag name="KSO_WM_UNIT_INDEX" val="1_2"/>
  <p:tag name="KSO_WM_UNIT_ID" val="diagram160327_5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h_f"/>
  <p:tag name="KSO_WM_UNIT_INDEX" val="1_1_1"/>
  <p:tag name="KSO_WM_UNIT_ID" val="diagram160327_5*l_h_f*1_1_1"/>
  <p:tag name="KSO_WM_UNIT_CLEAR" val="1"/>
  <p:tag name="KSO_WM_UNIT_LAYERLEVEL" val="1_1_1"/>
  <p:tag name="KSO_WM_UNIT_VALUE" val="48"/>
  <p:tag name="KSO_WM_UNIT_HIGHLIGHT" val="0"/>
  <p:tag name="KSO_WM_UNIT_COMPATIBLE" val="0"/>
  <p:tag name="KSO_WM_BEAUTIFY_FLAG" val="#wm#"/>
  <p:tag name="KSO_WM_UNIT_PRESET_TEXT_INDEX" val="4"/>
  <p:tag name="KSO_WM_UNIT_PRESET_TEXT_LEN" val="57"/>
  <p:tag name="KSO_WM_DIAGRAM_GROUP_CODE" val="l1-1"/>
  <p:tag name="KSO_WM_UNIT_TEXT_FILL_FORE_SCHEMECOLOR_INDEX" val="5"/>
  <p:tag name="KSO_WM_UNIT_TEXT_FILL_TYPE" val="1"/>
  <p:tag name="KSO_WM_UNIT_USESOURCEFORMAT_APPLY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i"/>
  <p:tag name="KSO_WM_UNIT_INDEX" val="1_2"/>
  <p:tag name="KSO_WM_UNIT_ID" val="diagram160327_5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h_f"/>
  <p:tag name="KSO_WM_UNIT_INDEX" val="1_1_1"/>
  <p:tag name="KSO_WM_UNIT_ID" val="diagram160327_5*l_h_f*1_1_1"/>
  <p:tag name="KSO_WM_UNIT_CLEAR" val="1"/>
  <p:tag name="KSO_WM_UNIT_LAYERLEVEL" val="1_1_1"/>
  <p:tag name="KSO_WM_UNIT_VALUE" val="48"/>
  <p:tag name="KSO_WM_UNIT_HIGHLIGHT" val="0"/>
  <p:tag name="KSO_WM_UNIT_COMPATIBLE" val="0"/>
  <p:tag name="KSO_WM_BEAUTIFY_FLAG" val="#wm#"/>
  <p:tag name="KSO_WM_UNIT_PRESET_TEXT_INDEX" val="4"/>
  <p:tag name="KSO_WM_UNIT_PRESET_TEXT_LEN" val="57"/>
  <p:tag name="KSO_WM_DIAGRAM_GROUP_CODE" val="l1-1"/>
  <p:tag name="KSO_WM_UNIT_TEXT_FILL_FORE_SCHEMECOLOR_INDEX" val="5"/>
  <p:tag name="KSO_WM_UNIT_TEXT_FILL_TYPE" val="1"/>
  <p:tag name="KSO_WM_UNIT_USESOURCEFORMAT_APPLY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i"/>
  <p:tag name="KSO_WM_UNIT_INDEX" val="1_2"/>
  <p:tag name="KSO_WM_UNIT_ID" val="diagram160327_5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h_f"/>
  <p:tag name="KSO_WM_UNIT_INDEX" val="1_1_1"/>
  <p:tag name="KSO_WM_UNIT_ID" val="diagram160327_5*l_h_f*1_1_1"/>
  <p:tag name="KSO_WM_UNIT_CLEAR" val="1"/>
  <p:tag name="KSO_WM_UNIT_LAYERLEVEL" val="1_1_1"/>
  <p:tag name="KSO_WM_UNIT_VALUE" val="48"/>
  <p:tag name="KSO_WM_UNIT_HIGHLIGHT" val="0"/>
  <p:tag name="KSO_WM_UNIT_COMPATIBLE" val="0"/>
  <p:tag name="KSO_WM_BEAUTIFY_FLAG" val="#wm#"/>
  <p:tag name="KSO_WM_UNIT_PRESET_TEXT_INDEX" val="4"/>
  <p:tag name="KSO_WM_UNIT_PRESET_TEXT_LEN" val="57"/>
  <p:tag name="KSO_WM_DIAGRAM_GROUP_CODE" val="l1-1"/>
  <p:tag name="KSO_WM_UNIT_TEXT_FILL_FORE_SCHEMECOLOR_INDEX" val="5"/>
  <p:tag name="KSO_WM_UNIT_TEXT_FILL_TYPE" val="1"/>
  <p:tag name="KSO_WM_UNIT_USESOURCEFORMAT_APPLY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i"/>
  <p:tag name="KSO_WM_UNIT_INDEX" val="1_2"/>
  <p:tag name="KSO_WM_UNIT_ID" val="diagram160327_5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h_f"/>
  <p:tag name="KSO_WM_UNIT_INDEX" val="1_1_1"/>
  <p:tag name="KSO_WM_UNIT_ID" val="diagram160327_5*l_h_f*1_1_1"/>
  <p:tag name="KSO_WM_UNIT_CLEAR" val="1"/>
  <p:tag name="KSO_WM_UNIT_LAYERLEVEL" val="1_1_1"/>
  <p:tag name="KSO_WM_UNIT_VALUE" val="48"/>
  <p:tag name="KSO_WM_UNIT_HIGHLIGHT" val="0"/>
  <p:tag name="KSO_WM_UNIT_COMPATIBLE" val="0"/>
  <p:tag name="KSO_WM_BEAUTIFY_FLAG" val="#wm#"/>
  <p:tag name="KSO_WM_UNIT_PRESET_TEXT_INDEX" val="4"/>
  <p:tag name="KSO_WM_UNIT_PRESET_TEXT_LEN" val="57"/>
  <p:tag name="KSO_WM_DIAGRAM_GROUP_CODE" val="l1-1"/>
  <p:tag name="KSO_WM_UNIT_TEXT_FILL_FORE_SCHEMECOLOR_INDEX" val="5"/>
  <p:tag name="KSO_WM_UNIT_TEXT_FILL_TYPE" val="1"/>
  <p:tag name="KSO_WM_UNIT_USESOURCEFORMAT_APPLY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i"/>
  <p:tag name="KSO_WM_UNIT_INDEX" val="1_2"/>
  <p:tag name="KSO_WM_UNIT_ID" val="diagram160327_5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h_f"/>
  <p:tag name="KSO_WM_UNIT_INDEX" val="1_1_1"/>
  <p:tag name="KSO_WM_UNIT_ID" val="diagram160327_5*l_h_f*1_1_1"/>
  <p:tag name="KSO_WM_UNIT_CLEAR" val="1"/>
  <p:tag name="KSO_WM_UNIT_LAYERLEVEL" val="1_1_1"/>
  <p:tag name="KSO_WM_UNIT_VALUE" val="48"/>
  <p:tag name="KSO_WM_UNIT_HIGHLIGHT" val="0"/>
  <p:tag name="KSO_WM_UNIT_COMPATIBLE" val="0"/>
  <p:tag name="KSO_WM_BEAUTIFY_FLAG" val="#wm#"/>
  <p:tag name="KSO_WM_UNIT_PRESET_TEXT_INDEX" val="4"/>
  <p:tag name="KSO_WM_UNIT_PRESET_TEXT_LEN" val="57"/>
  <p:tag name="KSO_WM_DIAGRAM_GROUP_CODE" val="l1-1"/>
  <p:tag name="KSO_WM_UNIT_TEXT_FILL_FORE_SCHEMECOLOR_INDEX" val="5"/>
  <p:tag name="KSO_WM_UNIT_TEXT_FILL_TYPE" val="1"/>
  <p:tag name="KSO_WM_UNIT_USESOURCEFORMAT_APPLY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i"/>
  <p:tag name="KSO_WM_UNIT_INDEX" val="1_2"/>
  <p:tag name="KSO_WM_UNIT_ID" val="diagram160327_5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h_f"/>
  <p:tag name="KSO_WM_UNIT_INDEX" val="1_1_1"/>
  <p:tag name="KSO_WM_UNIT_ID" val="diagram160327_5*l_h_f*1_1_1"/>
  <p:tag name="KSO_WM_UNIT_CLEAR" val="1"/>
  <p:tag name="KSO_WM_UNIT_LAYERLEVEL" val="1_1_1"/>
  <p:tag name="KSO_WM_UNIT_VALUE" val="48"/>
  <p:tag name="KSO_WM_UNIT_HIGHLIGHT" val="0"/>
  <p:tag name="KSO_WM_UNIT_COMPATIBLE" val="0"/>
  <p:tag name="KSO_WM_BEAUTIFY_FLAG" val="#wm#"/>
  <p:tag name="KSO_WM_UNIT_PRESET_TEXT_INDEX" val="4"/>
  <p:tag name="KSO_WM_UNIT_PRESET_TEXT_LEN" val="57"/>
  <p:tag name="KSO_WM_DIAGRAM_GROUP_CODE" val="l1-1"/>
  <p:tag name="KSO_WM_UNIT_TEXT_FILL_FORE_SCHEMECOLOR_INDEX" val="5"/>
  <p:tag name="KSO_WM_UNIT_TEXT_FILL_TYPE" val="1"/>
  <p:tag name="KSO_WM_UNIT_USESOURCEFORMAT_APPLY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h_f"/>
  <p:tag name="KSO_WM_UNIT_INDEX" val="1_1_1"/>
  <p:tag name="KSO_WM_UNIT_ID" val="diagram160327_5*l_h_f*1_1_1"/>
  <p:tag name="KSO_WM_UNIT_CLEAR" val="1"/>
  <p:tag name="KSO_WM_UNIT_LAYERLEVEL" val="1_1_1"/>
  <p:tag name="KSO_WM_UNIT_VALUE" val="48"/>
  <p:tag name="KSO_WM_UNIT_HIGHLIGHT" val="0"/>
  <p:tag name="KSO_WM_UNIT_COMPATIBLE" val="0"/>
  <p:tag name="KSO_WM_BEAUTIFY_FLAG" val="#wm#"/>
  <p:tag name="KSO_WM_UNIT_PRESET_TEXT_INDEX" val="4"/>
  <p:tag name="KSO_WM_UNIT_PRESET_TEXT_LEN" val="57"/>
  <p:tag name="KSO_WM_DIAGRAM_GROUP_CODE" val="l1-1"/>
  <p:tag name="KSO_WM_UNIT_TEXT_FILL_FORE_SCHEMECOLOR_INDEX" val="5"/>
  <p:tag name="KSO_WM_UNIT_TEXT_FILL_TYPE" val="1"/>
  <p:tag name="KSO_WM_UNIT_USESOURCEFORMAT_APPLY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i"/>
  <p:tag name="KSO_WM_UNIT_INDEX" val="1_2"/>
  <p:tag name="KSO_WM_UNIT_ID" val="diagram160327_5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h_f"/>
  <p:tag name="KSO_WM_UNIT_INDEX" val="1_1_1"/>
  <p:tag name="KSO_WM_UNIT_ID" val="diagram160327_5*l_h_f*1_1_1"/>
  <p:tag name="KSO_WM_UNIT_CLEAR" val="1"/>
  <p:tag name="KSO_WM_UNIT_LAYERLEVEL" val="1_1_1"/>
  <p:tag name="KSO_WM_UNIT_VALUE" val="48"/>
  <p:tag name="KSO_WM_UNIT_HIGHLIGHT" val="0"/>
  <p:tag name="KSO_WM_UNIT_COMPATIBLE" val="0"/>
  <p:tag name="KSO_WM_BEAUTIFY_FLAG" val="#wm#"/>
  <p:tag name="KSO_WM_UNIT_PRESET_TEXT_INDEX" val="4"/>
  <p:tag name="KSO_WM_UNIT_PRESET_TEXT_LEN" val="57"/>
  <p:tag name="KSO_WM_DIAGRAM_GROUP_CODE" val="l1-1"/>
  <p:tag name="KSO_WM_UNIT_TEXT_FILL_FORE_SCHEMECOLOR_INDEX" val="5"/>
  <p:tag name="KSO_WM_UNIT_TEXT_FILL_TYPE" val="1"/>
  <p:tag name="KSO_WM_UNIT_USESOURCEFORMAT_APPLY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i"/>
  <p:tag name="KSO_WM_UNIT_INDEX" val="1_2"/>
  <p:tag name="KSO_WM_UNIT_ID" val="diagram160327_5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h_f"/>
  <p:tag name="KSO_WM_UNIT_INDEX" val="1_1_1"/>
  <p:tag name="KSO_WM_UNIT_ID" val="diagram160327_5*l_h_f*1_1_1"/>
  <p:tag name="KSO_WM_UNIT_CLEAR" val="1"/>
  <p:tag name="KSO_WM_UNIT_LAYERLEVEL" val="1_1_1"/>
  <p:tag name="KSO_WM_UNIT_VALUE" val="48"/>
  <p:tag name="KSO_WM_UNIT_HIGHLIGHT" val="0"/>
  <p:tag name="KSO_WM_UNIT_COMPATIBLE" val="0"/>
  <p:tag name="KSO_WM_BEAUTIFY_FLAG" val="#wm#"/>
  <p:tag name="KSO_WM_UNIT_PRESET_TEXT_INDEX" val="4"/>
  <p:tag name="KSO_WM_UNIT_PRESET_TEXT_LEN" val="57"/>
  <p:tag name="KSO_WM_DIAGRAM_GROUP_CODE" val="l1-1"/>
  <p:tag name="KSO_WM_UNIT_TEXT_FILL_FORE_SCHEMECOLOR_INDEX" val="5"/>
  <p:tag name="KSO_WM_UNIT_TEXT_FILL_TYPE" val="1"/>
  <p:tag name="KSO_WM_UNIT_USESOURCEFORMAT_APPLY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i"/>
  <p:tag name="KSO_WM_UNIT_INDEX" val="1_2"/>
  <p:tag name="KSO_WM_UNIT_ID" val="diagram160327_5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h_f"/>
  <p:tag name="KSO_WM_UNIT_INDEX" val="1_1_1"/>
  <p:tag name="KSO_WM_UNIT_ID" val="diagram160327_5*l_h_f*1_1_1"/>
  <p:tag name="KSO_WM_UNIT_CLEAR" val="1"/>
  <p:tag name="KSO_WM_UNIT_LAYERLEVEL" val="1_1_1"/>
  <p:tag name="KSO_WM_UNIT_VALUE" val="48"/>
  <p:tag name="KSO_WM_UNIT_HIGHLIGHT" val="0"/>
  <p:tag name="KSO_WM_UNIT_COMPATIBLE" val="0"/>
  <p:tag name="KSO_WM_BEAUTIFY_FLAG" val="#wm#"/>
  <p:tag name="KSO_WM_UNIT_PRESET_TEXT_INDEX" val="4"/>
  <p:tag name="KSO_WM_UNIT_PRESET_TEXT_LEN" val="57"/>
  <p:tag name="KSO_WM_DIAGRAM_GROUP_CODE" val="l1-1"/>
  <p:tag name="KSO_WM_UNIT_TEXT_FILL_FORE_SCHEMECOLOR_INDEX" val="5"/>
  <p:tag name="KSO_WM_UNIT_TEXT_FILL_TYPE" val="1"/>
  <p:tag name="KSO_WM_UNIT_USESOURCEFORMAT_APPLY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090,&quot;width&quot;:20190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i"/>
  <p:tag name="KSO_WM_UNIT_INDEX" val="1_2"/>
  <p:tag name="KSO_WM_UNIT_ID" val="diagram160327_5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h_f"/>
  <p:tag name="KSO_WM_UNIT_INDEX" val="1_1_1"/>
  <p:tag name="KSO_WM_UNIT_ID" val="diagram160327_5*l_h_f*1_1_1"/>
  <p:tag name="KSO_WM_UNIT_CLEAR" val="1"/>
  <p:tag name="KSO_WM_UNIT_LAYERLEVEL" val="1_1_1"/>
  <p:tag name="KSO_WM_UNIT_VALUE" val="48"/>
  <p:tag name="KSO_WM_UNIT_HIGHLIGHT" val="0"/>
  <p:tag name="KSO_WM_UNIT_COMPATIBLE" val="0"/>
  <p:tag name="KSO_WM_BEAUTIFY_FLAG" val="#wm#"/>
  <p:tag name="KSO_WM_UNIT_PRESET_TEXT_INDEX" val="4"/>
  <p:tag name="KSO_WM_UNIT_PRESET_TEXT_LEN" val="57"/>
  <p:tag name="KSO_WM_DIAGRAM_GROUP_CODE" val="l1-1"/>
  <p:tag name="KSO_WM_UNIT_TEXT_FILL_FORE_SCHEMECOLOR_INDEX" val="5"/>
  <p:tag name="KSO_WM_UNIT_TEXT_FILL_TYPE" val="1"/>
  <p:tag name="KSO_WM_UNIT_USESOURCEFORMAT_APPLY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090,&quot;width&quot;:20190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i"/>
  <p:tag name="KSO_WM_UNIT_INDEX" val="1_2"/>
  <p:tag name="KSO_WM_UNIT_ID" val="diagram160327_5*l_i*1_2"/>
  <p:tag name="KSO_WM_UNIT_CLEAR" val="1"/>
  <p:tag name="KSO_WM_UNIT_LAYERLEVEL" val="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  <p:tag name="KSO_WM_UNIT_USESOURCEFORMAT_APPLY" val="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570</Words>
  <Application>Microsoft Office PowerPoint</Application>
  <PresentationFormat>自定义</PresentationFormat>
  <Paragraphs>74</Paragraphs>
  <Slides>23</Slides>
  <Notes>13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Office 主题</vt:lpstr>
      <vt:lpstr>第四期采购管理信息系统 用户使用简明教程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广凌“智采云”采购管理平台 从预算立项到采购实施及验收的全过程内控管理平台</dc:title>
  <dc:creator>Administrator</dc:creator>
  <cp:lastModifiedBy>伍劲宇</cp:lastModifiedBy>
  <cp:revision>497</cp:revision>
  <dcterms:created xsi:type="dcterms:W3CDTF">2015-05-05T08:02:00Z</dcterms:created>
  <dcterms:modified xsi:type="dcterms:W3CDTF">2021-05-10T01:20:53Z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100EA9A6C57944CE99EA122E91CE95F5</vt:lpwstr>
  </property>
</Properties>
</file>