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notesMasterIdLst>
    <p:notesMasterId r:id="rId5"/>
  </p:notesMasterIdLst>
  <p:handoutMasterIdLst>
    <p:handoutMasterId r:id="rId77"/>
  </p:handoutMasterIdLst>
  <p:sldIdLst>
    <p:sldId id="287" r:id="rId4"/>
    <p:sldId id="1112" r:id="rId6"/>
    <p:sldId id="257" r:id="rId7"/>
    <p:sldId id="292" r:id="rId8"/>
    <p:sldId id="1050" r:id="rId9"/>
    <p:sldId id="1177" r:id="rId10"/>
    <p:sldId id="988" r:id="rId11"/>
    <p:sldId id="727" r:id="rId12"/>
    <p:sldId id="848" r:id="rId13"/>
    <p:sldId id="728" r:id="rId14"/>
    <p:sldId id="1181" r:id="rId15"/>
    <p:sldId id="1243" r:id="rId16"/>
    <p:sldId id="729" r:id="rId17"/>
    <p:sldId id="731" r:id="rId18"/>
    <p:sldId id="732" r:id="rId19"/>
    <p:sldId id="849" r:id="rId20"/>
    <p:sldId id="1182" r:id="rId21"/>
    <p:sldId id="733" r:id="rId22"/>
    <p:sldId id="734" r:id="rId23"/>
    <p:sldId id="735" r:id="rId24"/>
    <p:sldId id="736" r:id="rId25"/>
    <p:sldId id="738" r:id="rId26"/>
    <p:sldId id="1046" r:id="rId27"/>
    <p:sldId id="739" r:id="rId28"/>
    <p:sldId id="1180" r:id="rId29"/>
    <p:sldId id="740" r:id="rId30"/>
    <p:sldId id="946" r:id="rId31"/>
    <p:sldId id="741" r:id="rId32"/>
    <p:sldId id="742" r:id="rId33"/>
    <p:sldId id="743" r:id="rId34"/>
    <p:sldId id="744" r:id="rId35"/>
    <p:sldId id="745" r:id="rId36"/>
    <p:sldId id="746" r:id="rId37"/>
    <p:sldId id="801" r:id="rId38"/>
    <p:sldId id="748" r:id="rId39"/>
    <p:sldId id="782" r:id="rId40"/>
    <p:sldId id="783" r:id="rId41"/>
    <p:sldId id="1244" r:id="rId42"/>
    <p:sldId id="784" r:id="rId43"/>
    <p:sldId id="1114" r:id="rId44"/>
    <p:sldId id="786" r:id="rId45"/>
    <p:sldId id="787" r:id="rId46"/>
    <p:sldId id="788" r:id="rId47"/>
    <p:sldId id="789" r:id="rId48"/>
    <p:sldId id="790" r:id="rId49"/>
    <p:sldId id="792" r:id="rId50"/>
    <p:sldId id="800" r:id="rId51"/>
    <p:sldId id="1178" r:id="rId52"/>
    <p:sldId id="793" r:id="rId53"/>
    <p:sldId id="1179" r:id="rId54"/>
    <p:sldId id="794" r:id="rId55"/>
    <p:sldId id="795" r:id="rId56"/>
    <p:sldId id="796" r:id="rId57"/>
    <p:sldId id="797" r:id="rId58"/>
    <p:sldId id="798" r:id="rId59"/>
    <p:sldId id="799" r:id="rId60"/>
    <p:sldId id="803" r:id="rId61"/>
    <p:sldId id="769" r:id="rId62"/>
    <p:sldId id="1048" r:id="rId63"/>
    <p:sldId id="770" r:id="rId64"/>
    <p:sldId id="771" r:id="rId65"/>
    <p:sldId id="772" r:id="rId66"/>
    <p:sldId id="773" r:id="rId67"/>
    <p:sldId id="1049" r:id="rId68"/>
    <p:sldId id="774" r:id="rId69"/>
    <p:sldId id="775" r:id="rId70"/>
    <p:sldId id="776" r:id="rId71"/>
    <p:sldId id="777" r:id="rId72"/>
    <p:sldId id="778" r:id="rId73"/>
    <p:sldId id="780" r:id="rId74"/>
    <p:sldId id="781" r:id="rId75"/>
    <p:sldId id="291" r:id="rId76"/>
  </p:sldIdLst>
  <p:sldSz cx="9721850" cy="5400675"/>
  <p:notesSz cx="6858000" cy="9144000"/>
  <p:custShowLst>
    <p:custShow name="自定义放映 1" id="0">
      <p:sldLst/>
    </p:custShow>
  </p:custShowLst>
  <p:defaultTextStyle>
    <a:defPPr>
      <a:defRPr lang="zh-CN"/>
    </a:defPPr>
    <a:lvl1pPr marL="0" lvl="0" indent="0" algn="l" defTabSz="91440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66FFFF"/>
    <a:srgbClr val="004A82"/>
    <a:srgbClr val="E6A400"/>
    <a:srgbClr val="CC6600"/>
    <a:srgbClr val="CEAC1A"/>
    <a:srgbClr val="BC8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3512" autoAdjust="0"/>
  </p:normalViewPr>
  <p:slideViewPr>
    <p:cSldViewPr showGuides="1">
      <p:cViewPr varScale="1">
        <p:scale>
          <a:sx n="106" d="100"/>
          <a:sy n="106" d="100"/>
        </p:scale>
        <p:origin x="132" y="276"/>
      </p:cViewPr>
      <p:guideLst>
        <p:guide orient="horz" pos="1895"/>
        <p:guide pos="307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0" Type="http://schemas.openxmlformats.org/officeDocument/2006/relationships/tableStyles" Target="tableStyles.xml"/><Relationship Id="rId8" Type="http://schemas.openxmlformats.org/officeDocument/2006/relationships/slide" Target="slides/slide4.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handoutMaster" Target="handoutMasters/handoutMaster1.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fontAlgn="auto">
              <a:defRPr/>
            </a:pPr>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fontAlgn="auto">
              <a:defRPr/>
            </a:pPr>
            <a:fld id="{D426A7B6-9F38-43B3-9909-06FE947B2248}" type="datetimeFigureOut">
              <a:rPr lang="zh-CN" altLang="en-US" strike="noStrike" noProof="1">
                <a:latin typeface="+mn-lt"/>
                <a:ea typeface="+mn-ea"/>
                <a:cs typeface="+mn-cs"/>
              </a:rPr>
            </a:fld>
            <a:endParaRPr lang="zh-CN" altLang="en-US" strike="noStrike" noProof="1"/>
          </a:p>
        </p:txBody>
      </p:sp>
      <p:sp>
        <p:nvSpPr>
          <p:cNvPr id="5124" name="幻灯片图像占位符 3"/>
          <p:cNvSpPr>
            <a:spLocks noGrp="1" noRot="1" noChangeAspect="1"/>
          </p:cNvSpPr>
          <p:nvPr>
            <p:ph type="sldImg"/>
          </p:nvPr>
        </p:nvSpPr>
        <p:spPr>
          <a:xfrm>
            <a:off x="342900" y="685800"/>
            <a:ext cx="6172200" cy="34290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p:cNvSpPr>
          <p:nvPr>
            <p:ph type="body" sz="quarter"/>
          </p:nvPr>
        </p:nvSpPr>
        <p:spPr>
          <a:xfrm>
            <a:off x="685800" y="4343400"/>
            <a:ext cx="5486400" cy="411480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fontAlgn="auto">
              <a:defRPr/>
            </a:pPr>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fontAlgn="auto">
              <a:defRPr/>
            </a:pPr>
            <a:fld id="{085AB15C-23D6-4FCF-A77D-C3C157C9E481}" type="slidenum">
              <a:rPr lang="zh-CN" altLang="en-US" strike="noStrike" noProof="1">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TextEdit="1"/>
          </p:cNvSpPr>
          <p:nvPr>
            <p:ph type="sldImg"/>
          </p:nvPr>
        </p:nvSpPr>
        <p:spPr>
          <a:ln>
            <a:miter/>
          </a:ln>
        </p:spPr>
      </p:sp>
      <p:sp>
        <p:nvSpPr>
          <p:cNvPr id="7170"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7171" name="灯片编号占位符 3"/>
          <p:cNvSpPr txBox="1">
            <a:spLocks noGrp="1"/>
          </p:cNvSpPr>
          <p:nvPr/>
        </p:nvSpPr>
        <p:spPr>
          <a:xfrm>
            <a:off x="3884613" y="8685213"/>
            <a:ext cx="2971800" cy="457200"/>
          </a:xfrm>
          <a:prstGeom prst="rect">
            <a:avLst/>
          </a:prstGeom>
          <a:noFill/>
          <a:ln w="9525">
            <a:noFill/>
          </a:ln>
        </p:spPr>
        <p:txBody>
          <a:bodyPr anchor="b"/>
          <a:lstStyle/>
          <a:p>
            <a:pPr lvl="0" indent="0" algn="r"/>
            <a:fld id="{9A0DB2DC-4C9A-4742-B13C-FB6460FD3503}"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lstStyle/>
          <a:p>
            <a:pPr lvl="0"/>
            <a:endParaRPr lang="zh-CN" altLang="en-US" dirty="0"/>
          </a:p>
        </p:txBody>
      </p:sp>
      <p:sp>
        <p:nvSpPr>
          <p:cNvPr id="327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lstStyle/>
          <a:p>
            <a:pPr lvl="0"/>
            <a:endParaRPr lang="zh-CN" altLang="en-US" dirty="0"/>
          </a:p>
        </p:txBody>
      </p:sp>
      <p:sp>
        <p:nvSpPr>
          <p:cNvPr id="327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a:ln>
            <a:miter/>
          </a:ln>
        </p:spPr>
      </p:sp>
      <p:sp>
        <p:nvSpPr>
          <p:cNvPr id="34818"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a:ln>
            <a:miter/>
          </a:ln>
        </p:spPr>
      </p:sp>
      <p:sp>
        <p:nvSpPr>
          <p:cNvPr id="38914"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38915"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a:ln>
            <a:miter/>
          </a:ln>
        </p:spPr>
      </p:sp>
      <p:sp>
        <p:nvSpPr>
          <p:cNvPr id="40962" name="Rectangle 3"/>
          <p:cNvSpPr>
            <a:spLocks noGrp="1"/>
          </p:cNvSpPr>
          <p:nvPr>
            <p:ph type="body"/>
          </p:nvPr>
        </p:nvSpPr>
        <p:spPr/>
        <p:txBody>
          <a:bodyPr wrap="square" lIns="91440" tIns="45720" rIns="91440" bIns="45720" anchor="t"/>
          <a:lstStyle/>
          <a:p>
            <a:pPr lvl="0"/>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a:ln>
            <a:miter/>
          </a:ln>
        </p:spPr>
      </p:sp>
      <p:sp>
        <p:nvSpPr>
          <p:cNvPr id="49154"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49155"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a:ln>
            <a:miter/>
          </a:ln>
        </p:spPr>
      </p:sp>
      <p:sp>
        <p:nvSpPr>
          <p:cNvPr id="49154"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49155"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lstStyle/>
          <a:p>
            <a:pPr lvl="0"/>
            <a:endParaRPr lang="zh-CN" altLang="en-US" dirty="0"/>
          </a:p>
        </p:txBody>
      </p:sp>
      <p:sp>
        <p:nvSpPr>
          <p:cNvPr id="4505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p:sp>
      <p:sp>
        <p:nvSpPr>
          <p:cNvPr id="47106" name="备注占位符 2"/>
          <p:cNvSpPr>
            <a:spLocks noGrp="1"/>
          </p:cNvSpPr>
          <p:nvPr>
            <p:ph type="body"/>
          </p:nvPr>
        </p:nvSpPr>
        <p:spPr/>
        <p:txBody>
          <a:bodyPr lIns="91440" tIns="45720" rIns="91440" bIns="45720" anchor="t"/>
          <a:lstStyle/>
          <a:p>
            <a:pPr lvl="0"/>
            <a:endParaRPr lang="zh-CN" altLang="en-US" dirty="0"/>
          </a:p>
        </p:txBody>
      </p:sp>
      <p:sp>
        <p:nvSpPr>
          <p:cNvPr id="4710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p:sp>
      <p:sp>
        <p:nvSpPr>
          <p:cNvPr id="59394" name="备注占位符 2"/>
          <p:cNvSpPr>
            <a:spLocks noGrp="1"/>
          </p:cNvSpPr>
          <p:nvPr>
            <p:ph type="body"/>
          </p:nvPr>
        </p:nvSpPr>
        <p:spPr/>
        <p:txBody>
          <a:bodyPr lIns="91440" tIns="45720" rIns="91440" bIns="45720" anchor="t"/>
          <a:lstStyle/>
          <a:p>
            <a:pPr lvl="0"/>
            <a:endParaRPr lang="zh-CN" altLang="en-US"/>
          </a:p>
        </p:txBody>
      </p:sp>
      <p:sp>
        <p:nvSpPr>
          <p:cNvPr id="5939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p:cNvSpPr>
          <p:nvPr>
            <p:ph type="sldImg"/>
          </p:nvPr>
        </p:nvSpPr>
        <p:spPr>
          <a:ln>
            <a:miter/>
          </a:ln>
        </p:spPr>
      </p:sp>
      <p:sp>
        <p:nvSpPr>
          <p:cNvPr id="9218"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9219"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a:ln>
            <a:miter/>
          </a:ln>
        </p:spPr>
      </p:sp>
      <p:sp>
        <p:nvSpPr>
          <p:cNvPr id="61442"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61443"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a:ln>
            <a:miter/>
          </a:ln>
        </p:spPr>
      </p:sp>
      <p:sp>
        <p:nvSpPr>
          <p:cNvPr id="61442"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61443"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a:ln>
            <a:miter/>
          </a:ln>
        </p:spPr>
      </p:sp>
      <p:sp>
        <p:nvSpPr>
          <p:cNvPr id="63490"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63491"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a:ln>
            <a:miter/>
          </a:ln>
        </p:spPr>
      </p:sp>
      <p:sp>
        <p:nvSpPr>
          <p:cNvPr id="67586"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67587"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a:ln>
            <a:miter/>
          </a:ln>
        </p:spPr>
      </p:sp>
      <p:sp>
        <p:nvSpPr>
          <p:cNvPr id="69634"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69635"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a:ln>
            <a:miter/>
          </a:ln>
        </p:spPr>
      </p:sp>
      <p:sp>
        <p:nvSpPr>
          <p:cNvPr id="71682"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71683"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p:sp>
      <p:sp>
        <p:nvSpPr>
          <p:cNvPr id="73730" name="备注占位符 2"/>
          <p:cNvSpPr>
            <a:spLocks noGrp="1"/>
          </p:cNvSpPr>
          <p:nvPr>
            <p:ph type="body"/>
          </p:nvPr>
        </p:nvSpPr>
        <p:spPr/>
        <p:txBody>
          <a:bodyPr lIns="91440" tIns="45720" rIns="91440" bIns="45720" anchor="t"/>
          <a:lstStyle/>
          <a:p>
            <a:pPr lvl="0"/>
            <a:endParaRPr lang="zh-CN" altLang="en-US" dirty="0"/>
          </a:p>
        </p:txBody>
      </p:sp>
      <p:sp>
        <p:nvSpPr>
          <p:cNvPr id="737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p:cNvSpPr>
          <p:nvPr>
            <p:ph type="sldImg"/>
          </p:nvPr>
        </p:nvSpPr>
        <p:spPr>
          <a:ln>
            <a:miter/>
          </a:ln>
        </p:spPr>
      </p:sp>
      <p:sp>
        <p:nvSpPr>
          <p:cNvPr id="11266"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11267"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a:ln>
            <a:miter/>
          </a:ln>
        </p:spPr>
      </p:sp>
      <p:sp>
        <p:nvSpPr>
          <p:cNvPr id="98306"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98307"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a:ln>
            <a:miter/>
          </a:ln>
        </p:spPr>
      </p:sp>
      <p:sp>
        <p:nvSpPr>
          <p:cNvPr id="53250"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53251"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a:ln>
            <a:miter/>
          </a:ln>
        </p:spPr>
      </p:sp>
      <p:sp>
        <p:nvSpPr>
          <p:cNvPr id="98306"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98307"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p:sp>
      <p:sp>
        <p:nvSpPr>
          <p:cNvPr id="13314" name="备注占位符 2"/>
          <p:cNvSpPr>
            <a:spLocks noGrp="1"/>
          </p:cNvSpPr>
          <p:nvPr>
            <p:ph type="body"/>
          </p:nvPr>
        </p:nvSpPr>
        <p:spPr/>
        <p:txBody>
          <a:bodyPr lIns="91440" tIns="45720" rIns="91440" bIns="45720" anchor="t"/>
          <a:lstStyle/>
          <a:p>
            <a:pPr lvl="0"/>
            <a:endParaRPr lang="zh-CN" altLang="en-US"/>
          </a:p>
        </p:txBody>
      </p:sp>
      <p:sp>
        <p:nvSpPr>
          <p:cNvPr id="133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p:cNvSpPr>
          <p:nvPr>
            <p:ph type="sldImg"/>
          </p:nvPr>
        </p:nvSpPr>
        <p:spPr>
          <a:ln>
            <a:miter/>
          </a:ln>
        </p:spPr>
      </p:sp>
      <p:sp>
        <p:nvSpPr>
          <p:cNvPr id="102402"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102403"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a:ln>
            <a:miter/>
          </a:ln>
        </p:spPr>
      </p:sp>
      <p:sp>
        <p:nvSpPr>
          <p:cNvPr id="90114" name="Rectangle 3"/>
          <p:cNvSpPr>
            <a:spLocks noGrp="1"/>
          </p:cNvSpPr>
          <p:nvPr>
            <p:ph type="body"/>
          </p:nvPr>
        </p:nvSpPr>
        <p:spPr/>
        <p:txBody>
          <a:bodyPr wrap="square" lIns="91440" tIns="45720" rIns="91440" bIns="45720" anchor="t"/>
          <a:lstStyle/>
          <a:p>
            <a:pPr lvl="0"/>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a:ln>
            <a:miter/>
          </a:ln>
        </p:spPr>
      </p:sp>
      <p:sp>
        <p:nvSpPr>
          <p:cNvPr id="88066"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88067"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a:ln>
            <a:miter/>
          </a:ln>
        </p:spPr>
      </p:sp>
      <p:sp>
        <p:nvSpPr>
          <p:cNvPr id="90114" name="Rectangle 3"/>
          <p:cNvSpPr>
            <a:spLocks noGrp="1"/>
          </p:cNvSpPr>
          <p:nvPr>
            <p:ph type="body"/>
          </p:nvPr>
        </p:nvSpPr>
        <p:spPr/>
        <p:txBody>
          <a:bodyPr wrap="square" lIns="91440" tIns="45720" rIns="91440" bIns="45720" anchor="t"/>
          <a:lstStyle/>
          <a:p>
            <a:pPr lvl="0"/>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a:ln>
            <a:miter/>
          </a:ln>
        </p:spPr>
      </p:sp>
      <p:sp>
        <p:nvSpPr>
          <p:cNvPr id="90114" name="Rectangle 3"/>
          <p:cNvSpPr>
            <a:spLocks noGrp="1"/>
          </p:cNvSpPr>
          <p:nvPr>
            <p:ph type="body"/>
          </p:nvPr>
        </p:nvSpPr>
        <p:spPr/>
        <p:txBody>
          <a:bodyPr wrap="square" lIns="91440" tIns="45720" rIns="91440" bIns="45720" anchor="t"/>
          <a:lstStyle/>
          <a:p>
            <a:pPr lvl="0"/>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a:ln>
            <a:miter/>
          </a:ln>
        </p:spPr>
      </p:sp>
      <p:sp>
        <p:nvSpPr>
          <p:cNvPr id="90114" name="Rectangle 3"/>
          <p:cNvSpPr>
            <a:spLocks noGrp="1"/>
          </p:cNvSpPr>
          <p:nvPr>
            <p:ph type="body"/>
          </p:nvPr>
        </p:nvSpPr>
        <p:spPr/>
        <p:txBody>
          <a:bodyPr wrap="square" lIns="91440" tIns="45720" rIns="91440" bIns="45720" anchor="t"/>
          <a:lstStyle/>
          <a:p>
            <a:pPr lvl="0"/>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dirty="0"/>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p:cNvSpPr>
          <p:nvPr>
            <p:ph type="sldImg"/>
          </p:nvPr>
        </p:nvSpPr>
        <p:spPr>
          <a:ln>
            <a:miter/>
          </a:ln>
        </p:spPr>
      </p:sp>
      <p:sp>
        <p:nvSpPr>
          <p:cNvPr id="102402"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102403"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a:ln>
            <a:miter/>
          </a:ln>
        </p:spPr>
      </p:sp>
      <p:sp>
        <p:nvSpPr>
          <p:cNvPr id="69634"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69635"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37B588-833A-44E1-BEFE-B3A6BE75502A}"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p:sp>
      <p:sp>
        <p:nvSpPr>
          <p:cNvPr id="51202" name="备注占位符 2"/>
          <p:cNvSpPr>
            <a:spLocks noGrp="1"/>
          </p:cNvSpPr>
          <p:nvPr>
            <p:ph type="body"/>
          </p:nvPr>
        </p:nvSpPr>
        <p:spPr/>
        <p:txBody>
          <a:bodyPr lIns="91440" tIns="45720" rIns="91440" bIns="45720" anchor="t"/>
          <a:lstStyle/>
          <a:p>
            <a:pPr lvl="0"/>
            <a:endParaRPr lang="zh-CN" altLang="en-US"/>
          </a:p>
        </p:txBody>
      </p:sp>
      <p:sp>
        <p:nvSpPr>
          <p:cNvPr id="5120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a:ln>
            <a:miter/>
          </a:ln>
        </p:spPr>
      </p:sp>
      <p:sp>
        <p:nvSpPr>
          <p:cNvPr id="53250"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53251"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ln>
            <a:miter/>
          </a:ln>
        </p:spPr>
      </p:sp>
      <p:sp>
        <p:nvSpPr>
          <p:cNvPr id="55298"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55299"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a:ln>
            <a:miter/>
          </a:ln>
        </p:spPr>
      </p:sp>
      <p:sp>
        <p:nvSpPr>
          <p:cNvPr id="57346"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57347"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p:sp>
      <p:sp>
        <p:nvSpPr>
          <p:cNvPr id="13314" name="备注占位符 2"/>
          <p:cNvSpPr>
            <a:spLocks noGrp="1"/>
          </p:cNvSpPr>
          <p:nvPr>
            <p:ph type="body"/>
          </p:nvPr>
        </p:nvSpPr>
        <p:spPr/>
        <p:txBody>
          <a:bodyPr lIns="91440" tIns="45720" rIns="91440" bIns="45720" anchor="t"/>
          <a:lstStyle/>
          <a:p>
            <a:pPr lvl="0"/>
            <a:endParaRPr lang="zh-CN" altLang="en-US"/>
          </a:p>
        </p:txBody>
      </p:sp>
      <p:sp>
        <p:nvSpPr>
          <p:cNvPr id="133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a:ln>
            <a:miter/>
          </a:ln>
        </p:spPr>
      </p:sp>
      <p:sp>
        <p:nvSpPr>
          <p:cNvPr id="15362"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15363"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a:ln>
            <a:miter/>
          </a:ln>
        </p:spPr>
      </p:sp>
      <p:sp>
        <p:nvSpPr>
          <p:cNvPr id="18434"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18435"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ln>
            <a:miter/>
          </a:ln>
        </p:spPr>
      </p:sp>
      <p:sp>
        <p:nvSpPr>
          <p:cNvPr id="20482"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20483"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a:ln>
            <a:miter/>
          </a:ln>
        </p:spPr>
      </p:sp>
      <p:sp>
        <p:nvSpPr>
          <p:cNvPr id="22530"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22531"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p:sp>
      <p:sp>
        <p:nvSpPr>
          <p:cNvPr id="26626" name="备注占位符 2"/>
          <p:cNvSpPr>
            <a:spLocks noGrp="1"/>
          </p:cNvSpPr>
          <p:nvPr>
            <p:ph type="body"/>
          </p:nvPr>
        </p:nvSpPr>
        <p:spPr/>
        <p:txBody>
          <a:bodyPr lIns="91440" tIns="45720" rIns="91440" bIns="45720" anchor="t"/>
          <a:lstStyle/>
          <a:p>
            <a:pPr lvl="0"/>
            <a:endParaRPr lang="zh-CN" altLang="en-US"/>
          </a:p>
        </p:txBody>
      </p:sp>
      <p:sp>
        <p:nvSpPr>
          <p:cNvPr id="2662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a:ln>
            <a:miter/>
          </a:ln>
        </p:spPr>
      </p:sp>
      <p:sp>
        <p:nvSpPr>
          <p:cNvPr id="28674"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28675"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幻灯片图像占位符 1"/>
          <p:cNvSpPr>
            <a:spLocks noGrp="1" noRot="1" noChangeAspect="1" noTextEdit="1"/>
          </p:cNvSpPr>
          <p:nvPr>
            <p:ph type="sldImg"/>
          </p:nvPr>
        </p:nvSpPr>
        <p:spPr>
          <a:ln>
            <a:miter/>
          </a:ln>
        </p:spPr>
      </p:sp>
      <p:sp>
        <p:nvSpPr>
          <p:cNvPr id="135170"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a:p>
        </p:txBody>
      </p:sp>
      <p:sp>
        <p:nvSpPr>
          <p:cNvPr id="135171" name="灯片编号占位符 3"/>
          <p:cNvSpPr txBox="1">
            <a:spLocks noGrp="1"/>
          </p:cNvSpPr>
          <p:nvPr/>
        </p:nvSpPr>
        <p:spPr>
          <a:xfrm>
            <a:off x="3884613" y="8685213"/>
            <a:ext cx="2971800" cy="457200"/>
          </a:xfrm>
          <a:prstGeom prst="rect">
            <a:avLst/>
          </a:prstGeom>
          <a:noFill/>
          <a:ln w="9525">
            <a:noFill/>
          </a:ln>
        </p:spPr>
        <p:txBody>
          <a:bodyPr anchor="b"/>
          <a:lstStyle/>
          <a:p>
            <a:pPr lvl="0" indent="0" algn="r"/>
            <a:fld id="{9A0DB2DC-4C9A-4742-B13C-FB6460FD3503}"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3072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lstStyle/>
          <a:p>
            <a:pPr lvl="0"/>
            <a:endParaRPr lang="zh-CN" altLang="en-US" dirty="0"/>
          </a:p>
        </p:txBody>
      </p:sp>
      <p:sp>
        <p:nvSpPr>
          <p:cNvPr id="327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fontAlgn="base">
              <a:spcBef>
                <a:spcPct val="0"/>
              </a:spcBef>
              <a:spcAft>
                <a:spcPct val="0"/>
              </a:spcAft>
            </a:pP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3074" name="矩形 4"/>
          <p:cNvSpPr/>
          <p:nvPr userDrawn="1"/>
        </p:nvSpPr>
        <p:spPr>
          <a:xfrm>
            <a:off x="190500" y="182563"/>
            <a:ext cx="2378075" cy="377825"/>
          </a:xfrm>
          <a:prstGeom prst="rect">
            <a:avLst/>
          </a:prstGeom>
          <a:noFill/>
          <a:ln w="9525">
            <a:noFill/>
          </a:ln>
        </p:spPr>
        <p:txBody>
          <a:bodyPr wrap="none" anchor="t">
            <a:spAutoFit/>
          </a:bodyPr>
          <a:lstStyle/>
          <a:p>
            <a:pPr lvl="0" indent="0"/>
            <a:r>
              <a:rPr lang="zh-CN" altLang="en-US" sz="2000" b="1" dirty="0">
                <a:solidFill>
                  <a:srgbClr val="0070C0"/>
                </a:solidFill>
                <a:latin typeface="微软雅黑" panose="020B0503020204020204" pitchFamily="34" charset="-122"/>
                <a:ea typeface="微软雅黑" panose="020B0503020204020204" pitchFamily="34" charset="-122"/>
              </a:rPr>
              <a:t>点击添加标题文本</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userDrawn="1"/>
        </p:nvSpPr>
        <p:spPr bwMode="auto">
          <a:xfrm flipV="1">
            <a:off x="2703513" y="360363"/>
            <a:ext cx="5683250" cy="42863"/>
          </a:xfrm>
          <a:prstGeom prst="rect">
            <a:avLst/>
          </a:prstGeom>
          <a:solidFill>
            <a:srgbClr val="0070C0"/>
          </a:solidFill>
          <a:ln w="25400" algn="ctr">
            <a:noFill/>
            <a:miter lim="800000"/>
          </a:ln>
        </p:spPr>
        <p:txBody>
          <a:bodyPr rot="10800000" anchor="ctr"/>
          <a:lstStyle/>
          <a:p>
            <a:pPr algn="ctr" fontAlgn="auto">
              <a:spcBef>
                <a:spcPts val="0"/>
              </a:spcBef>
              <a:spcAft>
                <a:spcPts val="0"/>
              </a:spcAft>
              <a:defRPr/>
            </a:pPr>
            <a:endParaRPr lang="zh-CN" altLang="en-US" strike="noStrike" noProof="1">
              <a:solidFill>
                <a:schemeClr val="lt1"/>
              </a:solidFill>
              <a:latin typeface="+mn-lt"/>
              <a:ea typeface="+mn-ea"/>
            </a:endParaRPr>
          </a:p>
        </p:txBody>
      </p:sp>
      <p:sp>
        <p:nvSpPr>
          <p:cNvPr id="6" name="矩形 9"/>
          <p:cNvSpPr>
            <a:spLocks noChangeArrowheads="1"/>
          </p:cNvSpPr>
          <p:nvPr userDrawn="1"/>
        </p:nvSpPr>
        <p:spPr bwMode="auto">
          <a:xfrm flipV="1">
            <a:off x="8401050" y="360363"/>
            <a:ext cx="1319213" cy="42863"/>
          </a:xfrm>
          <a:prstGeom prst="rect">
            <a:avLst/>
          </a:prstGeom>
          <a:solidFill>
            <a:srgbClr val="7F7F7F"/>
          </a:solidFill>
          <a:ln w="25400" algn="ctr">
            <a:noFill/>
            <a:miter lim="800000"/>
          </a:ln>
        </p:spPr>
        <p:txBody>
          <a:bodyPr rot="10800000" anchor="ctr"/>
          <a:lstStyle/>
          <a:p>
            <a:pPr algn="ctr" fontAlgn="auto">
              <a:spcBef>
                <a:spcPts val="0"/>
              </a:spcBef>
              <a:spcAft>
                <a:spcPts val="0"/>
              </a:spcAft>
              <a:defRPr/>
            </a:pPr>
            <a:endParaRPr lang="zh-CN" altLang="en-US" strike="noStrike" noProof="1">
              <a:solidFill>
                <a:schemeClr val="lt1"/>
              </a:solidFill>
              <a:latin typeface="+mn-lt"/>
              <a:ea typeface="+mn-ea"/>
            </a:endParaRPr>
          </a:p>
        </p:txBody>
      </p:sp>
      <p:pic>
        <p:nvPicPr>
          <p:cNvPr id="3077" name="Picture 10" descr="89g58PICn8h副本"/>
          <p:cNvPicPr>
            <a:picLocks noChangeAspect="1"/>
          </p:cNvPicPr>
          <p:nvPr userDrawn="1"/>
        </p:nvPicPr>
        <p:blipFill>
          <a:blip r:embed="rId2"/>
          <a:stretch>
            <a:fillRect/>
          </a:stretch>
        </p:blipFill>
        <p:spPr>
          <a:xfrm>
            <a:off x="67945" y="0"/>
            <a:ext cx="9721850" cy="5400675"/>
          </a:xfrm>
          <a:prstGeom prst="rect">
            <a:avLst/>
          </a:prstGeom>
          <a:noFill/>
          <a:ln w="9525">
            <a:noFill/>
          </a:ln>
        </p:spPr>
      </p:pic>
      <p:sp>
        <p:nvSpPr>
          <p:cNvPr id="2" name="标题 1"/>
          <p:cNvSpPr>
            <a:spLocks noGrp="1"/>
          </p:cNvSpPr>
          <p:nvPr>
            <p:ph type="ctrTitle"/>
          </p:nvPr>
        </p:nvSpPr>
        <p:spPr>
          <a:xfrm>
            <a:off x="685800" y="1775355"/>
            <a:ext cx="7772400" cy="1225021"/>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8" name="日期占位符 3"/>
          <p:cNvSpPr>
            <a:spLocks noGrp="1"/>
          </p:cNvSpPr>
          <p:nvPr>
            <p:ph type="dt" sz="half" idx="10"/>
          </p:nvPr>
        </p:nvSpPr>
        <p:spPr>
          <a:xfrm>
            <a:off x="485775" y="5005388"/>
            <a:ext cx="2268538" cy="287338"/>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fontAlgn="auto">
              <a:defRPr/>
            </a:pPr>
            <a:fld id="{24C248E6-08A3-484C-AE4F-9B55187A7427}" type="datetime1">
              <a:rPr lang="zh-CN" altLang="en-US" strike="noStrike" noProof="1">
                <a:latin typeface="+mn-lt"/>
                <a:ea typeface="+mn-ea"/>
                <a:cs typeface="+mn-cs"/>
              </a:rPr>
            </a:fld>
            <a:endParaRPr lang="zh-CN" altLang="en-US" strike="noStrike" noProof="1"/>
          </a:p>
        </p:txBody>
      </p:sp>
      <p:sp>
        <p:nvSpPr>
          <p:cNvPr id="9" name="页脚占位符 4"/>
          <p:cNvSpPr>
            <a:spLocks noGrp="1"/>
          </p:cNvSpPr>
          <p:nvPr>
            <p:ph type="ftr" sz="quarter" idx="11"/>
          </p:nvPr>
        </p:nvSpPr>
        <p:spPr>
          <a:xfrm>
            <a:off x="3321050" y="5005388"/>
            <a:ext cx="3079750" cy="287338"/>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fontAlgn="auto">
              <a:defRPr/>
            </a:pPr>
            <a:endParaRPr lang="zh-CN" altLang="en-US" strike="noStrike" noProof="1"/>
          </a:p>
        </p:txBody>
      </p:sp>
      <p:sp>
        <p:nvSpPr>
          <p:cNvPr id="10" name="灯片编号占位符 5"/>
          <p:cNvSpPr>
            <a:spLocks noGrp="1"/>
          </p:cNvSpPr>
          <p:nvPr>
            <p:ph type="sldNum" sz="quarter" idx="12"/>
          </p:nvPr>
        </p:nvSpPr>
        <p:spPr>
          <a:xfrm>
            <a:off x="6967538" y="5005388"/>
            <a:ext cx="2268538" cy="287338"/>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fontAlgn="auto">
              <a:defRPr/>
            </a:pPr>
            <a:fld id="{D22AB039-7363-47C4-8FDF-FA75E9CD80DA}" type="slidenum">
              <a:rPr lang="zh-CN" altLang="en-US" strike="noStrike" noProof="1">
                <a:latin typeface="+mn-lt"/>
                <a:ea typeface="+mn-ea"/>
                <a:cs typeface="+mn-cs"/>
              </a:rPr>
            </a:fld>
            <a:endParaRPr lang="zh-CN" altLang="en-US" strike="noStrike" noProof="1"/>
          </a:p>
        </p:txBody>
      </p:sp>
    </p:spTree>
  </p:cSld>
  <p:clrMapOvr>
    <a:masterClrMapping/>
  </p:clrMapOvr>
  <p:transition spd="slow">
    <p:blinds dir="vert"/>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63314" y="1346419"/>
            <a:ext cx="8385096" cy="2246530"/>
          </a:xfrm>
          <a:prstGeom prst="rect">
            <a:avLst/>
          </a:prstGeom>
        </p:spPr>
        <p:txBody>
          <a:bodyPr anchor="b"/>
          <a:lstStyle>
            <a:lvl1pPr>
              <a:defRPr sz="4725"/>
            </a:lvl1pPr>
          </a:lstStyle>
          <a:p>
            <a:pPr fontAlgn="base"/>
            <a:r>
              <a:rPr lang="zh-CN" altLang="en-US" sz="4725" strike="noStrike" noProof="1"/>
              <a:t>单击此处编辑母版标题样式</a:t>
            </a:r>
            <a:endParaRPr lang="zh-CN" altLang="en-US" strike="noStrike" noProof="1"/>
          </a:p>
        </p:txBody>
      </p:sp>
      <p:sp>
        <p:nvSpPr>
          <p:cNvPr id="3" name="文本占位符 2"/>
          <p:cNvSpPr>
            <a:spLocks noGrp="1"/>
          </p:cNvSpPr>
          <p:nvPr>
            <p:ph type="body" idx="1"/>
          </p:nvPr>
        </p:nvSpPr>
        <p:spPr>
          <a:xfrm>
            <a:off x="663314" y="3614202"/>
            <a:ext cx="8385096" cy="1181397"/>
          </a:xfrm>
          <a:prstGeom prst="rect">
            <a:avLst/>
          </a:prstGeo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20">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fontAlgn="base"/>
            <a:r>
              <a:rPr lang="zh-CN" altLang="en-US" sz="1890" strike="noStrike" noProof="1"/>
              <a:t>单击此处编辑母版文本样式</a:t>
            </a:r>
            <a:endParaRPr lang="zh-CN" altLang="en-US" strike="noStrike" noProof="1"/>
          </a:p>
        </p:txBody>
      </p:sp>
    </p:spTree>
  </p:cSld>
  <p:clrMapOvr>
    <a:masterClrMapping/>
  </p:clrMapOvr>
  <p:transition spd="slow">
    <p:blinds dir="vert"/>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68377" y="1437680"/>
            <a:ext cx="4131786" cy="3426679"/>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921687" y="1437680"/>
            <a:ext cx="4131786" cy="3426679"/>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p:blinds dir="vert"/>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69643" y="287536"/>
            <a:ext cx="8385096" cy="1043881"/>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46329" y="1400520"/>
            <a:ext cx="3886168" cy="648831"/>
          </a:xfrm>
          <a:prstGeom prst="rect">
            <a:avLst/>
          </a:prstGeom>
        </p:spPr>
        <p:txBody>
          <a:bodyPr anchor="ctr" anchorCtr="0"/>
          <a:lstStyle>
            <a:lvl1pPr marL="0" indent="0">
              <a:buNone/>
              <a:defRPr sz="2205"/>
            </a:lvl1pPr>
            <a:lvl2pPr marL="360045" indent="0">
              <a:buNone/>
              <a:defRPr sz="1890"/>
            </a:lvl2pPr>
            <a:lvl3pPr marL="720090" indent="0">
              <a:buNone/>
              <a:defRPr sz="1575"/>
            </a:lvl3pPr>
            <a:lvl4pPr marL="1080135" indent="0">
              <a:buNone/>
              <a:defRPr sz="1420"/>
            </a:lvl4pPr>
            <a:lvl5pPr marL="1440180" indent="0">
              <a:buNone/>
              <a:defRPr sz="1420"/>
            </a:lvl5pPr>
            <a:lvl6pPr marL="1800225" indent="0">
              <a:buNone/>
              <a:defRPr sz="1420"/>
            </a:lvl6pPr>
            <a:lvl7pPr marL="2160270" indent="0">
              <a:buNone/>
              <a:defRPr sz="1420"/>
            </a:lvl7pPr>
            <a:lvl8pPr marL="2520315" indent="0">
              <a:buNone/>
              <a:defRPr sz="1420"/>
            </a:lvl8pPr>
            <a:lvl9pPr marL="2880360" indent="0">
              <a:buNone/>
              <a:defRPr sz="1420"/>
            </a:lvl9pPr>
          </a:lstStyle>
          <a:p>
            <a:pPr lvl="0" fontAlgn="base"/>
            <a:r>
              <a:rPr lang="zh-CN" altLang="en-US" sz="2205" strike="noStrike" noProof="1"/>
              <a:t>单击此处编辑母版文本样式</a:t>
            </a:r>
            <a:endParaRPr lang="zh-CN" altLang="en-US" strike="noStrike" noProof="1"/>
          </a:p>
        </p:txBody>
      </p:sp>
      <p:sp>
        <p:nvSpPr>
          <p:cNvPr id="4" name="内容占位符 3"/>
          <p:cNvSpPr>
            <a:spLocks noGrp="1"/>
          </p:cNvSpPr>
          <p:nvPr>
            <p:ph sz="half" idx="2"/>
          </p:nvPr>
        </p:nvSpPr>
        <p:spPr>
          <a:xfrm>
            <a:off x="946329" y="2098986"/>
            <a:ext cx="3886168" cy="277537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989256" y="1400520"/>
            <a:ext cx="3905307" cy="648831"/>
          </a:xfrm>
          <a:prstGeom prst="rect">
            <a:avLst/>
          </a:prstGeom>
        </p:spPr>
        <p:txBody>
          <a:bodyPr anchor="ctr" anchorCtr="0"/>
          <a:lstStyle>
            <a:lvl1pPr marL="0" indent="0">
              <a:buNone/>
              <a:defRPr sz="2205"/>
            </a:lvl1pPr>
            <a:lvl2pPr marL="360045" indent="0">
              <a:buNone/>
              <a:defRPr sz="1890"/>
            </a:lvl2pPr>
            <a:lvl3pPr marL="720090" indent="0">
              <a:buNone/>
              <a:defRPr sz="1575"/>
            </a:lvl3pPr>
            <a:lvl4pPr marL="1080135" indent="0">
              <a:buNone/>
              <a:defRPr sz="1420"/>
            </a:lvl4pPr>
            <a:lvl5pPr marL="1440180" indent="0">
              <a:buNone/>
              <a:defRPr sz="1420"/>
            </a:lvl5pPr>
            <a:lvl6pPr marL="1800225" indent="0">
              <a:buNone/>
              <a:defRPr sz="1420"/>
            </a:lvl6pPr>
            <a:lvl7pPr marL="2160270" indent="0">
              <a:buNone/>
              <a:defRPr sz="1420"/>
            </a:lvl7pPr>
            <a:lvl8pPr marL="2520315" indent="0">
              <a:buNone/>
              <a:defRPr sz="1420"/>
            </a:lvl8pPr>
            <a:lvl9pPr marL="2880360" indent="0">
              <a:buNone/>
              <a:defRPr sz="1420"/>
            </a:lvl9pPr>
          </a:lstStyle>
          <a:p>
            <a:pPr lvl="0" fontAlgn="base"/>
            <a:r>
              <a:rPr lang="zh-CN" altLang="en-US" sz="2205" strike="noStrike" noProof="1"/>
              <a:t>单击此处编辑母版文本样式</a:t>
            </a:r>
            <a:endParaRPr lang="zh-CN" altLang="en-US" strike="noStrike" noProof="1"/>
          </a:p>
        </p:txBody>
      </p:sp>
      <p:sp>
        <p:nvSpPr>
          <p:cNvPr id="6" name="内容占位符 5"/>
          <p:cNvSpPr>
            <a:spLocks noGrp="1"/>
          </p:cNvSpPr>
          <p:nvPr>
            <p:ph sz="quarter" idx="4"/>
          </p:nvPr>
        </p:nvSpPr>
        <p:spPr>
          <a:xfrm>
            <a:off x="4989256" y="2098986"/>
            <a:ext cx="3905307" cy="277537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p:blinds dir="vert"/>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spd="slow">
    <p:blinds dir="vert"/>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blinds dir="vert"/>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643" y="360045"/>
            <a:ext cx="3135549" cy="1260158"/>
          </a:xfrm>
          <a:prstGeom prst="rect">
            <a:avLst/>
          </a:prstGeom>
        </p:spPr>
        <p:txBody>
          <a:bodyPr anchor="b"/>
          <a:lstStyle>
            <a:lvl1pPr>
              <a:defRPr sz="2520"/>
            </a:lvl1pPr>
          </a:lstStyle>
          <a:p>
            <a:pPr fontAlgn="base"/>
            <a:r>
              <a:rPr lang="zh-CN" altLang="en-US" sz="2520" strike="noStrike" noProof="1"/>
              <a:t>单击此处编辑母版标题样式</a:t>
            </a:r>
            <a:endParaRPr lang="zh-CN" altLang="en-US" strike="noStrike" noProof="1"/>
          </a:p>
        </p:txBody>
      </p:sp>
      <p:sp>
        <p:nvSpPr>
          <p:cNvPr id="3" name="内容占位符 2"/>
          <p:cNvSpPr>
            <a:spLocks noGrp="1"/>
          </p:cNvSpPr>
          <p:nvPr>
            <p:ph idx="1"/>
          </p:nvPr>
        </p:nvSpPr>
        <p:spPr>
          <a:xfrm>
            <a:off x="4133053" y="777597"/>
            <a:ext cx="4921687" cy="3837980"/>
          </a:xfrm>
          <a:prstGeom prst="rect">
            <a:avLst/>
          </a:prstGeo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fontAlgn="base"/>
            <a:r>
              <a:rPr lang="zh-CN" altLang="en-US" sz="2520" strike="noStrike" noProof="1"/>
              <a:t>单击此处编辑母版文本样式</a:t>
            </a:r>
            <a:endParaRPr lang="zh-CN" altLang="en-US" strike="noStrike" noProof="1"/>
          </a:p>
          <a:p>
            <a:pPr lvl="1" fontAlgn="base"/>
            <a:r>
              <a:rPr lang="zh-CN" altLang="en-US" sz="2205" strike="noStrike" noProof="1"/>
              <a:t>第二级</a:t>
            </a:r>
            <a:endParaRPr lang="zh-CN" altLang="en-US" strike="noStrike" noProof="1"/>
          </a:p>
          <a:p>
            <a:pPr lvl="2" fontAlgn="base"/>
            <a:r>
              <a:rPr lang="zh-CN" altLang="en-US" sz="1890" strike="noStrike" noProof="1"/>
              <a:t>第三级</a:t>
            </a:r>
            <a:endParaRPr lang="zh-CN" altLang="en-US" strike="noStrike" noProof="1"/>
          </a:p>
          <a:p>
            <a:pPr lvl="3" fontAlgn="base"/>
            <a:r>
              <a:rPr lang="zh-CN" altLang="en-US" sz="1575" strike="noStrike" noProof="1"/>
              <a:t>第四级</a:t>
            </a:r>
            <a:endParaRPr lang="zh-CN" altLang="en-US" strike="noStrike" noProof="1"/>
          </a:p>
          <a:p>
            <a:pPr lvl="4" fontAlgn="base"/>
            <a:r>
              <a:rPr lang="zh-CN" altLang="en-US" sz="1575" strike="noStrike" noProof="1"/>
              <a:t>第五级</a:t>
            </a:r>
            <a:endParaRPr lang="zh-CN" altLang="en-US" strike="noStrike" noProof="1"/>
          </a:p>
        </p:txBody>
      </p:sp>
      <p:sp>
        <p:nvSpPr>
          <p:cNvPr id="4" name="文本占位符 3"/>
          <p:cNvSpPr>
            <a:spLocks noGrp="1"/>
          </p:cNvSpPr>
          <p:nvPr>
            <p:ph type="body" sz="half" idx="2"/>
          </p:nvPr>
        </p:nvSpPr>
        <p:spPr>
          <a:xfrm>
            <a:off x="669643" y="1620203"/>
            <a:ext cx="3135549" cy="3001626"/>
          </a:xfrm>
          <a:prstGeom prst="rect">
            <a:avLst/>
          </a:prstGeom>
        </p:spPr>
        <p:txBody>
          <a:bodyPr/>
          <a:lstStyle>
            <a:lvl1pPr marL="0" indent="0">
              <a:buNone/>
              <a:defRPr sz="1260"/>
            </a:lvl1pPr>
            <a:lvl2pPr marL="360045" indent="0">
              <a:buNone/>
              <a:defRPr sz="1105"/>
            </a:lvl2pPr>
            <a:lvl3pPr marL="720090" indent="0">
              <a:buNone/>
              <a:defRPr sz="945"/>
            </a:lvl3pPr>
            <a:lvl4pPr marL="1080135" indent="0">
              <a:buNone/>
              <a:defRPr sz="790"/>
            </a:lvl4pPr>
            <a:lvl5pPr marL="1440180" indent="0">
              <a:buNone/>
              <a:defRPr sz="790"/>
            </a:lvl5pPr>
            <a:lvl6pPr marL="1800225" indent="0">
              <a:buNone/>
              <a:defRPr sz="790"/>
            </a:lvl6pPr>
            <a:lvl7pPr marL="2160270" indent="0">
              <a:buNone/>
              <a:defRPr sz="790"/>
            </a:lvl7pPr>
            <a:lvl8pPr marL="2520315" indent="0">
              <a:buNone/>
              <a:defRPr sz="790"/>
            </a:lvl8pPr>
            <a:lvl9pPr marL="2880360" indent="0">
              <a:buNone/>
              <a:defRPr sz="790"/>
            </a:lvl9pPr>
          </a:lstStyle>
          <a:p>
            <a:pPr lvl="0" fontAlgn="base"/>
            <a:r>
              <a:rPr lang="zh-CN" altLang="en-US" sz="1260" strike="noStrike" noProof="1"/>
              <a:t>单击此处编辑母版文本样式</a:t>
            </a:r>
            <a:endParaRPr lang="zh-CN" altLang="en-US" strike="noStrike" noProof="1"/>
          </a:p>
        </p:txBody>
      </p:sp>
    </p:spTree>
  </p:cSld>
  <p:clrMapOvr>
    <a:masterClrMapping/>
  </p:clrMapOvr>
  <p:transition spd="slow">
    <p:blinds dir="vert"/>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643" y="360045"/>
            <a:ext cx="3321432" cy="1260158"/>
          </a:xfrm>
          <a:prstGeom prst="rect">
            <a:avLst/>
          </a:prstGeom>
        </p:spPr>
        <p:txBody>
          <a:bodyPr anchor="b"/>
          <a:lstStyle>
            <a:lvl1pPr>
              <a:defRPr sz="2520"/>
            </a:lvl1pPr>
          </a:lstStyle>
          <a:p>
            <a:pPr fontAlgn="base"/>
            <a:r>
              <a:rPr lang="zh-CN" altLang="en-US" sz="2520" strike="noStrike" noProof="1"/>
              <a:t>单击此处编辑母版标题样式</a:t>
            </a:r>
            <a:endParaRPr lang="zh-CN" altLang="en-US" strike="noStrike" noProof="1"/>
          </a:p>
        </p:txBody>
      </p:sp>
      <p:sp>
        <p:nvSpPr>
          <p:cNvPr id="3" name="图片占位符 2"/>
          <p:cNvSpPr>
            <a:spLocks noGrp="1"/>
          </p:cNvSpPr>
          <p:nvPr>
            <p:ph type="pic" idx="1"/>
          </p:nvPr>
        </p:nvSpPr>
        <p:spPr>
          <a:xfrm>
            <a:off x="4133053" y="360046"/>
            <a:ext cx="4921687" cy="4255532"/>
          </a:xfrm>
          <a:prstGeom prst="rect">
            <a:avLst/>
          </a:prstGeo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pPr fontAlgn="base"/>
            <a:endParaRPr lang="zh-CN" altLang="en-US" strike="noStrike" noProof="1"/>
          </a:p>
        </p:txBody>
      </p:sp>
      <p:sp>
        <p:nvSpPr>
          <p:cNvPr id="4" name="文本占位符 3"/>
          <p:cNvSpPr>
            <a:spLocks noGrp="1"/>
          </p:cNvSpPr>
          <p:nvPr>
            <p:ph type="body" sz="half" idx="2"/>
          </p:nvPr>
        </p:nvSpPr>
        <p:spPr>
          <a:xfrm>
            <a:off x="669643" y="1620203"/>
            <a:ext cx="3321432" cy="3001626"/>
          </a:xfrm>
          <a:prstGeom prst="rect">
            <a:avLst/>
          </a:prstGeom>
        </p:spPr>
        <p:txBody>
          <a:bodyPr/>
          <a:lstStyle>
            <a:lvl1pPr marL="0" indent="0">
              <a:buNone/>
              <a:defRPr sz="1575"/>
            </a:lvl1pPr>
            <a:lvl2pPr marL="360045" indent="0">
              <a:buNone/>
              <a:defRPr sz="1420"/>
            </a:lvl2pPr>
            <a:lvl3pPr marL="720090" indent="0">
              <a:buNone/>
              <a:defRPr sz="1260"/>
            </a:lvl3pPr>
            <a:lvl4pPr marL="1080135" indent="0">
              <a:buNone/>
              <a:defRPr sz="1105"/>
            </a:lvl4pPr>
            <a:lvl5pPr marL="1440180" indent="0">
              <a:buNone/>
              <a:defRPr sz="1105"/>
            </a:lvl5pPr>
            <a:lvl6pPr marL="1800225" indent="0">
              <a:buNone/>
              <a:defRPr sz="1105"/>
            </a:lvl6pPr>
            <a:lvl7pPr marL="2160270" indent="0">
              <a:buNone/>
              <a:defRPr sz="1105"/>
            </a:lvl7pPr>
            <a:lvl8pPr marL="2520315" indent="0">
              <a:buNone/>
              <a:defRPr sz="1105"/>
            </a:lvl8pPr>
            <a:lvl9pPr marL="2880360" indent="0">
              <a:buNone/>
              <a:defRPr sz="1105"/>
            </a:lvl9pPr>
          </a:lstStyle>
          <a:p>
            <a:pPr lvl="0" fontAlgn="base"/>
            <a:r>
              <a:rPr lang="zh-CN" altLang="en-US" sz="1575" strike="noStrike" noProof="1"/>
              <a:t>单击此处编辑母版文本样式</a:t>
            </a:r>
            <a:endParaRPr lang="zh-CN" altLang="en-US" strike="noStrike" noProof="1"/>
          </a:p>
        </p:txBody>
      </p:sp>
    </p:spTree>
  </p:cSld>
  <p:clrMapOvr>
    <a:masterClrMapping/>
  </p:clrMapOvr>
  <p:transition spd="slow">
    <p:blinds dir="vert"/>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p:blinds dir="vert"/>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57199" y="287536"/>
            <a:ext cx="2096274" cy="4576822"/>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68377" y="287536"/>
            <a:ext cx="6167299" cy="4576822"/>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p:blinds dir="vert"/>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blinds dir="vert"/>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15900"/>
            <a:ext cx="8750300" cy="90011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85775" y="1260475"/>
            <a:ext cx="8750300" cy="35639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p:blinds dir="vert"/>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79777" y="576322"/>
            <a:ext cx="8293953" cy="443806"/>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486093" y="1117641"/>
            <a:ext cx="4293817" cy="38429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941940" y="1117641"/>
            <a:ext cx="4293817" cy="38429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8"/>
          <p:cNvSpPr>
            <a:spLocks noGrp="1" noChangeArrowheads="1"/>
          </p:cNvSpPr>
          <p:nvPr>
            <p:ph type="dt" sz="half" idx="12"/>
          </p:nvPr>
        </p:nvSpPr>
        <p:spPr>
          <a:xfrm>
            <a:off x="668338" y="5005388"/>
            <a:ext cx="2187575" cy="2889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B962C8B-B14F-4D97-AF65-F5344CB8AC3E}" type="datetime1">
              <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9"/>
          <p:cNvSpPr>
            <a:spLocks noGrp="1" noChangeArrowheads="1"/>
          </p:cNvSpPr>
          <p:nvPr>
            <p:ph type="ftr" sz="quarter" idx="3"/>
          </p:nvPr>
        </p:nvSpPr>
        <p:spPr>
          <a:xfrm>
            <a:off x="3221038" y="5005388"/>
            <a:ext cx="3279775" cy="2889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Company Logo</a:t>
            </a: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10"/>
          <p:cNvSpPr>
            <a:spLocks noGrp="1" noChangeArrowheads="1"/>
          </p:cNvSpPr>
          <p:nvPr>
            <p:ph type="sldNum" sz="quarter" idx="4"/>
          </p:nvPr>
        </p:nvSpPr>
        <p:spPr>
          <a:xfrm>
            <a:off x="6865938" y="5005388"/>
            <a:ext cx="2187575" cy="2889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spd="slow">
    <p:blinds dir="vert"/>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86093" y="5005626"/>
            <a:ext cx="2268432" cy="287536"/>
          </a:xfrm>
        </p:spPr>
        <p:txBody>
          <a:bodyPr/>
          <a:lstStyle/>
          <a:p>
            <a:fld id="{3E0B0C53-5EA7-4A7B-B035-0D740D79EBF9}" type="datetime1">
              <a:rPr lang="zh-CN" altLang="en-US" smtClean="0"/>
            </a:fld>
            <a:endParaRPr lang="zh-CN" altLang="en-US"/>
          </a:p>
        </p:txBody>
      </p:sp>
      <p:sp>
        <p:nvSpPr>
          <p:cNvPr id="3" name="页脚占位符 2"/>
          <p:cNvSpPr>
            <a:spLocks noGrp="1"/>
          </p:cNvSpPr>
          <p:nvPr>
            <p:ph type="ftr" sz="quarter" idx="11"/>
          </p:nvPr>
        </p:nvSpPr>
        <p:spPr>
          <a:xfrm>
            <a:off x="3321632" y="5005626"/>
            <a:ext cx="3078586" cy="287536"/>
          </a:xfrm>
        </p:spPr>
        <p:txBody>
          <a:bodyPr/>
          <a:lstStyle/>
          <a:p>
            <a:endParaRPr lang="zh-CN" altLang="en-US"/>
          </a:p>
        </p:txBody>
      </p:sp>
      <p:sp>
        <p:nvSpPr>
          <p:cNvPr id="4" name="灯片编号占位符 3"/>
          <p:cNvSpPr>
            <a:spLocks noGrp="1"/>
          </p:cNvSpPr>
          <p:nvPr>
            <p:ph type="sldNum" sz="quarter" idx="12"/>
          </p:nvPr>
        </p:nvSpPr>
        <p:spPr>
          <a:xfrm>
            <a:off x="6967326" y="5005626"/>
            <a:ext cx="2268432" cy="287536"/>
          </a:xfrm>
        </p:spPr>
        <p:txBody>
          <a:bodyPr/>
          <a:lstStyle/>
          <a:p>
            <a:fld id="{CF79AE4B-7E0F-4952-BF6F-01DE59CE7ED2}" type="slidenum">
              <a:rPr lang="zh-CN" altLang="en-US" smtClean="0"/>
            </a:fld>
            <a:endParaRPr lang="zh-CN" altLang="en-US"/>
          </a:p>
        </p:txBody>
      </p:sp>
    </p:spTree>
  </p:cSld>
  <p:clrMapOvr>
    <a:masterClrMapping/>
  </p:clrMapOvr>
  <p:transition spd="slow">
    <p:blinds dir="vert"/>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第一节">
    <p:spTree>
      <p:nvGrpSpPr>
        <p:cNvPr id="1" name=""/>
        <p:cNvGrpSpPr/>
        <p:nvPr/>
      </p:nvGrpSpPr>
      <p:grpSpPr>
        <a:xfrm>
          <a:off x="0" y="0"/>
          <a:ext cx="0" cy="0"/>
          <a:chOff x="0" y="0"/>
          <a:chExt cx="0" cy="0"/>
        </a:xfrm>
      </p:grpSpPr>
      <p:grpSp>
        <p:nvGrpSpPr>
          <p:cNvPr id="51" name="组合 50"/>
          <p:cNvGrpSpPr/>
          <p:nvPr userDrawn="1"/>
        </p:nvGrpSpPr>
        <p:grpSpPr>
          <a:xfrm>
            <a:off x="647119" y="355471"/>
            <a:ext cx="134292" cy="132609"/>
            <a:chOff x="304800" y="673100"/>
            <a:chExt cx="4000500" cy="4000500"/>
          </a:xfrm>
          <a:effectLst>
            <a:outerShdw blurRad="444500" dist="254000" dir="8100000" algn="tr" rotWithShape="0">
              <a:prstClr val="black">
                <a:alpha val="24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chemeClr val="tx1"/>
                </a:solidFill>
                <a:ea typeface="微软雅黑" panose="020B0503020204020204" pitchFamily="34" charset="-122"/>
              </a:endParaRPr>
            </a:p>
          </p:txBody>
        </p:sp>
        <p:sp>
          <p:nvSpPr>
            <p:cNvPr id="53" name="椭圆 52"/>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ea typeface="微软雅黑" panose="020B0503020204020204" pitchFamily="34" charset="-122"/>
              </a:endParaRPr>
            </a:p>
          </p:txBody>
        </p:sp>
      </p:grpSp>
      <p:grpSp>
        <p:nvGrpSpPr>
          <p:cNvPr id="54" name="组合 53"/>
          <p:cNvGrpSpPr/>
          <p:nvPr userDrawn="1"/>
        </p:nvGrpSpPr>
        <p:grpSpPr>
          <a:xfrm>
            <a:off x="756342" y="487137"/>
            <a:ext cx="87484" cy="86388"/>
            <a:chOff x="304800" y="673100"/>
            <a:chExt cx="4000500" cy="4000500"/>
          </a:xfrm>
          <a:effectLst>
            <a:outerShdw blurRad="444500" dist="254000" dir="810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chemeClr val="tx1"/>
                </a:solidFill>
                <a:ea typeface="微软雅黑" panose="020B0503020204020204" pitchFamily="34" charset="-122"/>
              </a:endParaRPr>
            </a:p>
          </p:txBody>
        </p:sp>
        <p:sp>
          <p:nvSpPr>
            <p:cNvPr id="56" name="椭圆 55"/>
            <p:cNvSpPr/>
            <p:nvPr/>
          </p:nvSpPr>
          <p:spPr>
            <a:xfrm>
              <a:off x="392109" y="760409"/>
              <a:ext cx="3825870" cy="382587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ea typeface="微软雅黑" panose="020B0503020204020204" pitchFamily="34" charset="-122"/>
              </a:endParaRPr>
            </a:p>
          </p:txBody>
        </p:sp>
      </p:grpSp>
      <p:grpSp>
        <p:nvGrpSpPr>
          <p:cNvPr id="57" name="组合 56"/>
          <p:cNvGrpSpPr/>
          <p:nvPr userDrawn="1"/>
        </p:nvGrpSpPr>
        <p:grpSpPr>
          <a:xfrm>
            <a:off x="324242" y="364303"/>
            <a:ext cx="397748" cy="392761"/>
            <a:chOff x="304800" y="673100"/>
            <a:chExt cx="4000500" cy="4000500"/>
          </a:xfrm>
          <a:effectLst>
            <a:outerShdw blurRad="444500" dist="254000" dir="810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chemeClr val="tx1"/>
                </a:solidFill>
                <a:ea typeface="微软雅黑" panose="020B0503020204020204" pitchFamily="34" charset="-122"/>
              </a:endParaRPr>
            </a:p>
          </p:txBody>
        </p:sp>
        <p:sp>
          <p:nvSpPr>
            <p:cNvPr id="61" name="椭圆 60"/>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ea typeface="微软雅黑" panose="020B0503020204020204" pitchFamily="34" charset="-122"/>
              </a:endParaRPr>
            </a:p>
          </p:txBody>
        </p:sp>
      </p:grpSp>
      <p:cxnSp>
        <p:nvCxnSpPr>
          <p:cNvPr id="13" name="直接连接符 12"/>
          <p:cNvCxnSpPr/>
          <p:nvPr userDrawn="1"/>
        </p:nvCxnSpPr>
        <p:spPr>
          <a:xfrm>
            <a:off x="954177" y="638961"/>
            <a:ext cx="8767673"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第一节">
    <p:spTree>
      <p:nvGrpSpPr>
        <p:cNvPr id="1" name=""/>
        <p:cNvGrpSpPr/>
        <p:nvPr/>
      </p:nvGrpSpPr>
      <p:grpSpPr>
        <a:xfrm>
          <a:off x="0" y="0"/>
          <a:ext cx="0" cy="0"/>
          <a:chOff x="0" y="0"/>
          <a:chExt cx="0" cy="0"/>
        </a:xfrm>
      </p:grpSpPr>
    </p:spTree>
  </p:cSld>
  <p:clrMapOvr>
    <a:masterClrMapping/>
  </p:clrMapOvr>
  <p:transition spd="slow">
    <p:blinds dir="vert"/>
  </p:transition>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15231" y="883861"/>
            <a:ext cx="7291388" cy="1880235"/>
          </a:xfrm>
          <a:prstGeom prst="rect">
            <a:avLst/>
          </a:prstGeom>
        </p:spPr>
        <p:txBody>
          <a:bodyPr anchor="b"/>
          <a:lstStyle>
            <a:lvl1pPr algn="ctr">
              <a:defRPr sz="4725"/>
            </a:lvl1pPr>
          </a:lstStyle>
          <a:p>
            <a:pPr fontAlgn="base"/>
            <a:r>
              <a:rPr lang="zh-CN" altLang="en-US" sz="4725" strike="noStrike" noProof="1"/>
              <a:t>单击此处编辑母版标题样式</a:t>
            </a:r>
            <a:endParaRPr lang="zh-CN" altLang="en-US" strike="noStrike" noProof="1"/>
          </a:p>
        </p:txBody>
      </p:sp>
      <p:sp>
        <p:nvSpPr>
          <p:cNvPr id="3" name="副标题 2"/>
          <p:cNvSpPr>
            <a:spLocks noGrp="1"/>
          </p:cNvSpPr>
          <p:nvPr>
            <p:ph type="subTitle" idx="1"/>
          </p:nvPr>
        </p:nvSpPr>
        <p:spPr>
          <a:xfrm>
            <a:off x="1215231" y="2836605"/>
            <a:ext cx="7291388" cy="1303913"/>
          </a:xfrm>
          <a:prstGeom prst="rect">
            <a:avLst/>
          </a:prstGeom>
        </p:spPr>
        <p:txBody>
          <a:bodyPr/>
          <a:lstStyle>
            <a:lvl1pPr marL="0" indent="0" algn="ctr">
              <a:buNone/>
              <a:defRPr sz="1890"/>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pPr fontAlgn="base"/>
            <a:r>
              <a:rPr lang="zh-CN" altLang="en-US" sz="1890" strike="noStrike" noProof="1"/>
              <a:t>单击此处编辑母版副标题样式</a:t>
            </a:r>
            <a:endParaRPr lang="zh-CN" altLang="en-US" strike="noStrike" noProof="1"/>
          </a:p>
        </p:txBody>
      </p:sp>
    </p:spTree>
  </p:cSld>
  <p:clrMapOvr>
    <a:masterClrMapping/>
  </p:clrMapOvr>
  <p:transition spd="slow">
    <p:blinds dir="vert"/>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p:blinds dir="vert"/>
  </p:transition>
  <p:hf hdr="0" ft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qew副本"/>
          <p:cNvPicPr>
            <a:picLocks noChangeAspect="1"/>
          </p:cNvPicPr>
          <p:nvPr userDrawn="1"/>
        </p:nvPicPr>
        <p:blipFill>
          <a:blip r:embed="rId8"/>
          <a:stretch>
            <a:fillRect/>
          </a:stretch>
        </p:blipFill>
        <p:spPr>
          <a:xfrm>
            <a:off x="6350" y="0"/>
            <a:ext cx="9715500" cy="5400675"/>
          </a:xfrm>
          <a:prstGeom prst="rect">
            <a:avLst/>
          </a:prstGeom>
          <a:noFill/>
          <a:ln w="9525">
            <a:noFill/>
          </a:ln>
        </p:spPr>
      </p:pic>
      <p:sp>
        <p:nvSpPr>
          <p:cNvPr id="1027" name="矩形 4"/>
          <p:cNvSpPr/>
          <p:nvPr userDrawn="1"/>
        </p:nvSpPr>
        <p:spPr>
          <a:xfrm>
            <a:off x="-76200" y="223838"/>
            <a:ext cx="2468563" cy="644525"/>
          </a:xfrm>
          <a:prstGeom prst="rect">
            <a:avLst/>
          </a:prstGeom>
          <a:noFill/>
          <a:ln w="9525">
            <a:noFill/>
          </a:ln>
        </p:spPr>
        <p:txBody>
          <a:bodyPr wrap="none" anchor="t">
            <a:spAutoFit/>
          </a:bodyPr>
          <a:lstStyle/>
          <a:p>
            <a:pPr lvl="0" indent="0"/>
            <a:r>
              <a:rPr lang="zh-CN" altLang="zh-CN" sz="1800" b="1" dirty="0">
                <a:solidFill>
                  <a:srgbClr val="0070C0"/>
                </a:solidFill>
                <a:latin typeface="微软雅黑" panose="020B0503020204020204" pitchFamily="34" charset="-122"/>
                <a:ea typeface="微软雅黑" panose="020B0503020204020204" pitchFamily="34" charset="-122"/>
              </a:rPr>
              <a:t>华南农业大学报账指南</a:t>
            </a:r>
            <a:endParaRPr lang="zh-CN" altLang="zh-CN" sz="1800" b="1" dirty="0">
              <a:solidFill>
                <a:srgbClr val="0070C0"/>
              </a:solidFill>
              <a:latin typeface="微软雅黑" panose="020B0503020204020204" pitchFamily="34" charset="-122"/>
              <a:ea typeface="微软雅黑" panose="020B0503020204020204" pitchFamily="34" charset="-122"/>
            </a:endParaRPr>
          </a:p>
          <a:p>
            <a:pPr lvl="0" indent="0"/>
            <a:endParaRPr lang="zh-CN" altLang="zh-CN" sz="1800" b="1" dirty="0">
              <a:solidFill>
                <a:srgbClr val="0070C0"/>
              </a:solidFill>
              <a:latin typeface="微软雅黑" panose="020B0503020204020204" pitchFamily="34" charset="-122"/>
              <a:ea typeface="微软雅黑" panose="020B0503020204020204" pitchFamily="34" charset="-122"/>
            </a:endParaRPr>
          </a:p>
        </p:txBody>
      </p:sp>
      <p:sp>
        <p:nvSpPr>
          <p:cNvPr id="2" name="矩形 1"/>
          <p:cNvSpPr>
            <a:spLocks noChangeArrowheads="1"/>
          </p:cNvSpPr>
          <p:nvPr userDrawn="1"/>
        </p:nvSpPr>
        <p:spPr bwMode="auto">
          <a:xfrm flipV="1">
            <a:off x="2339975" y="396875"/>
            <a:ext cx="6127750" cy="69850"/>
          </a:xfrm>
          <a:prstGeom prst="rect">
            <a:avLst/>
          </a:prstGeom>
          <a:solidFill>
            <a:srgbClr val="0070C0"/>
          </a:solidFill>
          <a:ln w="25400" algn="ctr">
            <a:noFill/>
            <a:miter lim="800000"/>
          </a:ln>
        </p:spPr>
        <p:txBody>
          <a:bodyPr rot="10800000" anchor="ctr"/>
          <a:lstStyle/>
          <a:p>
            <a:pPr algn="ctr" fontAlgn="auto">
              <a:spcBef>
                <a:spcPts val="0"/>
              </a:spcBef>
              <a:spcAft>
                <a:spcPts val="0"/>
              </a:spcAft>
              <a:defRPr/>
            </a:pPr>
            <a:endParaRPr lang="zh-CN" altLang="en-US" strike="noStrike" noProof="1">
              <a:solidFill>
                <a:schemeClr val="lt1"/>
              </a:solidFill>
              <a:latin typeface="+mn-lt"/>
              <a:ea typeface="+mn-ea"/>
            </a:endParaRPr>
          </a:p>
        </p:txBody>
      </p:sp>
      <p:sp>
        <p:nvSpPr>
          <p:cNvPr id="10" name="矩形 9"/>
          <p:cNvSpPr>
            <a:spLocks noChangeArrowheads="1"/>
          </p:cNvSpPr>
          <p:nvPr userDrawn="1"/>
        </p:nvSpPr>
        <p:spPr bwMode="auto">
          <a:xfrm flipV="1">
            <a:off x="8621713" y="396875"/>
            <a:ext cx="1423988" cy="69850"/>
          </a:xfrm>
          <a:prstGeom prst="rect">
            <a:avLst/>
          </a:prstGeom>
          <a:solidFill>
            <a:srgbClr val="7F7F7F"/>
          </a:solidFill>
          <a:ln w="25400" algn="ctr">
            <a:noFill/>
            <a:miter lim="800000"/>
          </a:ln>
        </p:spPr>
        <p:txBody>
          <a:bodyPr rot="10800000" anchor="ctr"/>
          <a:lstStyle/>
          <a:p>
            <a:pPr algn="ctr" fontAlgn="auto">
              <a:spcBef>
                <a:spcPts val="0"/>
              </a:spcBef>
              <a:spcAft>
                <a:spcPts val="0"/>
              </a:spcAft>
              <a:defRPr/>
            </a:pPr>
            <a:endParaRPr lang="zh-CN" altLang="en-US" strike="noStrike" noProof="1">
              <a:solidFill>
                <a:schemeClr val="lt1"/>
              </a:solidFill>
              <a:latin typeface="+mn-lt"/>
              <a:ea typeface="+mn-ea"/>
            </a:endParaRPr>
          </a:p>
        </p:txBody>
      </p:sp>
      <p:sp>
        <p:nvSpPr>
          <p:cNvPr id="6" name="灯片编号占位符 5"/>
          <p:cNvSpPr>
            <a:spLocks noGrp="1"/>
          </p:cNvSpPr>
          <p:nvPr>
            <p:ph type="sldNum" sz="quarter" idx="4"/>
          </p:nvPr>
        </p:nvSpPr>
        <p:spPr>
          <a:xfrm>
            <a:off x="6866057" y="4975781"/>
            <a:ext cx="2187416" cy="287536"/>
          </a:xfrm>
          <a:prstGeom prst="rect">
            <a:avLst/>
          </a:prstGeom>
        </p:spPr>
        <p:txBody>
          <a:bodyPr vert="horz" lIns="91440" tIns="45720" rIns="91440" bIns="45720" rtlCol="0" anchor="ctr"/>
          <a:lstStyle>
            <a:lvl1pPr algn="r">
              <a:defRPr sz="945">
                <a:solidFill>
                  <a:schemeClr val="tx1">
                    <a:tint val="75000"/>
                  </a:schemeClr>
                </a:solidFill>
              </a:defRPr>
            </a:lvl1pPr>
          </a:lstStyle>
          <a:p>
            <a:r>
              <a:rPr lang="zh-CN" altLang="en-US" smtClean="0"/>
              <a:t>第</a:t>
            </a:r>
            <a:fld id="{7D9BB5D0-35E4-459D-AEF3-FE4D7C45CC19}" type="slidenum">
              <a:rPr lang="zh-CN" altLang="en-US" smtClean="0"/>
            </a:fld>
            <a:r>
              <a:rPr lang="zh-CN" altLang="en-US" smtClean="0"/>
              <a:t>页</a:t>
            </a:r>
            <a:r>
              <a:rPr lang="en-US" altLang="zh-CN" smtClean="0"/>
              <a:t>/</a:t>
            </a:r>
            <a:r>
              <a:rPr lang="zh-CN" altLang="en-US" smtClean="0"/>
              <a:t>共</a:t>
            </a:r>
            <a:r>
              <a:rPr lang="en-US" altLang="zh-CN" smtClean="0"/>
              <a:t>62</a:t>
            </a:r>
            <a:r>
              <a:rPr lang="zh-CN" altLang="en-US" smtClean="0"/>
              <a:t>页</a:t>
            </a:r>
            <a:endParaRPr lang="zh-CN"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blinds dir="ver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9000"/>
              </a:schemeClr>
            </a:gs>
            <a:gs pos="99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050" name="Picture 10" descr="89g58PICn8h副本"/>
          <p:cNvPicPr>
            <a:picLocks noChangeAspect="1"/>
          </p:cNvPicPr>
          <p:nvPr userDrawn="1"/>
        </p:nvPicPr>
        <p:blipFill>
          <a:blip r:embed="rId12"/>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spd="slow">
    <p:blinds dir="ver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image" Target="../media/image1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53.xml"/><Relationship Id="rId6"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2.xml"/><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57.xml"/><Relationship Id="rId6"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5.png"/></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7" Type="http://schemas.openxmlformats.org/officeDocument/2006/relationships/notesSlide" Target="../notesSlides/notesSlide62.xml"/><Relationship Id="rId6"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3.jpeg"/></Relationships>
</file>

<file path=ppt/slides/_rels/slide71.xml.rels><?xml version="1.0" encoding="UTF-8" standalone="yes"?>
<Relationships xmlns="http://schemas.openxmlformats.org/package/2006/relationships"><Relationship Id="rId6" Type="http://schemas.openxmlformats.org/officeDocument/2006/relationships/notesSlide" Target="../notesSlides/notesSlide63.xml"/><Relationship Id="rId5" Type="http://schemas.openxmlformats.org/officeDocument/2006/relationships/slideLayout" Target="../slideLayouts/slideLayout2.xml"/><Relationship Id="rId4" Type="http://schemas.openxmlformats.org/officeDocument/2006/relationships/image" Target="../media/image50.png"/><Relationship Id="rId3" Type="http://schemas.openxmlformats.org/officeDocument/2006/relationships/image" Target="../media/image49.jpeg"/><Relationship Id="rId2" Type="http://schemas.openxmlformats.org/officeDocument/2006/relationships/image" Target="../media/image47.png"/><Relationship Id="rId1" Type="http://schemas.openxmlformats.org/officeDocument/2006/relationships/image" Target="../media/image46.png"/></Relationships>
</file>

<file path=ppt/slides/_rels/slide72.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slideLayout" Target="../slideLayouts/slideLayout2.xml"/><Relationship Id="rId3" Type="http://schemas.openxmlformats.org/officeDocument/2006/relationships/image" Target="../media/image51.jpeg"/><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4" Type="http://schemas.openxmlformats.org/officeDocument/2006/relationships/notesSlide" Target="../notesSlides/notesSlide8.xml"/><Relationship Id="rId13" Type="http://schemas.openxmlformats.org/officeDocument/2006/relationships/slideLayout" Target="../slideLayouts/slideLayout6.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7" name="Picture 9" descr="gg"/>
          <p:cNvPicPr>
            <a:picLocks noChangeAspect="1"/>
          </p:cNvPicPr>
          <p:nvPr/>
        </p:nvPicPr>
        <p:blipFill>
          <a:blip r:embed="rId1"/>
          <a:stretch>
            <a:fillRect/>
          </a:stretch>
        </p:blipFill>
        <p:spPr>
          <a:xfrm>
            <a:off x="-34925" y="0"/>
            <a:ext cx="9756775" cy="5400675"/>
          </a:xfrm>
          <a:prstGeom prst="rect">
            <a:avLst/>
          </a:prstGeom>
          <a:noFill/>
          <a:ln w="9525">
            <a:noFill/>
          </a:ln>
        </p:spPr>
      </p:pic>
      <p:pic>
        <p:nvPicPr>
          <p:cNvPr id="7178" name="Picture 10" descr="ff"/>
          <p:cNvPicPr>
            <a:picLocks noChangeAspect="1"/>
          </p:cNvPicPr>
          <p:nvPr/>
        </p:nvPicPr>
        <p:blipFill>
          <a:blip r:embed="rId2"/>
          <a:stretch>
            <a:fillRect/>
          </a:stretch>
        </p:blipFill>
        <p:spPr>
          <a:xfrm>
            <a:off x="0" y="0"/>
            <a:ext cx="9721850" cy="5400675"/>
          </a:xfrm>
          <a:prstGeom prst="rect">
            <a:avLst/>
          </a:prstGeom>
          <a:noFill/>
          <a:ln w="9525">
            <a:noFill/>
          </a:ln>
        </p:spPr>
      </p:pic>
      <p:sp>
        <p:nvSpPr>
          <p:cNvPr id="7184" name="Text Box 16"/>
          <p:cNvSpPr txBox="1"/>
          <p:nvPr/>
        </p:nvSpPr>
        <p:spPr>
          <a:xfrm>
            <a:off x="3608388" y="1389063"/>
            <a:ext cx="2689225" cy="1322387"/>
          </a:xfrm>
          <a:prstGeom prst="rect">
            <a:avLst/>
          </a:prstGeom>
          <a:noFill/>
          <a:ln w="9525">
            <a:noFill/>
          </a:ln>
        </p:spPr>
        <p:txBody>
          <a:bodyPr wrap="none" anchor="t">
            <a:spAutoFit/>
          </a:bodyPr>
          <a:lstStyle/>
          <a:p>
            <a:r>
              <a:rPr lang="en-US" altLang="zh-CN" sz="8000" b="1" dirty="0">
                <a:solidFill>
                  <a:srgbClr val="0099FF"/>
                </a:solidFill>
                <a:latin typeface="微软雅黑" panose="020B0503020204020204" pitchFamily="34" charset="-122"/>
                <a:ea typeface="微软雅黑" panose="020B0503020204020204" pitchFamily="34" charset="-122"/>
              </a:rPr>
              <a:t>2017</a:t>
            </a:r>
            <a:endParaRPr lang="en-US" altLang="zh-CN" sz="8000" b="1" dirty="0">
              <a:solidFill>
                <a:srgbClr val="0099FF"/>
              </a:solidFill>
              <a:latin typeface="微软雅黑" panose="020B0503020204020204" pitchFamily="34" charset="-122"/>
              <a:ea typeface="微软雅黑" panose="020B0503020204020204" pitchFamily="34" charset="-122"/>
            </a:endParaRPr>
          </a:p>
        </p:txBody>
      </p:sp>
      <p:sp>
        <p:nvSpPr>
          <p:cNvPr id="74" name="矩形 73"/>
          <p:cNvSpPr/>
          <p:nvPr/>
        </p:nvSpPr>
        <p:spPr>
          <a:xfrm>
            <a:off x="3948430" y="4329113"/>
            <a:ext cx="1825625" cy="373380"/>
          </a:xfrm>
          <a:prstGeom prst="rect">
            <a:avLst/>
          </a:prstGeom>
          <a:noFill/>
          <a:ln w="9525">
            <a:noFill/>
          </a:ln>
        </p:spPr>
        <p:txBody>
          <a:bodyPr wrap="square" lIns="96780" tIns="48390" rIns="96780" bIns="48390" anchor="t">
            <a:spAutoFit/>
          </a:bodyPr>
          <a:lstStyle/>
          <a:p>
            <a:pPr defTabSz="967105"/>
            <a:r>
              <a:rPr lang="en-US" altLang="zh-CN" b="1" dirty="0">
                <a:solidFill>
                  <a:schemeClr val="bg1"/>
                </a:solidFill>
                <a:ea typeface="微软雅黑" panose="020B0503020204020204" pitchFamily="34" charset="-122"/>
              </a:rPr>
              <a:t>   2017</a:t>
            </a:r>
            <a:r>
              <a:rPr lang="zh-CN" altLang="en-US" b="1" dirty="0">
                <a:solidFill>
                  <a:schemeClr val="bg1"/>
                </a:solidFill>
                <a:ea typeface="微软雅黑" panose="020B0503020204020204" pitchFamily="34" charset="-122"/>
              </a:rPr>
              <a:t>年</a:t>
            </a:r>
            <a:r>
              <a:rPr lang="en-US" altLang="zh-CN" b="1" dirty="0">
                <a:solidFill>
                  <a:schemeClr val="bg1"/>
                </a:solidFill>
                <a:ea typeface="微软雅黑" panose="020B0503020204020204" pitchFamily="34" charset="-122"/>
              </a:rPr>
              <a:t>10</a:t>
            </a:r>
            <a:r>
              <a:rPr lang="zh-CN" altLang="en-US" b="1" dirty="0">
                <a:solidFill>
                  <a:schemeClr val="bg1"/>
                </a:solidFill>
                <a:ea typeface="微软雅黑" panose="020B0503020204020204" pitchFamily="34" charset="-122"/>
              </a:rPr>
              <a:t>月</a:t>
            </a:r>
            <a:endParaRPr lang="zh-CN" altLang="en-US" sz="1600" dirty="0">
              <a:solidFill>
                <a:srgbClr val="4D4D4D"/>
              </a:solidFill>
              <a:latin typeface="Arial" panose="020B0604020202020204" pitchFamily="34" charset="0"/>
              <a:ea typeface="微软雅黑" panose="020B0503020204020204" pitchFamily="34" charset="-122"/>
            </a:endParaRPr>
          </a:p>
        </p:txBody>
      </p:sp>
      <p:cxnSp>
        <p:nvCxnSpPr>
          <p:cNvPr id="140" name="直接连接符 139"/>
          <p:cNvCxnSpPr/>
          <p:nvPr/>
        </p:nvCxnSpPr>
        <p:spPr>
          <a:xfrm>
            <a:off x="3321050" y="4141788"/>
            <a:ext cx="936625" cy="0"/>
          </a:xfrm>
          <a:prstGeom prst="line">
            <a:avLst/>
          </a:prstGeom>
          <a:ln w="9525" cap="flat" cmpd="sng">
            <a:solidFill>
              <a:schemeClr val="bg1"/>
            </a:solidFill>
            <a:prstDash val="solid"/>
            <a:round/>
            <a:headEnd type="none" w="med" len="med"/>
            <a:tailEnd type="none" w="med" len="med"/>
          </a:ln>
        </p:spPr>
      </p:cxnSp>
      <p:sp>
        <p:nvSpPr>
          <p:cNvPr id="73" name="文本框 2"/>
          <p:cNvSpPr txBox="1"/>
          <p:nvPr/>
        </p:nvSpPr>
        <p:spPr>
          <a:xfrm>
            <a:off x="4438650" y="3956050"/>
            <a:ext cx="969963" cy="373063"/>
          </a:xfrm>
          <a:prstGeom prst="rect">
            <a:avLst/>
          </a:prstGeom>
          <a:noFill/>
          <a:ln w="9525">
            <a:noFill/>
          </a:ln>
        </p:spPr>
        <p:txBody>
          <a:bodyPr wrap="square" lIns="96780" tIns="48390" rIns="96780" bIns="48390" anchor="t">
            <a:spAutoFit/>
          </a:bodyPr>
          <a:lstStyle/>
          <a:p>
            <a:pPr defTabSz="967105"/>
            <a:r>
              <a:rPr lang="zh-CN" altLang="en-US" b="1">
                <a:solidFill>
                  <a:schemeClr val="bg1"/>
                </a:solidFill>
                <a:latin typeface="Arial" panose="020B0604020202020204" pitchFamily="34" charset="0"/>
                <a:ea typeface="微软雅黑" panose="020B0503020204020204" pitchFamily="34" charset="-122"/>
              </a:rPr>
              <a:t>财务处</a:t>
            </a:r>
            <a:endParaRPr lang="zh-CN" altLang="en-US" b="1">
              <a:solidFill>
                <a:schemeClr val="bg1"/>
              </a:solidFill>
              <a:latin typeface="Arial" panose="020B0604020202020204" pitchFamily="34" charset="0"/>
              <a:ea typeface="微软雅黑" panose="020B0503020204020204" pitchFamily="34" charset="-122"/>
            </a:endParaRPr>
          </a:p>
        </p:txBody>
      </p:sp>
      <p:cxnSp>
        <p:nvCxnSpPr>
          <p:cNvPr id="2" name="直接连接符 139"/>
          <p:cNvCxnSpPr/>
          <p:nvPr/>
        </p:nvCxnSpPr>
        <p:spPr>
          <a:xfrm>
            <a:off x="5618163" y="4141788"/>
            <a:ext cx="1008062" cy="0"/>
          </a:xfrm>
          <a:prstGeom prst="line">
            <a:avLst/>
          </a:prstGeom>
          <a:ln w="9525" cap="flat" cmpd="sng">
            <a:solidFill>
              <a:schemeClr val="bg1"/>
            </a:solidFill>
            <a:prstDash val="solid"/>
            <a:round/>
            <a:headEnd type="none" w="med" len="med"/>
            <a:tailEnd type="none" w="med" len="med"/>
          </a:ln>
        </p:spPr>
      </p:cxnSp>
      <p:sp>
        <p:nvSpPr>
          <p:cNvPr id="7192" name="Text Box 24"/>
          <p:cNvSpPr txBox="1"/>
          <p:nvPr/>
        </p:nvSpPr>
        <p:spPr>
          <a:xfrm>
            <a:off x="3238500" y="3495675"/>
            <a:ext cx="3892550" cy="460375"/>
          </a:xfrm>
          <a:prstGeom prst="rect">
            <a:avLst/>
          </a:prstGeom>
          <a:noFill/>
          <a:ln w="9525">
            <a:noFill/>
          </a:ln>
        </p:spPr>
        <p:txBody>
          <a:bodyPr wrap="square" anchor="t">
            <a:spAutoFit/>
          </a:bodyPr>
          <a:lstStyle/>
          <a:p>
            <a:r>
              <a:rPr lang="zh-CN" altLang="en-US" sz="2400" b="1">
                <a:solidFill>
                  <a:schemeClr val="bg1"/>
                </a:solidFill>
                <a:latin typeface="微软雅黑" panose="020B0503020204020204" pitchFamily="34" charset="-122"/>
                <a:ea typeface="微软雅黑" panose="020B0503020204020204" pitchFamily="34" charset="-122"/>
              </a:rPr>
              <a:t>华南农业大学报账指南</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randombar(horizontal)">
                                      <p:cBhvr>
                                        <p:cTn id="7" dur="500"/>
                                        <p:tgtEl>
                                          <p:spTgt spid="7177"/>
                                        </p:tgtEl>
                                      </p:cBhvr>
                                    </p:animEffect>
                                  </p:childTnLst>
                                </p:cTn>
                              </p:par>
                            </p:childTnLst>
                          </p:cTn>
                        </p:par>
                        <p:par>
                          <p:cTn id="8" fill="hold">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7178"/>
                                        </p:tgtEl>
                                        <p:attrNameLst>
                                          <p:attrName>style.visibility</p:attrName>
                                        </p:attrNameLst>
                                      </p:cBhvr>
                                      <p:to>
                                        <p:strVal val="visible"/>
                                      </p:to>
                                    </p:set>
                                    <p:anim calcmode="lin" valueType="num">
                                      <p:cBhvr>
                                        <p:cTn id="11" dur="1000" fill="hold"/>
                                        <p:tgtEl>
                                          <p:spTgt spid="7178"/>
                                        </p:tgtEl>
                                        <p:attrNameLst>
                                          <p:attrName>ppt_w</p:attrName>
                                        </p:attrNameLst>
                                      </p:cBhvr>
                                      <p:tavLst>
                                        <p:tav tm="0">
                                          <p:val>
                                            <p:fltVal val="0"/>
                                          </p:val>
                                        </p:tav>
                                        <p:tav tm="100000">
                                          <p:val>
                                            <p:strVal val="#ppt_w"/>
                                          </p:val>
                                        </p:tav>
                                      </p:tavLst>
                                    </p:anim>
                                    <p:anim calcmode="lin" valueType="num">
                                      <p:cBhvr>
                                        <p:cTn id="12" dur="1000" fill="hold"/>
                                        <p:tgtEl>
                                          <p:spTgt spid="7178"/>
                                        </p:tgtEl>
                                        <p:attrNameLst>
                                          <p:attrName>ppt_h</p:attrName>
                                        </p:attrNameLst>
                                      </p:cBhvr>
                                      <p:tavLst>
                                        <p:tav tm="0">
                                          <p:val>
                                            <p:fltVal val="0"/>
                                          </p:val>
                                        </p:tav>
                                        <p:tav tm="100000">
                                          <p:val>
                                            <p:strVal val="#ppt_h"/>
                                          </p:val>
                                        </p:tav>
                                      </p:tavLst>
                                    </p:anim>
                                    <p:anim calcmode="lin" valueType="num">
                                      <p:cBhvr>
                                        <p:cTn id="13" dur="1000" fill="hold"/>
                                        <p:tgtEl>
                                          <p:spTgt spid="7178"/>
                                        </p:tgtEl>
                                        <p:attrNameLst>
                                          <p:attrName>style.rotation</p:attrName>
                                        </p:attrNameLst>
                                      </p:cBhvr>
                                      <p:tavLst>
                                        <p:tav tm="0">
                                          <p:val>
                                            <p:fltVal val="90"/>
                                          </p:val>
                                        </p:tav>
                                        <p:tav tm="100000">
                                          <p:val>
                                            <p:fltVal val="0"/>
                                          </p:val>
                                        </p:tav>
                                      </p:tavLst>
                                    </p:anim>
                                    <p:animEffect transition="in" filter="fade">
                                      <p:cBhvr>
                                        <p:cTn id="14" dur="1000"/>
                                        <p:tgtEl>
                                          <p:spTgt spid="7178"/>
                                        </p:tgtEl>
                                      </p:cBhvr>
                                    </p:animEffect>
                                  </p:childTnLst>
                                </p:cTn>
                              </p:par>
                            </p:childTnLst>
                          </p:cTn>
                        </p:par>
                        <p:par>
                          <p:cTn id="15" fill="hold">
                            <p:stCondLst>
                              <p:cond delay="1500"/>
                            </p:stCondLst>
                            <p:childTnLst>
                              <p:par>
                                <p:cTn id="16" presetID="23" presetClass="entr" presetSubtype="32" fill="hold" grpId="0" nodeType="afterEffect">
                                  <p:stCondLst>
                                    <p:cond delay="0"/>
                                  </p:stCondLst>
                                  <p:childTnLst>
                                    <p:set>
                                      <p:cBhvr>
                                        <p:cTn id="17" dur="1" fill="hold">
                                          <p:stCondLst>
                                            <p:cond delay="0"/>
                                          </p:stCondLst>
                                        </p:cTn>
                                        <p:tgtEl>
                                          <p:spTgt spid="7184"/>
                                        </p:tgtEl>
                                        <p:attrNameLst>
                                          <p:attrName>style.visibility</p:attrName>
                                        </p:attrNameLst>
                                      </p:cBhvr>
                                      <p:to>
                                        <p:strVal val="visible"/>
                                      </p:to>
                                    </p:set>
                                    <p:anim calcmode="lin" valueType="num">
                                      <p:cBhvr>
                                        <p:cTn id="18" dur="500" fill="hold"/>
                                        <p:tgtEl>
                                          <p:spTgt spid="7184"/>
                                        </p:tgtEl>
                                        <p:attrNameLst>
                                          <p:attrName>ppt_w</p:attrName>
                                        </p:attrNameLst>
                                      </p:cBhvr>
                                      <p:tavLst>
                                        <p:tav tm="0">
                                          <p:val>
                                            <p:strVal val="4*#ppt_w"/>
                                          </p:val>
                                        </p:tav>
                                        <p:tav tm="100000">
                                          <p:val>
                                            <p:strVal val="#ppt_w"/>
                                          </p:val>
                                        </p:tav>
                                      </p:tavLst>
                                    </p:anim>
                                    <p:anim calcmode="lin" valueType="num">
                                      <p:cBhvr>
                                        <p:cTn id="19" dur="500" fill="hold"/>
                                        <p:tgtEl>
                                          <p:spTgt spid="7184"/>
                                        </p:tgtEl>
                                        <p:attrNameLst>
                                          <p:attrName>ppt_h</p:attrName>
                                        </p:attrNameLst>
                                      </p:cBhvr>
                                      <p:tavLst>
                                        <p:tav tm="0">
                                          <p:val>
                                            <p:strVal val="4*#ppt_h"/>
                                          </p:val>
                                        </p:tav>
                                        <p:tav tm="100000">
                                          <p:val>
                                            <p:strVal val="#ppt_h"/>
                                          </p:val>
                                        </p:tav>
                                      </p:tavLst>
                                    </p:anim>
                                  </p:childTnLst>
                                </p:cTn>
                              </p:par>
                            </p:childTnLst>
                          </p:cTn>
                        </p:par>
                        <p:par>
                          <p:cTn id="20" fill="hold">
                            <p:stCondLst>
                              <p:cond delay="2000"/>
                            </p:stCondLst>
                            <p:childTnLst>
                              <p:par>
                                <p:cTn id="21" presetID="31" presetClass="entr" presetSubtype="0" fill="hold" nodeType="afterEffect">
                                  <p:stCondLst>
                                    <p:cond delay="0"/>
                                  </p:stCondLst>
                                  <p:iterate type="lt">
                                    <p:tmPct val="5000"/>
                                  </p:iterate>
                                  <p:childTnLst>
                                    <p:set>
                                      <p:cBhvr>
                                        <p:cTn id="22" dur="1" fill="hold">
                                          <p:stCondLst>
                                            <p:cond delay="0"/>
                                          </p:stCondLst>
                                        </p:cTn>
                                        <p:tgtEl>
                                          <p:spTgt spid="7192">
                                            <p:txEl>
                                              <p:pRg st="0" end="0"/>
                                            </p:txEl>
                                          </p:spTgt>
                                        </p:tgtEl>
                                        <p:attrNameLst>
                                          <p:attrName>style.visibility</p:attrName>
                                        </p:attrNameLst>
                                      </p:cBhvr>
                                      <p:to>
                                        <p:strVal val="visible"/>
                                      </p:to>
                                    </p:set>
                                    <p:anim calcmode="lin" valueType="num">
                                      <p:cBhvr>
                                        <p:cTn id="23" dur="1000" fill="hold"/>
                                        <p:tgtEl>
                                          <p:spTgt spid="7192">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7192">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7192">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7192">
                                            <p:txEl>
                                              <p:pRg st="0" end="0"/>
                                            </p:txEl>
                                          </p:spTgt>
                                        </p:tgtEl>
                                      </p:cBhvr>
                                    </p:animEffect>
                                  </p:childTnLst>
                                </p:cTn>
                              </p:par>
                            </p:childTnLst>
                          </p:cTn>
                        </p:par>
                        <p:par>
                          <p:cTn id="27" fill="hold">
                            <p:stCondLst>
                              <p:cond delay="3450"/>
                            </p:stCondLst>
                            <p:childTnLst>
                              <p:par>
                                <p:cTn id="28" presetID="2" presetClass="entr" presetSubtype="4" fill="hold" grpId="0" nodeType="afterEffect">
                                  <p:stCondLst>
                                    <p:cond delay="0"/>
                                  </p:stCondLst>
                                  <p:iterate type="lt">
                                    <p:tmPct val="10000"/>
                                  </p:iterate>
                                  <p:childTnLst>
                                    <p:set>
                                      <p:cBhvr>
                                        <p:cTn id="29" dur="1" fill="hold">
                                          <p:stCondLst>
                                            <p:cond delay="0"/>
                                          </p:stCondLst>
                                        </p:cTn>
                                        <p:tgtEl>
                                          <p:spTgt spid="74"/>
                                        </p:tgtEl>
                                        <p:attrNameLst>
                                          <p:attrName>style.visibility</p:attrName>
                                        </p:attrNameLst>
                                      </p:cBhvr>
                                      <p:to>
                                        <p:strVal val="visible"/>
                                      </p:to>
                                    </p:set>
                                    <p:anim calcmode="lin" valueType="num">
                                      <p:cBhvr>
                                        <p:cTn id="30" dur="400" fill="hold"/>
                                        <p:tgtEl>
                                          <p:spTgt spid="74"/>
                                        </p:tgtEl>
                                        <p:attrNameLst>
                                          <p:attrName>ppt_x</p:attrName>
                                        </p:attrNameLst>
                                      </p:cBhvr>
                                      <p:tavLst>
                                        <p:tav tm="0">
                                          <p:val>
                                            <p:strVal val="#ppt_x"/>
                                          </p:val>
                                        </p:tav>
                                        <p:tav tm="100000">
                                          <p:val>
                                            <p:strVal val="#ppt_x"/>
                                          </p:val>
                                        </p:tav>
                                      </p:tavLst>
                                    </p:anim>
                                    <p:anim calcmode="lin" valueType="num">
                                      <p:cBhvr>
                                        <p:cTn id="31" dur="400" fill="hold"/>
                                        <p:tgtEl>
                                          <p:spTgt spid="74"/>
                                        </p:tgtEl>
                                        <p:attrNameLst>
                                          <p:attrName>ppt_y</p:attrName>
                                        </p:attrNameLst>
                                      </p:cBhvr>
                                      <p:tavLst>
                                        <p:tav tm="0">
                                          <p:val>
                                            <p:strVal val="1+#ppt_h/2"/>
                                          </p:val>
                                        </p:tav>
                                        <p:tav tm="100000">
                                          <p:val>
                                            <p:strVal val="#ppt_y"/>
                                          </p:val>
                                        </p:tav>
                                      </p:tavLst>
                                    </p:anim>
                                  </p:childTnLst>
                                </p:cTn>
                              </p:par>
                            </p:childTnLst>
                          </p:cTn>
                        </p:par>
                        <p:par>
                          <p:cTn id="32" fill="hold">
                            <p:stCondLst>
                              <p:cond delay="4250"/>
                            </p:stCondLst>
                            <p:childTnLst>
                              <p:par>
                                <p:cTn id="33" presetID="12" presetClass="entr" presetSubtype="8" fill="hold" nodeType="after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slide(fromLeft)">
                                      <p:cBhvr>
                                        <p:cTn id="35" dur="500"/>
                                        <p:tgtEl>
                                          <p:spTgt spid="140"/>
                                        </p:tgtEl>
                                      </p:cBhvr>
                                    </p:animEffect>
                                  </p:childTnLst>
                                </p:cTn>
                              </p:par>
                              <p:par>
                                <p:cTn id="36" presetID="12" presetClass="entr" presetSubtype="2"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slide(fromRight)">
                                      <p:cBhvr>
                                        <p:cTn id="38" dur="500"/>
                                        <p:tgtEl>
                                          <p:spTgt spid="2"/>
                                        </p:tgtEl>
                                      </p:cBhvr>
                                    </p:animEffect>
                                  </p:childTnLst>
                                </p:cTn>
                              </p:par>
                            </p:childTnLst>
                          </p:cTn>
                        </p:par>
                        <p:par>
                          <p:cTn id="39" fill="hold">
                            <p:stCondLst>
                              <p:cond delay="475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73"/>
                                        </p:tgtEl>
                                        <p:attrNameLst>
                                          <p:attrName>ppt_y</p:attrName>
                                        </p:attrNameLst>
                                      </p:cBhvr>
                                      <p:tavLst>
                                        <p:tav tm="0">
                                          <p:val>
                                            <p:strVal val="#ppt_y"/>
                                          </p:val>
                                        </p:tav>
                                        <p:tav tm="100000">
                                          <p:val>
                                            <p:strVal val="#ppt_y"/>
                                          </p:val>
                                        </p:tav>
                                      </p:tavLst>
                                    </p:anim>
                                    <p:anim calcmode="lin" valueType="num">
                                      <p:cBhvr>
                                        <p:cTn id="44"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P spid="74" grpId="0"/>
      <p:bldP spid="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5408613" y="5127625"/>
            <a:ext cx="2522538" cy="273050"/>
          </a:xfrm>
          <a:prstGeom prst="rect">
            <a:avLst/>
          </a:prstGeom>
          <a:solidFill>
            <a:srgbClr val="EAF5F6"/>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charset="-122"/>
              </a:defRPr>
            </a:lvl1pPr>
            <a:lvl2pPr marL="742950" indent="-285750" eaLnBrk="0" hangingPunct="0">
              <a:defRPr>
                <a:solidFill>
                  <a:schemeClr val="tx1"/>
                </a:solidFill>
                <a:latin typeface="Arial" panose="020B0604020202020204" pitchFamily="34" charset="0"/>
                <a:ea typeface="黑体" panose="02010609060101010101" charset="-122"/>
              </a:defRPr>
            </a:lvl2pPr>
            <a:lvl3pPr marL="1143000" indent="-228600" eaLnBrk="0" hangingPunct="0">
              <a:defRPr>
                <a:solidFill>
                  <a:schemeClr val="tx1"/>
                </a:solidFill>
                <a:latin typeface="Arial" panose="020B0604020202020204" pitchFamily="34" charset="0"/>
                <a:ea typeface="黑体" panose="02010609060101010101" charset="-122"/>
              </a:defRPr>
            </a:lvl3pPr>
            <a:lvl4pPr marL="1600200" indent="-228600" eaLnBrk="0" hangingPunct="0">
              <a:defRPr>
                <a:solidFill>
                  <a:schemeClr val="tx1"/>
                </a:solidFill>
                <a:latin typeface="Arial" panose="020B0604020202020204" pitchFamily="34" charset="0"/>
                <a:ea typeface="黑体" panose="02010609060101010101" charset="-122"/>
              </a:defRPr>
            </a:lvl4pPr>
            <a:lvl5pPr marL="2057400" indent="-228600" eaLnBrk="0" hangingPunct="0">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fontAlgn="base" hangingPunct="1">
              <a:spcBef>
                <a:spcPct val="0"/>
              </a:spcBef>
              <a:spcAft>
                <a:spcPct val="0"/>
              </a:spcAft>
              <a:buFont typeface="Arial" panose="020B0604020202020204" pitchFamily="34" charset="0"/>
              <a:buNone/>
            </a:pPr>
            <a:endParaRPr lang="zh-CN" altLang="en-US" sz="100" strike="noStrike" noProof="1">
              <a:solidFill>
                <a:schemeClr val="accent5"/>
              </a:solidFill>
            </a:endParaRPr>
          </a:p>
        </p:txBody>
      </p:sp>
      <p:sp>
        <p:nvSpPr>
          <p:cNvPr id="5" name="Text Box 7"/>
          <p:cNvSpPr txBox="1">
            <a:spLocks noChangeArrowheads="1"/>
          </p:cNvSpPr>
          <p:nvPr/>
        </p:nvSpPr>
        <p:spPr bwMode="auto">
          <a:xfrm>
            <a:off x="342900" y="785495"/>
            <a:ext cx="9036050" cy="425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黑体" panose="02010609060101010101" charset="-122"/>
              </a:defRPr>
            </a:lvl1pPr>
            <a:lvl2pPr marL="742950" indent="-285750" eaLnBrk="0" hangingPunct="0">
              <a:defRPr>
                <a:solidFill>
                  <a:schemeClr val="tx1"/>
                </a:solidFill>
                <a:latin typeface="Arial" panose="020B0604020202020204" pitchFamily="34" charset="0"/>
                <a:ea typeface="黑体" panose="02010609060101010101" charset="-122"/>
              </a:defRPr>
            </a:lvl2pPr>
            <a:lvl3pPr marL="1143000" indent="-228600" eaLnBrk="0" hangingPunct="0">
              <a:defRPr>
                <a:solidFill>
                  <a:schemeClr val="tx1"/>
                </a:solidFill>
                <a:latin typeface="Arial" panose="020B0604020202020204" pitchFamily="34" charset="0"/>
                <a:ea typeface="黑体" panose="02010609060101010101" charset="-122"/>
              </a:defRPr>
            </a:lvl3pPr>
            <a:lvl4pPr marL="1600200" indent="-228600" eaLnBrk="0" hangingPunct="0">
              <a:defRPr>
                <a:solidFill>
                  <a:schemeClr val="tx1"/>
                </a:solidFill>
                <a:latin typeface="Arial" panose="020B0604020202020204" pitchFamily="34" charset="0"/>
                <a:ea typeface="黑体" panose="02010609060101010101" charset="-122"/>
              </a:defRPr>
            </a:lvl4pPr>
            <a:lvl5pPr marL="2057400" indent="-228600" eaLnBrk="0" hangingPunct="0">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eaLnBrk="1" fontAlgn="base" hangingPunct="1">
              <a:lnSpc>
                <a:spcPct val="130000"/>
              </a:lnSpc>
              <a:buClr>
                <a:srgbClr val="003300"/>
              </a:buClr>
            </a:pPr>
            <a:r>
              <a:rPr lang="zh-CN" altLang="en-US" sz="1890" strike="noStrike" noProof="1">
                <a:latin typeface="微软雅黑" panose="020B0503020204020204" pitchFamily="34" charset="-122"/>
                <a:ea typeface="微软雅黑" panose="020B0503020204020204" pitchFamily="34" charset="-122"/>
                <a:cs typeface="+mn-cs"/>
              </a:rPr>
              <a:t>原始凭证须</a:t>
            </a:r>
            <a:r>
              <a:rPr lang="zh-CN" altLang="en-US" sz="1890" u="sng" strike="noStrike" noProof="1">
                <a:solidFill>
                  <a:srgbClr val="FF0000"/>
                </a:solidFill>
                <a:latin typeface="微软雅黑" panose="020B0503020204020204" pitchFamily="34" charset="-122"/>
                <a:ea typeface="微软雅黑" panose="020B0503020204020204" pitchFamily="34" charset="-122"/>
                <a:cs typeface="+mn-cs"/>
              </a:rPr>
              <a:t>真实、合法、完整</a:t>
            </a:r>
            <a:r>
              <a:rPr lang="zh-CN" altLang="zh-CN" sz="1890" strike="noStrike" noProof="1">
                <a:latin typeface="微软雅黑" panose="020B0503020204020204" pitchFamily="34" charset="-122"/>
                <a:ea typeface="微软雅黑" panose="020B0503020204020204" pitchFamily="34" charset="-122"/>
                <a:cs typeface="+mn-cs"/>
              </a:rPr>
              <a:t>（有财政或税务监制章）</a:t>
            </a:r>
            <a:endParaRPr lang="en-US" altLang="zh-CN" sz="1890" strike="noStrike" noProof="1">
              <a:latin typeface="微软雅黑" panose="020B0503020204020204" pitchFamily="34" charset="-122"/>
              <a:ea typeface="微软雅黑" panose="020B0503020204020204" pitchFamily="34" charset="-122"/>
            </a:endParaRPr>
          </a:p>
          <a:p>
            <a:pPr marL="342900" indent="-342900" eaLnBrk="1" fontAlgn="base" hangingPunct="1">
              <a:lnSpc>
                <a:spcPct val="130000"/>
              </a:lnSpc>
              <a:buClr>
                <a:srgbClr val="003300"/>
              </a:buClr>
              <a:buFont typeface="Wingdings" panose="05000000000000000000" pitchFamily="2" charset="2"/>
              <a:buChar char="ü"/>
            </a:pPr>
            <a:r>
              <a:rPr lang="zh-CN" altLang="en-US" sz="2205" strike="noStrike" noProof="1" smtClean="0">
                <a:latin typeface="微软雅黑" panose="020B0503020204020204" pitchFamily="34" charset="-122"/>
                <a:ea typeface="微软雅黑" panose="020B0503020204020204" pitchFamily="34" charset="-122"/>
                <a:cs typeface="+mn-cs"/>
              </a:rPr>
              <a:t>    </a:t>
            </a:r>
            <a:r>
              <a:rPr lang="zh-CN" altLang="en-US" sz="1890" strike="noStrike" noProof="1" smtClean="0">
                <a:latin typeface="微软雅黑" panose="020B0503020204020204" pitchFamily="34" charset="-122"/>
                <a:ea typeface="微软雅黑" panose="020B0503020204020204" pitchFamily="34" charset="-122"/>
                <a:cs typeface="+mn-cs"/>
              </a:rPr>
              <a:t>发票抬头：</a:t>
            </a:r>
            <a:r>
              <a:rPr lang="zh-CN" altLang="en-US" sz="1890" u="sng" strike="noStrike" noProof="1" smtClean="0">
                <a:solidFill>
                  <a:srgbClr val="FF0000"/>
                </a:solidFill>
                <a:latin typeface="微软雅黑" panose="020B0503020204020204" pitchFamily="34" charset="-122"/>
                <a:ea typeface="微软雅黑" panose="020B0503020204020204" pitchFamily="34" charset="-122"/>
                <a:cs typeface="+mn-cs"/>
              </a:rPr>
              <a:t>华南农业大学</a:t>
            </a:r>
            <a:endParaRPr lang="en-US" altLang="zh-CN" sz="2205" strike="noStrike" noProof="1" smtClean="0">
              <a:solidFill>
                <a:srgbClr val="FF0000"/>
              </a:solidFill>
              <a:latin typeface="微软雅黑" panose="020B0503020204020204" pitchFamily="34" charset="-122"/>
              <a:ea typeface="微软雅黑" panose="020B0503020204020204" pitchFamily="34" charset="-122"/>
            </a:endParaRPr>
          </a:p>
          <a:p>
            <a:pPr marL="342900" indent="-342900" eaLnBrk="1" fontAlgn="base" hangingPunct="1">
              <a:lnSpc>
                <a:spcPct val="130000"/>
              </a:lnSpc>
              <a:buClr>
                <a:srgbClr val="003300"/>
              </a:buClr>
              <a:buFont typeface="Wingdings" panose="05000000000000000000" pitchFamily="2" charset="2"/>
              <a:buChar char="ü"/>
            </a:pPr>
            <a:r>
              <a:rPr lang="zh-CN" altLang="en-US" sz="2205" strike="noStrike" noProof="1" smtClean="0">
                <a:latin typeface="微软雅黑" panose="020B0503020204020204" pitchFamily="34" charset="-122"/>
                <a:ea typeface="微软雅黑" panose="020B0503020204020204" pitchFamily="34" charset="-122"/>
                <a:cs typeface="+mn-cs"/>
              </a:rPr>
              <a:t> </a:t>
            </a:r>
            <a:r>
              <a:rPr lang="zh-CN" altLang="en-US" sz="1890" strike="noStrike" noProof="1" smtClean="0">
                <a:latin typeface="微软雅黑" panose="020B0503020204020204" pitchFamily="34" charset="-122"/>
                <a:ea typeface="微软雅黑" panose="020B0503020204020204" pitchFamily="34" charset="-122"/>
                <a:cs typeface="+mn-cs"/>
              </a:rPr>
              <a:t>    </a:t>
            </a:r>
            <a:r>
              <a:rPr lang="zh-CN" altLang="en-US" sz="1890" strike="noStrike" noProof="1">
                <a:latin typeface="微软雅黑" panose="020B0503020204020204" pitchFamily="34" charset="-122"/>
                <a:ea typeface="微软雅黑" panose="020B0503020204020204" pitchFamily="34" charset="-122"/>
                <a:cs typeface="+mn-cs"/>
              </a:rPr>
              <a:t>发票盖章：</a:t>
            </a:r>
            <a:r>
              <a:rPr lang="zh-CN" altLang="zh-CN" sz="1890" strike="noStrike" noProof="1">
                <a:latin typeface="微软雅黑" panose="020B0503020204020204" pitchFamily="34" charset="-122"/>
                <a:ea typeface="微软雅黑" panose="020B0503020204020204" pitchFamily="34" charset="-122"/>
                <a:cs typeface="+mn-cs"/>
              </a:rPr>
              <a:t>出票单位的发票</a:t>
            </a:r>
            <a:r>
              <a:rPr lang="zh-CN" altLang="zh-CN" sz="1890" strike="noStrike" noProof="1" smtClean="0">
                <a:latin typeface="微软雅黑" panose="020B0503020204020204" pitchFamily="34" charset="-122"/>
                <a:ea typeface="微软雅黑" panose="020B0503020204020204" pitchFamily="34" charset="-122"/>
                <a:cs typeface="+mn-cs"/>
              </a:rPr>
              <a:t>专用章</a:t>
            </a:r>
            <a:r>
              <a:rPr lang="zh-CN" altLang="en-US" sz="1890" strike="noStrike" noProof="1" smtClean="0">
                <a:latin typeface="微软雅黑" panose="020B0503020204020204" pitchFamily="34" charset="-122"/>
                <a:ea typeface="微软雅黑" panose="020B0503020204020204" pitchFamily="34" charset="-122"/>
                <a:cs typeface="+mn-cs"/>
              </a:rPr>
              <a:t>（</a:t>
            </a:r>
            <a:r>
              <a:rPr lang="zh-CN" altLang="en-US" sz="1890" strike="noStrike" noProof="1" smtClean="0">
                <a:solidFill>
                  <a:srgbClr val="FF0000"/>
                </a:solidFill>
                <a:latin typeface="微软雅黑" panose="020B0503020204020204" pitchFamily="34" charset="-122"/>
                <a:ea typeface="微软雅黑" panose="020B0503020204020204" pitchFamily="34" charset="-122"/>
                <a:cs typeface="+mn-cs"/>
              </a:rPr>
              <a:t>加盖单位公章无效</a:t>
            </a:r>
            <a:r>
              <a:rPr lang="zh-CN" altLang="en-US" sz="1890" strike="noStrike" noProof="1" smtClean="0">
                <a:latin typeface="微软雅黑" panose="020B0503020204020204" pitchFamily="34" charset="-122"/>
                <a:ea typeface="微软雅黑" panose="020B0503020204020204" pitchFamily="34" charset="-122"/>
                <a:cs typeface="+mn-cs"/>
              </a:rPr>
              <a:t>）</a:t>
            </a:r>
            <a:endParaRPr lang="en-US" altLang="zh-CN" sz="1890" strike="noStrike" noProof="1">
              <a:solidFill>
                <a:srgbClr val="FF0000"/>
              </a:solidFill>
              <a:latin typeface="微软雅黑" panose="020B0503020204020204" pitchFamily="34" charset="-122"/>
              <a:ea typeface="微软雅黑" panose="020B0503020204020204" pitchFamily="34" charset="-122"/>
            </a:endParaRPr>
          </a:p>
          <a:p>
            <a:pPr marL="342900" indent="-342900" eaLnBrk="1" fontAlgn="base" hangingPunct="1">
              <a:lnSpc>
                <a:spcPct val="130000"/>
              </a:lnSpc>
              <a:buClr>
                <a:srgbClr val="003300"/>
              </a:buClr>
              <a:buFont typeface="Wingdings" panose="05000000000000000000" pitchFamily="2" charset="2"/>
              <a:buChar char="ü"/>
            </a:pPr>
            <a:r>
              <a:rPr lang="zh-CN" altLang="en-US" sz="1890" strike="noStrike" noProof="1">
                <a:latin typeface="微软雅黑" panose="020B0503020204020204" pitchFamily="34" charset="-122"/>
                <a:ea typeface="微软雅黑" panose="020B0503020204020204" pitchFamily="34" charset="-122"/>
                <a:cs typeface="+mn-cs"/>
              </a:rPr>
              <a:t>     发票必备四要素</a:t>
            </a:r>
            <a:r>
              <a:rPr lang="en-US" altLang="zh-CN" sz="1890" strike="noStrike" noProof="1">
                <a:latin typeface="微软雅黑" panose="020B0503020204020204" pitchFamily="34" charset="-122"/>
                <a:ea typeface="微软雅黑" panose="020B0503020204020204" pitchFamily="34" charset="-122"/>
                <a:cs typeface="+mn-cs"/>
              </a:rPr>
              <a:t>:</a:t>
            </a:r>
            <a:r>
              <a:rPr lang="zh-CN" altLang="zh-CN" sz="1890" u="sng" strike="noStrike" noProof="1">
                <a:solidFill>
                  <a:srgbClr val="FF0000"/>
                </a:solidFill>
                <a:latin typeface="微软雅黑" panose="020B0503020204020204" pitchFamily="34" charset="-122"/>
                <a:ea typeface="微软雅黑" panose="020B0503020204020204" pitchFamily="34" charset="-122"/>
                <a:cs typeface="+mn-cs"/>
              </a:rPr>
              <a:t>品名、数量、单价、金额</a:t>
            </a:r>
            <a:endParaRPr lang="en-US" altLang="zh-CN" sz="2205" strike="noStrike" noProof="1">
              <a:solidFill>
                <a:srgbClr val="FF0000"/>
              </a:solidFill>
              <a:latin typeface="微软雅黑" panose="020B0503020204020204" pitchFamily="34" charset="-122"/>
              <a:ea typeface="微软雅黑" panose="020B0503020204020204" pitchFamily="34" charset="-122"/>
            </a:endParaRPr>
          </a:p>
          <a:p>
            <a:pPr marL="342900" indent="-342900" eaLnBrk="1" fontAlgn="base" hangingPunct="1">
              <a:lnSpc>
                <a:spcPct val="130000"/>
              </a:lnSpc>
              <a:buClr>
                <a:srgbClr val="003300"/>
              </a:buClr>
              <a:buFont typeface="Wingdings" panose="05000000000000000000" pitchFamily="2" charset="2"/>
              <a:buChar char="ü"/>
            </a:pPr>
            <a:r>
              <a:rPr lang="zh-CN" altLang="en-US" sz="1890" b="1" strike="noStrike" noProof="1">
                <a:solidFill>
                  <a:srgbClr val="000000"/>
                </a:solidFill>
                <a:latin typeface="微软雅黑" panose="020B0503020204020204" pitchFamily="34" charset="-122"/>
                <a:ea typeface="微软雅黑" panose="020B0503020204020204" pitchFamily="34" charset="-122"/>
                <a:cs typeface="+mn-cs"/>
              </a:rPr>
              <a:t>   </a:t>
            </a:r>
            <a:r>
              <a:rPr lang="zh-CN" altLang="en-US" sz="1890" strike="noStrike" noProof="1">
                <a:latin typeface="微软雅黑" panose="020B0503020204020204" pitchFamily="34" charset="-122"/>
                <a:ea typeface="微软雅黑" panose="020B0503020204020204" pitchFamily="34" charset="-122"/>
                <a:cs typeface="+mn-cs"/>
              </a:rPr>
              <a:t>  商场、</a:t>
            </a:r>
            <a:r>
              <a:rPr lang="zh-CN" altLang="zh-CN" sz="1890" strike="noStrike" noProof="1">
                <a:latin typeface="微软雅黑" panose="020B0503020204020204" pitchFamily="34" charset="-122"/>
                <a:ea typeface="微软雅黑" panose="020B0503020204020204" pitchFamily="34" charset="-122"/>
                <a:cs typeface="+mn-cs"/>
              </a:rPr>
              <a:t>商店、超市、购物广场等购买物品</a:t>
            </a:r>
            <a:r>
              <a:rPr lang="zh-CN" altLang="en-US" sz="1890" strike="noStrike" noProof="1">
                <a:latin typeface="微软雅黑" panose="020B0503020204020204" pitchFamily="34" charset="-122"/>
                <a:ea typeface="微软雅黑" panose="020B0503020204020204" pitchFamily="34" charset="-122"/>
                <a:cs typeface="+mn-cs"/>
              </a:rPr>
              <a:t>须</a:t>
            </a:r>
            <a:r>
              <a:rPr lang="zh-CN" altLang="zh-CN" sz="1890" strike="noStrike" noProof="1">
                <a:latin typeface="微软雅黑" panose="020B0503020204020204" pitchFamily="34" charset="-122"/>
                <a:ea typeface="微软雅黑" panose="020B0503020204020204" pitchFamily="34" charset="-122"/>
                <a:cs typeface="+mn-cs"/>
              </a:rPr>
              <a:t>附加</a:t>
            </a:r>
            <a:r>
              <a:rPr lang="zh-CN" altLang="en-US" sz="1890" strike="noStrike" noProof="1">
                <a:latin typeface="微软雅黑" panose="020B0503020204020204" pitchFamily="34" charset="-122"/>
                <a:ea typeface="微软雅黑" panose="020B0503020204020204" pitchFamily="34" charset="-122"/>
                <a:cs typeface="+mn-cs"/>
              </a:rPr>
              <a:t>提供</a:t>
            </a:r>
            <a:r>
              <a:rPr lang="zh-CN" altLang="en-US" sz="1890" u="sng" strike="noStrike" noProof="1">
                <a:solidFill>
                  <a:srgbClr val="FF0000"/>
                </a:solidFill>
                <a:latin typeface="微软雅黑" panose="020B0503020204020204" pitchFamily="34" charset="-122"/>
                <a:ea typeface="微软雅黑" panose="020B0503020204020204" pitchFamily="34" charset="-122"/>
                <a:cs typeface="+mn-cs"/>
              </a:rPr>
              <a:t>电脑购物小票</a:t>
            </a:r>
            <a:endParaRPr lang="en-US" altLang="zh-CN" sz="1890" strike="noStrike" noProof="1">
              <a:latin typeface="微软雅黑" panose="020B0503020204020204" pitchFamily="34" charset="-122"/>
              <a:ea typeface="微软雅黑" panose="020B0503020204020204" pitchFamily="34" charset="-122"/>
            </a:endParaRPr>
          </a:p>
          <a:p>
            <a:pPr marL="342900" indent="-342900" eaLnBrk="1" fontAlgn="base" hangingPunct="1">
              <a:lnSpc>
                <a:spcPct val="130000"/>
              </a:lnSpc>
              <a:buClr>
                <a:srgbClr val="003300"/>
              </a:buClr>
              <a:buFont typeface="Wingdings" panose="05000000000000000000" pitchFamily="2" charset="2"/>
              <a:buChar char="ü"/>
            </a:pPr>
            <a:r>
              <a:rPr lang="en-US" altLang="zh-CN" sz="1890" strike="noStrike" noProof="1">
                <a:latin typeface="微软雅黑" panose="020B0503020204020204" pitchFamily="34" charset="-122"/>
                <a:ea typeface="微软雅黑" panose="020B0503020204020204" pitchFamily="34" charset="-122"/>
                <a:cs typeface="+mn-cs"/>
              </a:rPr>
              <a:t>     </a:t>
            </a:r>
            <a:r>
              <a:rPr lang="zh-CN" altLang="zh-CN" sz="1890" strike="noStrike" noProof="1">
                <a:latin typeface="微软雅黑" panose="020B0503020204020204" pitchFamily="34" charset="-122"/>
                <a:ea typeface="微软雅黑" panose="020B0503020204020204" pitchFamily="34" charset="-122"/>
                <a:cs typeface="+mn-cs"/>
              </a:rPr>
              <a:t>网购商品</a:t>
            </a:r>
            <a:r>
              <a:rPr lang="zh-CN" altLang="en-US" sz="1890" u="sng" strike="noStrike" noProof="1">
                <a:solidFill>
                  <a:srgbClr val="FF0000"/>
                </a:solidFill>
                <a:latin typeface="微软雅黑" panose="020B0503020204020204" pitchFamily="34" charset="-122"/>
                <a:ea typeface="微软雅黑" panose="020B0503020204020204" pitchFamily="34" charset="-122"/>
                <a:cs typeface="+mn-cs"/>
              </a:rPr>
              <a:t>（须</a:t>
            </a:r>
            <a:r>
              <a:rPr lang="zh-CN" altLang="zh-CN" sz="1890" u="sng" strike="noStrike" noProof="1">
                <a:solidFill>
                  <a:srgbClr val="FF0000"/>
                </a:solidFill>
                <a:latin typeface="微软雅黑" panose="020B0503020204020204" pitchFamily="34" charset="-122"/>
                <a:ea typeface="微软雅黑" panose="020B0503020204020204" pitchFamily="34" charset="-122"/>
                <a:cs typeface="+mn-cs"/>
              </a:rPr>
              <a:t>附加</a:t>
            </a:r>
            <a:r>
              <a:rPr lang="zh-CN" altLang="en-US" sz="1890" u="sng" strike="noStrike" noProof="1">
                <a:solidFill>
                  <a:srgbClr val="FF0000"/>
                </a:solidFill>
                <a:latin typeface="微软雅黑" panose="020B0503020204020204" pitchFamily="34" charset="-122"/>
                <a:ea typeface="微软雅黑" panose="020B0503020204020204" pitchFamily="34" charset="-122"/>
                <a:cs typeface="+mn-cs"/>
              </a:rPr>
              <a:t>提供物品购货清单和支付证明</a:t>
            </a:r>
            <a:r>
              <a:rPr lang="zh-CN" altLang="en-US" sz="1890" strike="noStrike" noProof="1">
                <a:solidFill>
                  <a:srgbClr val="FF0000"/>
                </a:solidFill>
                <a:latin typeface="微软雅黑" panose="020B0503020204020204" pitchFamily="34" charset="-122"/>
                <a:ea typeface="微软雅黑" panose="020B0503020204020204" pitchFamily="34" charset="-122"/>
                <a:cs typeface="+mn-cs"/>
              </a:rPr>
              <a:t>）</a:t>
            </a:r>
            <a:endParaRPr lang="en-US" altLang="zh-CN" sz="1890" strike="noStrike" noProof="1">
              <a:solidFill>
                <a:srgbClr val="FF0000"/>
              </a:solidFill>
              <a:latin typeface="微软雅黑" panose="020B0503020204020204" pitchFamily="34" charset="-122"/>
              <a:ea typeface="微软雅黑" panose="020B0503020204020204" pitchFamily="34" charset="-122"/>
            </a:endParaRPr>
          </a:p>
          <a:p>
            <a:pPr marL="342900" indent="-342900" eaLnBrk="1" fontAlgn="base" hangingPunct="1">
              <a:lnSpc>
                <a:spcPct val="130000"/>
              </a:lnSpc>
              <a:buClr>
                <a:srgbClr val="003300"/>
              </a:buClr>
              <a:buFont typeface="Wingdings" panose="05000000000000000000" pitchFamily="2" charset="2"/>
              <a:buChar char="ü"/>
            </a:pPr>
            <a:r>
              <a:rPr lang="en-US" altLang="zh-CN" sz="1890" strike="noStrike" noProof="1">
                <a:latin typeface="微软雅黑" panose="020B0503020204020204" pitchFamily="34" charset="-122"/>
                <a:ea typeface="微软雅黑" panose="020B0503020204020204" pitchFamily="34" charset="-122"/>
                <a:cs typeface="+mn-cs"/>
              </a:rPr>
              <a:t>     </a:t>
            </a:r>
            <a:r>
              <a:rPr lang="zh-CN" altLang="en-US" sz="1890" strike="noStrike" noProof="1" smtClean="0">
                <a:latin typeface="微软雅黑" panose="020B0503020204020204" pitchFamily="34" charset="-122"/>
                <a:ea typeface="微软雅黑" panose="020B0503020204020204" pitchFamily="34" charset="-122"/>
                <a:cs typeface="+mn-cs"/>
              </a:rPr>
              <a:t>印刷费</a:t>
            </a:r>
            <a:r>
              <a:rPr lang="zh-CN" altLang="en-US" sz="1890" strike="noStrike" noProof="1">
                <a:latin typeface="微软雅黑" panose="020B0503020204020204" pitchFamily="34" charset="-122"/>
                <a:ea typeface="微软雅黑" panose="020B0503020204020204" pitchFamily="34" charset="-122"/>
                <a:cs typeface="+mn-cs"/>
              </a:rPr>
              <a:t>、实验材料费须</a:t>
            </a:r>
            <a:r>
              <a:rPr lang="zh-CN" altLang="zh-CN" sz="1890" strike="noStrike" noProof="1">
                <a:latin typeface="微软雅黑" panose="020B0503020204020204" pitchFamily="34" charset="-122"/>
                <a:ea typeface="微软雅黑" panose="020B0503020204020204" pitchFamily="34" charset="-122"/>
                <a:cs typeface="+mn-cs"/>
              </a:rPr>
              <a:t>附加</a:t>
            </a:r>
            <a:r>
              <a:rPr lang="zh-CN" altLang="en-US" sz="1890" strike="noStrike" noProof="1">
                <a:latin typeface="微软雅黑" panose="020B0503020204020204" pitchFamily="34" charset="-122"/>
                <a:ea typeface="微软雅黑" panose="020B0503020204020204" pitchFamily="34" charset="-122"/>
                <a:cs typeface="+mn-cs"/>
              </a:rPr>
              <a:t>提供</a:t>
            </a:r>
            <a:r>
              <a:rPr lang="zh-CN" altLang="zh-CN" sz="1890" u="sng" strike="noStrike" noProof="1">
                <a:solidFill>
                  <a:srgbClr val="FF0000"/>
                </a:solidFill>
                <a:latin typeface="微软雅黑" panose="020B0503020204020204" pitchFamily="34" charset="-122"/>
                <a:ea typeface="微软雅黑" panose="020B0503020204020204" pitchFamily="34" charset="-122"/>
                <a:cs typeface="+mn-cs"/>
              </a:rPr>
              <a:t>盖</a:t>
            </a:r>
            <a:r>
              <a:rPr lang="zh-CN" altLang="en-US" sz="1890" u="sng" strike="noStrike" noProof="1">
                <a:solidFill>
                  <a:srgbClr val="FF0000"/>
                </a:solidFill>
                <a:latin typeface="微软雅黑" panose="020B0503020204020204" pitchFamily="34" charset="-122"/>
                <a:ea typeface="微软雅黑" panose="020B0503020204020204" pitchFamily="34" charset="-122"/>
                <a:cs typeface="+mn-cs"/>
              </a:rPr>
              <a:t>出票</a:t>
            </a:r>
            <a:r>
              <a:rPr lang="zh-CN" altLang="zh-CN" sz="1890" u="sng" strike="noStrike" noProof="1">
                <a:solidFill>
                  <a:srgbClr val="FF0000"/>
                </a:solidFill>
                <a:latin typeface="微软雅黑" panose="020B0503020204020204" pitchFamily="34" charset="-122"/>
                <a:ea typeface="微软雅黑" panose="020B0503020204020204" pitchFamily="34" charset="-122"/>
                <a:cs typeface="+mn-cs"/>
              </a:rPr>
              <a:t>单位公章</a:t>
            </a:r>
            <a:r>
              <a:rPr lang="zh-CN" altLang="zh-CN" sz="1890" u="sng" strike="noStrike" noProof="1" smtClean="0">
                <a:solidFill>
                  <a:srgbClr val="FF0000"/>
                </a:solidFill>
                <a:latin typeface="微软雅黑" panose="020B0503020204020204" pitchFamily="34" charset="-122"/>
                <a:ea typeface="微软雅黑" panose="020B0503020204020204" pitchFamily="34" charset="-122"/>
                <a:cs typeface="+mn-cs"/>
              </a:rPr>
              <a:t>的</a:t>
            </a:r>
            <a:r>
              <a:rPr lang="zh-CN" altLang="en-US" sz="1890" u="sng" strike="noStrike" noProof="1" smtClean="0">
                <a:solidFill>
                  <a:srgbClr val="FF0000"/>
                </a:solidFill>
                <a:latin typeface="微软雅黑" panose="020B0503020204020204" pitchFamily="34" charset="-122"/>
                <a:ea typeface="微软雅黑" panose="020B0503020204020204" pitchFamily="34" charset="-122"/>
                <a:cs typeface="+mn-cs"/>
              </a:rPr>
              <a:t>印刷或</a:t>
            </a:r>
            <a:r>
              <a:rPr lang="zh-CN" altLang="zh-CN" sz="1890" u="sng" strike="noStrike" noProof="1" smtClean="0">
                <a:solidFill>
                  <a:srgbClr val="FF0000"/>
                </a:solidFill>
                <a:latin typeface="微软雅黑" panose="020B0503020204020204" pitchFamily="34" charset="-122"/>
                <a:ea typeface="微软雅黑" panose="020B0503020204020204" pitchFamily="34" charset="-122"/>
                <a:cs typeface="+mn-cs"/>
              </a:rPr>
              <a:t>购物明细清单</a:t>
            </a:r>
            <a:endParaRPr lang="en-US" altLang="zh-CN" sz="1890" u="sng" strike="noStrike" noProof="1">
              <a:solidFill>
                <a:srgbClr val="FF0000"/>
              </a:solidFill>
              <a:latin typeface="微软雅黑" panose="020B0503020204020204" pitchFamily="34" charset="-122"/>
              <a:ea typeface="微软雅黑" panose="020B0503020204020204" pitchFamily="34" charset="-122"/>
            </a:endParaRPr>
          </a:p>
          <a:p>
            <a:pPr marL="342900" indent="-342900" eaLnBrk="1" fontAlgn="base" hangingPunct="1">
              <a:lnSpc>
                <a:spcPct val="130000"/>
              </a:lnSpc>
              <a:buClr>
                <a:srgbClr val="003300"/>
              </a:buClr>
              <a:buFont typeface="Wingdings" panose="05000000000000000000" pitchFamily="2" charset="2"/>
              <a:buChar char="ü"/>
            </a:pPr>
            <a:r>
              <a:rPr lang="en-US" altLang="zh-CN" sz="1890" strike="noStrike" noProof="1">
                <a:latin typeface="微软雅黑" panose="020B0503020204020204" pitchFamily="34" charset="-122"/>
                <a:ea typeface="微软雅黑" panose="020B0503020204020204" pitchFamily="34" charset="-122"/>
                <a:cs typeface="+mn-cs"/>
              </a:rPr>
              <a:t>     </a:t>
            </a:r>
            <a:r>
              <a:rPr lang="zh-CN" altLang="zh-CN" sz="1890" strike="noStrike" noProof="1">
                <a:latin typeface="微软雅黑" panose="020B0503020204020204" pitchFamily="34" charset="-122"/>
                <a:ea typeface="微软雅黑" panose="020B0503020204020204" pitchFamily="34" charset="-122"/>
                <a:cs typeface="+mn-cs"/>
              </a:rPr>
              <a:t>使用热敏纸材料打印的，需同时提供</a:t>
            </a:r>
            <a:r>
              <a:rPr lang="zh-CN" altLang="zh-CN" sz="1890" u="sng" strike="noStrike" noProof="1">
                <a:solidFill>
                  <a:srgbClr val="FF0000"/>
                </a:solidFill>
                <a:latin typeface="微软雅黑" panose="020B0503020204020204" pitchFamily="34" charset="-122"/>
                <a:ea typeface="微软雅黑" panose="020B0503020204020204" pitchFamily="34" charset="-122"/>
                <a:cs typeface="+mn-cs"/>
              </a:rPr>
              <a:t>复印件或扫描打印件</a:t>
            </a:r>
            <a:endParaRPr lang="en-US" altLang="zh-CN" sz="1890" strike="noStrike" noProof="1">
              <a:latin typeface="微软雅黑" panose="020B0503020204020204" pitchFamily="34" charset="-122"/>
              <a:ea typeface="微软雅黑" panose="020B0503020204020204" pitchFamily="34" charset="-122"/>
            </a:endParaRPr>
          </a:p>
          <a:p>
            <a:pPr marL="342900" indent="-342900" eaLnBrk="1" fontAlgn="base" hangingPunct="1">
              <a:lnSpc>
                <a:spcPct val="130000"/>
              </a:lnSpc>
              <a:buClr>
                <a:srgbClr val="003300"/>
              </a:buClr>
              <a:buFont typeface="Wingdings" panose="05000000000000000000" pitchFamily="2" charset="2"/>
              <a:buChar char="ü"/>
            </a:pPr>
            <a:r>
              <a:rPr lang="en-US" altLang="zh-CN" sz="1890" b="1" strike="noStrike" noProof="1">
                <a:solidFill>
                  <a:srgbClr val="000000"/>
                </a:solidFill>
                <a:latin typeface="微软雅黑" panose="020B0503020204020204" pitchFamily="34" charset="-122"/>
                <a:ea typeface="微软雅黑" panose="020B0503020204020204" pitchFamily="34" charset="-122"/>
                <a:cs typeface="+mn-cs"/>
              </a:rPr>
              <a:t>     </a:t>
            </a:r>
            <a:r>
              <a:rPr lang="en-US" altLang="zh-CN" sz="1890" strike="noStrike" noProof="1">
                <a:latin typeface="微软雅黑" panose="020B0503020204020204" pitchFamily="34" charset="-122"/>
                <a:ea typeface="微软雅黑" panose="020B0503020204020204" pitchFamily="34" charset="-122"/>
                <a:cs typeface="+mn-cs"/>
              </a:rPr>
              <a:t>2</a:t>
            </a:r>
            <a:r>
              <a:rPr lang="zh-CN" altLang="zh-CN" sz="1890" strike="noStrike" noProof="1">
                <a:latin typeface="微软雅黑" panose="020B0503020204020204" pitchFamily="34" charset="-122"/>
                <a:ea typeface="微软雅黑" panose="020B0503020204020204" pitchFamily="34" charset="-122"/>
                <a:cs typeface="+mn-cs"/>
              </a:rPr>
              <a:t>万元以上</a:t>
            </a:r>
            <a:r>
              <a:rPr lang="zh-CN" altLang="en-US" sz="1890" strike="noStrike" noProof="1">
                <a:latin typeface="微软雅黑" panose="020B0503020204020204" pitchFamily="34" charset="-122"/>
                <a:ea typeface="微软雅黑" panose="020B0503020204020204" pitchFamily="34" charset="-122"/>
                <a:cs typeface="+mn-cs"/>
              </a:rPr>
              <a:t>（含</a:t>
            </a:r>
            <a:r>
              <a:rPr lang="en-US" altLang="zh-CN" sz="1890" strike="noStrike" noProof="1">
                <a:latin typeface="微软雅黑" panose="020B0503020204020204" pitchFamily="34" charset="-122"/>
                <a:ea typeface="微软雅黑" panose="020B0503020204020204" pitchFamily="34" charset="-122"/>
                <a:cs typeface="+mn-cs"/>
              </a:rPr>
              <a:t>2</a:t>
            </a:r>
            <a:r>
              <a:rPr lang="zh-CN" altLang="en-US" sz="1890" strike="noStrike" noProof="1">
                <a:latin typeface="微软雅黑" panose="020B0503020204020204" pitchFamily="34" charset="-122"/>
                <a:ea typeface="微软雅黑" panose="020B0503020204020204" pitchFamily="34" charset="-122"/>
                <a:cs typeface="+mn-cs"/>
              </a:rPr>
              <a:t>万元）经济业务须与对方单位</a:t>
            </a:r>
            <a:r>
              <a:rPr lang="zh-CN" altLang="en-US" sz="1890" u="sng" strike="noStrike" noProof="1">
                <a:solidFill>
                  <a:srgbClr val="FF0000"/>
                </a:solidFill>
                <a:latin typeface="微软雅黑" panose="020B0503020204020204" pitchFamily="34" charset="-122"/>
                <a:ea typeface="微软雅黑" panose="020B0503020204020204" pitchFamily="34" charset="-122"/>
                <a:cs typeface="+mn-cs"/>
              </a:rPr>
              <a:t>签合同（盖学校公章）</a:t>
            </a:r>
            <a:r>
              <a:rPr lang="zh-CN" altLang="en-US" sz="1890" strike="noStrike" noProof="1">
                <a:solidFill>
                  <a:schemeClr val="tx1"/>
                </a:solidFill>
                <a:latin typeface="微软雅黑" panose="020B0503020204020204" pitchFamily="34" charset="-122"/>
                <a:ea typeface="微软雅黑" panose="020B0503020204020204" pitchFamily="34" charset="-122"/>
                <a:cs typeface="+mn-cs"/>
              </a:rPr>
              <a:t>。</a:t>
            </a:r>
            <a:r>
              <a:rPr lang="zh-CN" altLang="zh-CN" sz="1600" strike="noStrike" noProof="1">
                <a:solidFill>
                  <a:schemeClr val="tx1"/>
                </a:solidFill>
                <a:latin typeface="微软雅黑" panose="020B0503020204020204" pitchFamily="34" charset="-122"/>
                <a:ea typeface="微软雅黑" panose="020B0503020204020204" pitchFamily="34" charset="-122"/>
                <a:cs typeface="+mn-cs"/>
              </a:rPr>
              <a:t>但是，</a:t>
            </a:r>
            <a:r>
              <a:rPr lang="zh-CN" altLang="zh-CN" sz="1600" strike="noStrike" noProof="1">
                <a:latin typeface="微软雅黑" panose="020B0503020204020204" pitchFamily="34" charset="-122"/>
                <a:ea typeface="微软雅黑" panose="020B0503020204020204" pitchFamily="34" charset="-122"/>
                <a:cs typeface="+mn-cs"/>
              </a:rPr>
              <a:t> 若有正式文件规定或会议通知（含出国批件）明确规定收费标准的业务，累计有可能达到或刚好超过</a:t>
            </a:r>
            <a:r>
              <a:rPr lang="en-US" altLang="zh-CN" sz="1600" strike="noStrike" noProof="1">
                <a:latin typeface="微软雅黑" panose="020B0503020204020204" pitchFamily="34" charset="-122"/>
                <a:ea typeface="微软雅黑" panose="020B0503020204020204" pitchFamily="34" charset="-122"/>
                <a:cs typeface="+mn-cs"/>
              </a:rPr>
              <a:t>2</a:t>
            </a:r>
            <a:r>
              <a:rPr lang="zh-CN" altLang="en-US" sz="1600" strike="noStrike" noProof="1">
                <a:latin typeface="微软雅黑" panose="020B0503020204020204" pitchFamily="34" charset="-122"/>
                <a:ea typeface="微软雅黑" panose="020B0503020204020204" pitchFamily="34" charset="-122"/>
                <a:cs typeface="+mn-cs"/>
              </a:rPr>
              <a:t>万元的业务，附上相关说明，可无需签订正式合同（纳入政府集中采购目录的除外）。</a:t>
            </a:r>
            <a:endParaRPr lang="zh-CN" altLang="en-US" sz="1600" strike="noStrike" noProof="1">
              <a:latin typeface="微软雅黑" panose="020B0503020204020204" pitchFamily="34" charset="-122"/>
              <a:ea typeface="微软雅黑" panose="020B0503020204020204" pitchFamily="34" charset="-122"/>
              <a:cs typeface="+mn-cs"/>
            </a:endParaRPr>
          </a:p>
        </p:txBody>
      </p:sp>
      <p:sp>
        <p:nvSpPr>
          <p:cNvPr id="3" name="对角圆角矩形 2"/>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a:solidFill>
                  <a:schemeClr val="bg1"/>
                </a:solidFill>
                <a:latin typeface="微软雅黑" panose="020B0503020204020204" pitchFamily="34" charset="-122"/>
                <a:ea typeface="微软雅黑" panose="020B0503020204020204" pitchFamily="34" charset="-122"/>
                <a:sym typeface="+mn-ea"/>
              </a:rPr>
              <a:t>(</a:t>
            </a:r>
            <a:r>
              <a:rPr lang="zh-CN" altLang="zh-CN" sz="2400" b="1">
                <a:solidFill>
                  <a:schemeClr val="bg1"/>
                </a:solidFill>
                <a:latin typeface="微软雅黑" panose="020B0503020204020204" pitchFamily="34" charset="-122"/>
                <a:ea typeface="微软雅黑" panose="020B0503020204020204" pitchFamily="34" charset="-122"/>
                <a:sym typeface="+mn-ea"/>
              </a:rPr>
              <a:t>一</a:t>
            </a:r>
            <a:r>
              <a:rPr lang="en-US" altLang="zh-CN" sz="2400" b="1">
                <a:solidFill>
                  <a:schemeClr val="bg1"/>
                </a:solidFill>
                <a:latin typeface="微软雅黑" panose="020B0503020204020204" pitchFamily="34" charset="-122"/>
                <a:ea typeface="微软雅黑" panose="020B0503020204020204" pitchFamily="34" charset="-122"/>
                <a:sym typeface="+mn-ea"/>
              </a:rPr>
              <a:t>)</a:t>
            </a:r>
            <a:r>
              <a:rPr lang="zh-CN" altLang="en-US" sz="2400" b="1">
                <a:solidFill>
                  <a:schemeClr val="bg1"/>
                </a:solidFill>
                <a:latin typeface="微软雅黑" panose="020B0503020204020204" pitchFamily="34" charset="-122"/>
                <a:ea typeface="微软雅黑" panose="020B0503020204020204" pitchFamily="34" charset="-122"/>
                <a:sym typeface="+mn-ea"/>
              </a:rPr>
              <a:t>原始凭证的基本要求</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2" name="对角圆角矩形 1"/>
          <p:cNvSpPr/>
          <p:nvPr/>
        </p:nvSpPr>
        <p:spPr>
          <a:xfrm>
            <a:off x="-7620" y="5127625"/>
            <a:ext cx="9766935" cy="29718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77985" y="4693285"/>
            <a:ext cx="393065" cy="275590"/>
          </a:xfrm>
          <a:prstGeom prst="rect">
            <a:avLst/>
          </a:prstGeom>
          <a:noFill/>
        </p:spPr>
        <p:txBody>
          <a:bodyPr wrap="square" rtlCol="0">
            <a:spAutoFit/>
          </a:bodyPr>
          <a:lstStyle/>
          <a:p>
            <a:r>
              <a:rPr lang="en-US" altLang="zh-CN" sz="1200" dirty="0" smtClean="0"/>
              <a:t>10</a:t>
            </a:r>
            <a:endParaRPr lang="en-US" altLang="zh-CN" sz="1200" dirty="0" smtClean="0"/>
          </a:p>
        </p:txBody>
      </p:sp>
    </p:spTree>
  </p:cSld>
  <p:clrMapOvr>
    <a:masterClrMapping/>
  </p:clrMapOvr>
  <p:transition spd="slow">
    <p:wheel spokes="4"/>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5408613" y="5127625"/>
            <a:ext cx="2522538" cy="273050"/>
          </a:xfrm>
          <a:prstGeom prst="rect">
            <a:avLst/>
          </a:prstGeom>
          <a:solidFill>
            <a:srgbClr val="EAF5F6"/>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charset="-122"/>
              </a:defRPr>
            </a:lvl1pPr>
            <a:lvl2pPr marL="742950" indent="-285750" eaLnBrk="0" hangingPunct="0">
              <a:defRPr>
                <a:solidFill>
                  <a:schemeClr val="tx1"/>
                </a:solidFill>
                <a:latin typeface="Arial" panose="020B0604020202020204" pitchFamily="34" charset="0"/>
                <a:ea typeface="黑体" panose="02010609060101010101" charset="-122"/>
              </a:defRPr>
            </a:lvl2pPr>
            <a:lvl3pPr marL="1143000" indent="-228600" eaLnBrk="0" hangingPunct="0">
              <a:defRPr>
                <a:solidFill>
                  <a:schemeClr val="tx1"/>
                </a:solidFill>
                <a:latin typeface="Arial" panose="020B0604020202020204" pitchFamily="34" charset="0"/>
                <a:ea typeface="黑体" panose="02010609060101010101" charset="-122"/>
              </a:defRPr>
            </a:lvl3pPr>
            <a:lvl4pPr marL="1600200" indent="-228600" eaLnBrk="0" hangingPunct="0">
              <a:defRPr>
                <a:solidFill>
                  <a:schemeClr val="tx1"/>
                </a:solidFill>
                <a:latin typeface="Arial" panose="020B0604020202020204" pitchFamily="34" charset="0"/>
                <a:ea typeface="黑体" panose="02010609060101010101" charset="-122"/>
              </a:defRPr>
            </a:lvl4pPr>
            <a:lvl5pPr marL="2057400" indent="-228600" eaLnBrk="0" hangingPunct="0">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fontAlgn="base" hangingPunct="1">
              <a:spcBef>
                <a:spcPct val="0"/>
              </a:spcBef>
              <a:spcAft>
                <a:spcPct val="0"/>
              </a:spcAft>
              <a:buFont typeface="Arial" panose="020B0604020202020204" pitchFamily="34" charset="0"/>
              <a:buNone/>
            </a:pPr>
            <a:endParaRPr lang="zh-CN" altLang="en-US" sz="100" strike="noStrike" noProof="1">
              <a:solidFill>
                <a:schemeClr val="accent5"/>
              </a:solidFill>
            </a:endParaRPr>
          </a:p>
        </p:txBody>
      </p:sp>
      <p:sp>
        <p:nvSpPr>
          <p:cNvPr id="3" name="对角圆角矩形 2"/>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a:solidFill>
                  <a:schemeClr val="bg1"/>
                </a:solidFill>
                <a:latin typeface="微软雅黑" panose="020B0503020204020204" pitchFamily="34" charset="-122"/>
                <a:ea typeface="微软雅黑" panose="020B0503020204020204" pitchFamily="34" charset="-122"/>
                <a:sym typeface="+mn-ea"/>
              </a:rPr>
              <a:t>(</a:t>
            </a:r>
            <a:r>
              <a:rPr lang="zh-CN" altLang="zh-CN" sz="2400" b="1">
                <a:solidFill>
                  <a:schemeClr val="bg1"/>
                </a:solidFill>
                <a:latin typeface="微软雅黑" panose="020B0503020204020204" pitchFamily="34" charset="-122"/>
                <a:ea typeface="微软雅黑" panose="020B0503020204020204" pitchFamily="34" charset="-122"/>
                <a:sym typeface="+mn-ea"/>
              </a:rPr>
              <a:t>一</a:t>
            </a:r>
            <a:r>
              <a:rPr lang="en-US" altLang="zh-CN" sz="2400" b="1">
                <a:solidFill>
                  <a:schemeClr val="bg1"/>
                </a:solidFill>
                <a:latin typeface="微软雅黑" panose="020B0503020204020204" pitchFamily="34" charset="-122"/>
                <a:ea typeface="微软雅黑" panose="020B0503020204020204" pitchFamily="34" charset="-122"/>
                <a:sym typeface="+mn-ea"/>
              </a:rPr>
              <a:t>)</a:t>
            </a:r>
            <a:r>
              <a:rPr lang="zh-CN" altLang="en-US" sz="2400" b="1">
                <a:solidFill>
                  <a:schemeClr val="bg1"/>
                </a:solidFill>
                <a:latin typeface="微软雅黑" panose="020B0503020204020204" pitchFamily="34" charset="-122"/>
                <a:ea typeface="微软雅黑" panose="020B0503020204020204" pitchFamily="34" charset="-122"/>
                <a:sym typeface="+mn-ea"/>
              </a:rPr>
              <a:t>原始凭证的基本要求（续</a:t>
            </a:r>
            <a:r>
              <a:rPr lang="en-US" altLang="zh-CN" sz="2400" b="1">
                <a:solidFill>
                  <a:schemeClr val="bg1"/>
                </a:solidFill>
                <a:latin typeface="微软雅黑" panose="020B0503020204020204" pitchFamily="34" charset="-122"/>
                <a:ea typeface="微软雅黑" panose="020B0503020204020204" pitchFamily="34" charset="-122"/>
                <a:sym typeface="+mn-ea"/>
              </a:rPr>
              <a:t>1</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pic>
        <p:nvPicPr>
          <p:cNvPr id="6" name="图片 5" descr="开票信息.png"/>
          <p:cNvPicPr>
            <a:picLocks noChangeAspect="1"/>
          </p:cNvPicPr>
          <p:nvPr/>
        </p:nvPicPr>
        <p:blipFill>
          <a:blip r:embed="rId1"/>
          <a:stretch>
            <a:fillRect/>
          </a:stretch>
        </p:blipFill>
        <p:spPr>
          <a:xfrm>
            <a:off x="788670" y="845820"/>
            <a:ext cx="8143875" cy="4013835"/>
          </a:xfrm>
          <a:prstGeom prst="rect">
            <a:avLst/>
          </a:prstGeom>
        </p:spPr>
      </p:pic>
      <p:sp>
        <p:nvSpPr>
          <p:cNvPr id="5" name="对角圆角矩形 4"/>
          <p:cNvSpPr/>
          <p:nvPr/>
        </p:nvSpPr>
        <p:spPr>
          <a:xfrm>
            <a:off x="0" y="5054600"/>
            <a:ext cx="9766935" cy="34671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a:solidFill>
                  <a:schemeClr val="bg1"/>
                </a:solidFill>
                <a:latin typeface="微软雅黑" panose="020B0503020204020204" pitchFamily="34" charset="-122"/>
                <a:ea typeface="微软雅黑" panose="020B0503020204020204" pitchFamily="34" charset="-122"/>
                <a:sym typeface="+mn-ea"/>
              </a:rPr>
              <a:t>华南农业大学最新开票信息</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277985" y="4693285"/>
            <a:ext cx="393065" cy="275590"/>
          </a:xfrm>
          <a:prstGeom prst="rect">
            <a:avLst/>
          </a:prstGeom>
          <a:noFill/>
        </p:spPr>
        <p:txBody>
          <a:bodyPr wrap="square" rtlCol="0">
            <a:spAutoFit/>
          </a:bodyPr>
          <a:lstStyle/>
          <a:p>
            <a:r>
              <a:rPr lang="en-US" altLang="zh-CN" sz="1200" dirty="0" smtClean="0"/>
              <a:t>11</a:t>
            </a:r>
            <a:endParaRPr lang="en-US" altLang="zh-CN" sz="1200" dirty="0" smtClean="0"/>
          </a:p>
        </p:txBody>
      </p:sp>
    </p:spTree>
  </p:cSld>
  <p:clrMapOvr>
    <a:masterClrMapping/>
  </p:clrMapOvr>
  <p:transition spd="slow">
    <p:wheel spokes="4"/>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5408613" y="5127625"/>
            <a:ext cx="2522538" cy="273050"/>
          </a:xfrm>
          <a:prstGeom prst="rect">
            <a:avLst/>
          </a:prstGeom>
          <a:solidFill>
            <a:srgbClr val="EAF5F6"/>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charset="-122"/>
              </a:defRPr>
            </a:lvl1pPr>
            <a:lvl2pPr marL="742950" indent="-285750" eaLnBrk="0" hangingPunct="0">
              <a:defRPr>
                <a:solidFill>
                  <a:schemeClr val="tx1"/>
                </a:solidFill>
                <a:latin typeface="Arial" panose="020B0604020202020204" pitchFamily="34" charset="0"/>
                <a:ea typeface="黑体" panose="02010609060101010101" charset="-122"/>
              </a:defRPr>
            </a:lvl2pPr>
            <a:lvl3pPr marL="1143000" indent="-228600" eaLnBrk="0" hangingPunct="0">
              <a:defRPr>
                <a:solidFill>
                  <a:schemeClr val="tx1"/>
                </a:solidFill>
                <a:latin typeface="Arial" panose="020B0604020202020204" pitchFamily="34" charset="0"/>
                <a:ea typeface="黑体" panose="02010609060101010101" charset="-122"/>
              </a:defRPr>
            </a:lvl3pPr>
            <a:lvl4pPr marL="1600200" indent="-228600" eaLnBrk="0" hangingPunct="0">
              <a:defRPr>
                <a:solidFill>
                  <a:schemeClr val="tx1"/>
                </a:solidFill>
                <a:latin typeface="Arial" panose="020B0604020202020204" pitchFamily="34" charset="0"/>
                <a:ea typeface="黑体" panose="02010609060101010101" charset="-122"/>
              </a:defRPr>
            </a:lvl4pPr>
            <a:lvl5pPr marL="2057400" indent="-228600" eaLnBrk="0" hangingPunct="0">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fontAlgn="base" hangingPunct="1">
              <a:spcBef>
                <a:spcPct val="0"/>
              </a:spcBef>
              <a:spcAft>
                <a:spcPct val="0"/>
              </a:spcAft>
              <a:buFont typeface="Arial" panose="020B0604020202020204" pitchFamily="34" charset="0"/>
              <a:buNone/>
            </a:pPr>
            <a:endParaRPr lang="zh-CN" altLang="en-US" sz="100" strike="noStrike" noProof="1">
              <a:solidFill>
                <a:schemeClr val="accent5"/>
              </a:solidFill>
            </a:endParaRPr>
          </a:p>
        </p:txBody>
      </p:sp>
      <p:sp>
        <p:nvSpPr>
          <p:cNvPr id="3" name="对角圆角矩形 2"/>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a:solidFill>
                  <a:schemeClr val="bg1"/>
                </a:solidFill>
                <a:latin typeface="微软雅黑" panose="020B0503020204020204" pitchFamily="34" charset="-122"/>
                <a:ea typeface="微软雅黑" panose="020B0503020204020204" pitchFamily="34" charset="-122"/>
                <a:sym typeface="+mn-ea"/>
              </a:rPr>
              <a:t>(</a:t>
            </a:r>
            <a:r>
              <a:rPr lang="zh-CN" altLang="zh-CN" sz="2400" b="1">
                <a:solidFill>
                  <a:schemeClr val="bg1"/>
                </a:solidFill>
                <a:latin typeface="微软雅黑" panose="020B0503020204020204" pitchFamily="34" charset="-122"/>
                <a:ea typeface="微软雅黑" panose="020B0503020204020204" pitchFamily="34" charset="-122"/>
                <a:sym typeface="+mn-ea"/>
              </a:rPr>
              <a:t>一</a:t>
            </a:r>
            <a:r>
              <a:rPr lang="en-US" altLang="zh-CN" sz="2400" b="1">
                <a:solidFill>
                  <a:schemeClr val="bg1"/>
                </a:solidFill>
                <a:latin typeface="微软雅黑" panose="020B0503020204020204" pitchFamily="34" charset="-122"/>
                <a:ea typeface="微软雅黑" panose="020B0503020204020204" pitchFamily="34" charset="-122"/>
                <a:sym typeface="+mn-ea"/>
              </a:rPr>
              <a:t>)</a:t>
            </a:r>
            <a:r>
              <a:rPr lang="zh-CN" altLang="en-US" sz="2400" b="1">
                <a:solidFill>
                  <a:schemeClr val="bg1"/>
                </a:solidFill>
                <a:latin typeface="微软雅黑" panose="020B0503020204020204" pitchFamily="34" charset="-122"/>
                <a:ea typeface="微软雅黑" panose="020B0503020204020204" pitchFamily="34" charset="-122"/>
                <a:sym typeface="+mn-ea"/>
              </a:rPr>
              <a:t>原始凭证的基本要求（续</a:t>
            </a:r>
            <a:r>
              <a:rPr lang="en-US" altLang="zh-CN" sz="2400" b="1">
                <a:solidFill>
                  <a:schemeClr val="bg1"/>
                </a:solidFill>
                <a:latin typeface="微软雅黑" panose="020B0503020204020204" pitchFamily="34" charset="-122"/>
                <a:ea typeface="微软雅黑" panose="020B0503020204020204" pitchFamily="34" charset="-122"/>
                <a:sym typeface="+mn-ea"/>
              </a:rPr>
              <a:t>2</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6" name="对角圆角矩形 5"/>
          <p:cNvSpPr/>
          <p:nvPr/>
        </p:nvSpPr>
        <p:spPr>
          <a:xfrm>
            <a:off x="0" y="5053965"/>
            <a:ext cx="9766935" cy="34671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a:solidFill>
                  <a:schemeClr val="bg1"/>
                </a:solidFill>
                <a:latin typeface="微软雅黑" panose="020B0503020204020204" pitchFamily="34" charset="-122"/>
                <a:ea typeface="微软雅黑" panose="020B0503020204020204" pitchFamily="34" charset="-122"/>
                <a:sym typeface="+mn-ea"/>
              </a:rPr>
              <a:t>发票专用章使用规范</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33806" name="矩形 10"/>
          <p:cNvSpPr/>
          <p:nvPr/>
        </p:nvSpPr>
        <p:spPr>
          <a:xfrm>
            <a:off x="147320" y="984250"/>
            <a:ext cx="5493385" cy="460375"/>
          </a:xfrm>
          <a:prstGeom prst="rect">
            <a:avLst/>
          </a:prstGeom>
          <a:noFill/>
          <a:ln w="9525">
            <a:noFill/>
          </a:ln>
        </p:spPr>
        <p:txBody>
          <a:bodyPr wrap="square"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mn-cs"/>
                <a:sym typeface="+mn-ea"/>
              </a:rPr>
              <a:t>以盖财务专用章</a:t>
            </a:r>
            <a:r>
              <a:rPr lang="zh-CN" altLang="en-US" sz="2400" b="1">
                <a:solidFill>
                  <a:srgbClr val="FF0000"/>
                </a:solidFill>
                <a:latin typeface="微软雅黑" panose="020B0503020204020204" pitchFamily="34" charset="-122"/>
                <a:ea typeface="微软雅黑" panose="020B0503020204020204" pitchFamily="34" charset="-122"/>
                <a:cs typeface="+mn-cs"/>
                <a:sym typeface="+mn-ea"/>
              </a:rPr>
              <a:t>代替</a:t>
            </a:r>
            <a:r>
              <a:rPr lang="zh-CN" altLang="en-US" sz="2400">
                <a:latin typeface="微软雅黑" panose="020B0503020204020204" pitchFamily="34" charset="-122"/>
                <a:ea typeface="微软雅黑" panose="020B0503020204020204" pitchFamily="34" charset="-122"/>
                <a:cs typeface="+mn-cs"/>
                <a:sym typeface="+mn-ea"/>
              </a:rPr>
              <a:t>发票专用章；</a:t>
            </a:r>
            <a:endParaRPr lang="zh-CN" altLang="en-US" sz="2400" dirty="0">
              <a:latin typeface="微软雅黑" panose="020B0503020204020204" pitchFamily="34" charset="-122"/>
              <a:ea typeface="微软雅黑" panose="020B0503020204020204" pitchFamily="34" charset="-122"/>
              <a:cs typeface="+mn-cs"/>
              <a:sym typeface="+mn-ea"/>
            </a:endParaRPr>
          </a:p>
        </p:txBody>
      </p:sp>
      <p:sp>
        <p:nvSpPr>
          <p:cNvPr id="7" name="矩形 10"/>
          <p:cNvSpPr/>
          <p:nvPr/>
        </p:nvSpPr>
        <p:spPr>
          <a:xfrm>
            <a:off x="147955" y="1631315"/>
            <a:ext cx="5492750" cy="460375"/>
          </a:xfrm>
          <a:prstGeom prst="rect">
            <a:avLst/>
          </a:prstGeom>
          <a:noFill/>
          <a:ln w="9525">
            <a:noFill/>
          </a:ln>
        </p:spPr>
        <p:txBody>
          <a:bodyPr wrap="square"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cs typeface="+mn-cs"/>
                <a:sym typeface="+mn-ea"/>
              </a:rPr>
              <a:t>同时</a:t>
            </a:r>
            <a:r>
              <a:rPr lang="zh-CN" altLang="en-US" sz="2400">
                <a:latin typeface="微软雅黑" panose="020B0503020204020204" pitchFamily="34" charset="-122"/>
                <a:ea typeface="微软雅黑" panose="020B0503020204020204" pitchFamily="34" charset="-122"/>
                <a:cs typeface="+mn-cs"/>
                <a:sym typeface="+mn-ea"/>
              </a:rPr>
              <a:t>盖财务专用章和发票专用章；</a:t>
            </a:r>
            <a:endParaRPr lang="zh-CN" altLang="en-US" sz="2400" dirty="0">
              <a:latin typeface="微软雅黑" panose="020B0503020204020204" pitchFamily="34" charset="-122"/>
              <a:ea typeface="微软雅黑" panose="020B0503020204020204" pitchFamily="34" charset="-122"/>
              <a:cs typeface="+mn-cs"/>
              <a:sym typeface="+mn-ea"/>
            </a:endParaRPr>
          </a:p>
        </p:txBody>
      </p:sp>
      <p:sp>
        <p:nvSpPr>
          <p:cNvPr id="8" name="矩形 10"/>
          <p:cNvSpPr/>
          <p:nvPr/>
        </p:nvSpPr>
        <p:spPr>
          <a:xfrm>
            <a:off x="146685" y="2331720"/>
            <a:ext cx="5492750" cy="829945"/>
          </a:xfrm>
          <a:prstGeom prst="rect">
            <a:avLst/>
          </a:prstGeom>
          <a:noFill/>
          <a:ln w="9525">
            <a:noFill/>
          </a:ln>
        </p:spPr>
        <p:txBody>
          <a:bodyPr wrap="square"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cs typeface="+mn-cs"/>
                <a:sym typeface="+mn-ea"/>
              </a:rPr>
              <a:t>盖旧版</a:t>
            </a:r>
            <a:r>
              <a:rPr lang="zh-CN" altLang="en-US" sz="2400">
                <a:latin typeface="微软雅黑" panose="020B0503020204020204" pitchFamily="34" charset="-122"/>
                <a:ea typeface="微软雅黑" panose="020B0503020204020204" pitchFamily="34" charset="-122"/>
                <a:cs typeface="+mn-cs"/>
                <a:sym typeface="+mn-ea"/>
              </a:rPr>
              <a:t>的发票专用章，</a:t>
            </a:r>
            <a:r>
              <a:rPr lang="zh-CN" altLang="en-US" sz="2400" b="1">
                <a:solidFill>
                  <a:srgbClr val="FF0000"/>
                </a:solidFill>
                <a:latin typeface="微软雅黑" panose="020B0503020204020204" pitchFamily="34" charset="-122"/>
                <a:ea typeface="微软雅黑" panose="020B0503020204020204" pitchFamily="34" charset="-122"/>
                <a:cs typeface="+mn-cs"/>
                <a:sym typeface="+mn-ea"/>
              </a:rPr>
              <a:t>或同时</a:t>
            </a:r>
            <a:r>
              <a:rPr lang="zh-CN" altLang="en-US" sz="2400">
                <a:latin typeface="微软雅黑" panose="020B0503020204020204" pitchFamily="34" charset="-122"/>
                <a:ea typeface="微软雅黑" panose="020B0503020204020204" pitchFamily="34" charset="-122"/>
                <a:cs typeface="+mn-cs"/>
                <a:sym typeface="+mn-ea"/>
              </a:rPr>
              <a:t>盖   新版、旧版发票专用章；</a:t>
            </a:r>
            <a:endParaRPr lang="zh-CN" altLang="en-US" sz="2400" dirty="0">
              <a:latin typeface="微软雅黑" panose="020B0503020204020204" pitchFamily="34" charset="-122"/>
              <a:ea typeface="微软雅黑" panose="020B0503020204020204" pitchFamily="34" charset="-122"/>
            </a:endParaRPr>
          </a:p>
        </p:txBody>
      </p:sp>
      <p:sp>
        <p:nvSpPr>
          <p:cNvPr id="9" name="矩形 10"/>
          <p:cNvSpPr/>
          <p:nvPr/>
        </p:nvSpPr>
        <p:spPr>
          <a:xfrm>
            <a:off x="146685" y="3413125"/>
            <a:ext cx="4599305" cy="460375"/>
          </a:xfrm>
          <a:prstGeom prst="rect">
            <a:avLst/>
          </a:prstGeom>
          <a:noFill/>
          <a:ln w="9525">
            <a:noFill/>
          </a:ln>
        </p:spPr>
        <p:txBody>
          <a:bodyPr wrap="square"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mn-cs"/>
                <a:sym typeface="+mn-ea"/>
              </a:rPr>
              <a:t>盖发票专用章</a:t>
            </a:r>
            <a:r>
              <a:rPr lang="zh-CN" altLang="en-US" sz="2400" b="1">
                <a:solidFill>
                  <a:srgbClr val="FF0000"/>
                </a:solidFill>
                <a:latin typeface="微软雅黑" panose="020B0503020204020204" pitchFamily="34" charset="-122"/>
                <a:ea typeface="微软雅黑" panose="020B0503020204020204" pitchFamily="34" charset="-122"/>
                <a:cs typeface="+mn-cs"/>
                <a:sym typeface="+mn-ea"/>
              </a:rPr>
              <a:t>只盖一半</a:t>
            </a:r>
            <a:r>
              <a:rPr lang="zh-CN" altLang="en-US" sz="2400">
                <a:latin typeface="微软雅黑" panose="020B0503020204020204" pitchFamily="34" charset="-122"/>
                <a:ea typeface="微软雅黑" panose="020B0503020204020204" pitchFamily="34" charset="-122"/>
                <a:cs typeface="+mn-cs"/>
                <a:sym typeface="+mn-ea"/>
              </a:rPr>
              <a:t>；</a:t>
            </a:r>
            <a:endParaRPr lang="zh-CN" altLang="en-US" sz="2400" dirty="0">
              <a:latin typeface="微软雅黑" panose="020B0503020204020204" pitchFamily="34" charset="-122"/>
              <a:ea typeface="微软雅黑" panose="020B0503020204020204" pitchFamily="34" charset="-122"/>
            </a:endParaRPr>
          </a:p>
        </p:txBody>
      </p:sp>
      <p:sp>
        <p:nvSpPr>
          <p:cNvPr id="10" name="矩形 10"/>
          <p:cNvSpPr/>
          <p:nvPr/>
        </p:nvSpPr>
        <p:spPr>
          <a:xfrm>
            <a:off x="147320" y="4171315"/>
            <a:ext cx="4337685" cy="460375"/>
          </a:xfrm>
          <a:prstGeom prst="rect">
            <a:avLst/>
          </a:prstGeom>
          <a:noFill/>
          <a:ln w="9525">
            <a:noFill/>
          </a:ln>
        </p:spPr>
        <p:txBody>
          <a:bodyPr wrap="square"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mn-cs"/>
                <a:sym typeface="+mn-ea"/>
              </a:rPr>
              <a:t>盖发票专用章</a:t>
            </a:r>
            <a:r>
              <a:rPr lang="zh-CN" altLang="en-US" sz="2400" b="1">
                <a:solidFill>
                  <a:srgbClr val="FF0000"/>
                </a:solidFill>
                <a:latin typeface="微软雅黑" panose="020B0503020204020204" pitchFamily="34" charset="-122"/>
                <a:ea typeface="微软雅黑" panose="020B0503020204020204" pitchFamily="34" charset="-122"/>
                <a:cs typeface="+mn-cs"/>
                <a:sym typeface="+mn-ea"/>
              </a:rPr>
              <a:t>不清晰</a:t>
            </a:r>
            <a:r>
              <a:rPr lang="zh-CN" altLang="en-US" sz="2400">
                <a:latin typeface="微软雅黑" panose="020B0503020204020204" pitchFamily="34" charset="-122"/>
                <a:ea typeface="微软雅黑" panose="020B0503020204020204" pitchFamily="34" charset="-122"/>
                <a:cs typeface="+mn-cs"/>
                <a:sym typeface="+mn-ea"/>
              </a:rPr>
              <a:t>等</a:t>
            </a:r>
            <a:r>
              <a:rPr lang="zh-CN" altLang="en-US" sz="2400">
                <a:solidFill>
                  <a:schemeClr val="tx1"/>
                </a:solidFill>
                <a:latin typeface="微软雅黑" panose="020B0503020204020204" pitchFamily="34" charset="-122"/>
                <a:ea typeface="微软雅黑" panose="020B0503020204020204" pitchFamily="34" charset="-122"/>
                <a:cs typeface="+mn-cs"/>
                <a:sym typeface="+mn-ea"/>
              </a:rPr>
              <a:t>。</a:t>
            </a:r>
            <a:endParaRPr lang="zh-CN" altLang="en-US" sz="2400" b="1" dirty="0">
              <a:solidFill>
                <a:schemeClr val="tx1"/>
              </a:solidFill>
              <a:latin typeface="微软雅黑" panose="020B0503020204020204" pitchFamily="34" charset="-122"/>
              <a:ea typeface="微软雅黑" panose="020B0503020204020204" pitchFamily="34" charset="-122"/>
              <a:cs typeface="+mn-cs"/>
              <a:sym typeface="+mn-ea"/>
            </a:endParaRPr>
          </a:p>
        </p:txBody>
      </p:sp>
      <p:pic>
        <p:nvPicPr>
          <p:cNvPr id="1073742850" name="图片 1073742849" descr="国税文件章样02"/>
          <p:cNvPicPr>
            <a:picLocks noChangeAspect="1"/>
          </p:cNvPicPr>
          <p:nvPr/>
        </p:nvPicPr>
        <p:blipFill>
          <a:blip r:embed="rId1"/>
          <a:stretch>
            <a:fillRect/>
          </a:stretch>
        </p:blipFill>
        <p:spPr>
          <a:xfrm>
            <a:off x="5666740" y="3832860"/>
            <a:ext cx="1678940" cy="1159510"/>
          </a:xfrm>
          <a:prstGeom prst="rect">
            <a:avLst/>
          </a:prstGeom>
          <a:noFill/>
          <a:ln w="9525">
            <a:noFill/>
          </a:ln>
        </p:spPr>
      </p:pic>
      <p:pic>
        <p:nvPicPr>
          <p:cNvPr id="13" name="图片 12"/>
          <p:cNvPicPr>
            <a:picLocks noChangeAspect="1"/>
          </p:cNvPicPr>
          <p:nvPr/>
        </p:nvPicPr>
        <p:blipFill>
          <a:blip r:embed="rId2"/>
          <a:stretch>
            <a:fillRect/>
          </a:stretch>
        </p:blipFill>
        <p:spPr>
          <a:xfrm>
            <a:off x="7654290" y="745490"/>
            <a:ext cx="2047875" cy="1409700"/>
          </a:xfrm>
          <a:prstGeom prst="rect">
            <a:avLst/>
          </a:prstGeom>
        </p:spPr>
      </p:pic>
      <p:sp>
        <p:nvSpPr>
          <p:cNvPr id="17" name="矩形 16"/>
          <p:cNvSpPr/>
          <p:nvPr/>
        </p:nvSpPr>
        <p:spPr>
          <a:xfrm>
            <a:off x="6223635" y="1163320"/>
            <a:ext cx="1220788" cy="574675"/>
          </a:xfrm>
          <a:prstGeom prst="rect">
            <a:avLst/>
          </a:prstGeom>
        </p:spPr>
        <p:txBody>
          <a:bodyPr wrap="square">
            <a:spAutoFit/>
          </a:bodyPr>
          <a:lstStyle/>
          <a:p>
            <a:pPr lvl="0" fontAlgn="base"/>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r>
              <a:rPr lang="en-US" altLang="zh-CN" sz="3150" b="1" strike="noStrike" noProof="1">
                <a:solidFill>
                  <a:srgbClr val="FF0000"/>
                </a:solidFill>
                <a:latin typeface="隶书" panose="02010509060101010101" pitchFamily="49" charset="-122"/>
                <a:ea typeface="隶书" panose="02010509060101010101" pitchFamily="49" charset="-122"/>
                <a:cs typeface="+mn-cs"/>
              </a:rPr>
              <a:t>×</a:t>
            </a:r>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endParaRPr lang="zh-CN" altLang="en-US" sz="3150" strike="noStrike" noProof="1">
              <a:solidFill>
                <a:srgbClr val="000000"/>
              </a:solidFill>
            </a:endParaRPr>
          </a:p>
        </p:txBody>
      </p:sp>
      <p:sp>
        <p:nvSpPr>
          <p:cNvPr id="18" name="矩形 17"/>
          <p:cNvSpPr/>
          <p:nvPr/>
        </p:nvSpPr>
        <p:spPr>
          <a:xfrm>
            <a:off x="7931785" y="2540635"/>
            <a:ext cx="1220788" cy="574675"/>
          </a:xfrm>
          <a:prstGeom prst="rect">
            <a:avLst/>
          </a:prstGeom>
        </p:spPr>
        <p:txBody>
          <a:bodyPr wrap="square">
            <a:spAutoFit/>
          </a:bodyPr>
          <a:lstStyle/>
          <a:p>
            <a:pPr lvl="0" fontAlgn="base"/>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r>
              <a:rPr lang="en-US" altLang="zh-CN" sz="3150" b="1" strike="noStrike" noProof="1">
                <a:solidFill>
                  <a:srgbClr val="FF0000"/>
                </a:solidFill>
                <a:latin typeface="隶书" panose="02010509060101010101" pitchFamily="49" charset="-122"/>
                <a:ea typeface="隶书" panose="02010509060101010101" pitchFamily="49" charset="-122"/>
                <a:cs typeface="+mn-cs"/>
              </a:rPr>
              <a:t>×</a:t>
            </a:r>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endParaRPr lang="zh-CN" altLang="en-US" sz="3150" strike="noStrike" noProof="1">
              <a:solidFill>
                <a:srgbClr val="000000"/>
              </a:solidFill>
            </a:endParaRPr>
          </a:p>
        </p:txBody>
      </p:sp>
      <p:sp>
        <p:nvSpPr>
          <p:cNvPr id="19" name="矩形 18"/>
          <p:cNvSpPr/>
          <p:nvPr/>
        </p:nvSpPr>
        <p:spPr>
          <a:xfrm>
            <a:off x="4418013" y="4252278"/>
            <a:ext cx="1220788" cy="574675"/>
          </a:xfrm>
          <a:prstGeom prst="rect">
            <a:avLst/>
          </a:prstGeom>
        </p:spPr>
        <p:txBody>
          <a:bodyPr wrap="square">
            <a:spAutoFit/>
          </a:bodyPr>
          <a:lstStyle/>
          <a:p>
            <a:pPr lvl="0" fontAlgn="base"/>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r>
              <a:rPr lang="zh-CN" altLang="en-US" sz="3150" b="1" strike="noStrike" noProof="1">
                <a:solidFill>
                  <a:srgbClr val="FF0000"/>
                </a:solidFill>
                <a:latin typeface="宋体" panose="02010600030101010101" pitchFamily="2" charset="-122"/>
                <a:ea typeface="宋体" panose="02010600030101010101" pitchFamily="2" charset="-122"/>
                <a:cs typeface="+mn-cs"/>
              </a:rPr>
              <a:t>√</a:t>
            </a:r>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endParaRPr lang="zh-CN" altLang="en-US" sz="3150" strike="noStrike" noProof="1">
              <a:solidFill>
                <a:srgbClr val="000000"/>
              </a:solidFill>
            </a:endParaRPr>
          </a:p>
        </p:txBody>
      </p:sp>
      <p:pic>
        <p:nvPicPr>
          <p:cNvPr id="20" name="图片 19"/>
          <p:cNvPicPr>
            <a:picLocks noChangeAspect="1"/>
          </p:cNvPicPr>
          <p:nvPr/>
        </p:nvPicPr>
        <p:blipFill>
          <a:blip r:embed="rId3"/>
          <a:stretch>
            <a:fillRect/>
          </a:stretch>
        </p:blipFill>
        <p:spPr>
          <a:xfrm>
            <a:off x="5639435" y="2091690"/>
            <a:ext cx="2115185" cy="1588135"/>
          </a:xfrm>
          <a:prstGeom prst="rect">
            <a:avLst/>
          </a:prstGeom>
        </p:spPr>
      </p:pic>
      <p:pic>
        <p:nvPicPr>
          <p:cNvPr id="2" name="图片 1" descr="发票专用章"/>
          <p:cNvPicPr>
            <a:picLocks noChangeAspect="1"/>
          </p:cNvPicPr>
          <p:nvPr/>
        </p:nvPicPr>
        <p:blipFill>
          <a:blip r:embed="rId4"/>
          <a:stretch>
            <a:fillRect/>
          </a:stretch>
        </p:blipFill>
        <p:spPr>
          <a:xfrm>
            <a:off x="7724140" y="3665220"/>
            <a:ext cx="1636395" cy="1327150"/>
          </a:xfrm>
          <a:prstGeom prst="rect">
            <a:avLst/>
          </a:prstGeom>
        </p:spPr>
      </p:pic>
      <p:sp>
        <p:nvSpPr>
          <p:cNvPr id="5" name="文本框 4"/>
          <p:cNvSpPr txBox="1"/>
          <p:nvPr/>
        </p:nvSpPr>
        <p:spPr>
          <a:xfrm>
            <a:off x="9309100" y="4716780"/>
            <a:ext cx="393065" cy="275590"/>
          </a:xfrm>
          <a:prstGeom prst="rect">
            <a:avLst/>
          </a:prstGeom>
          <a:noFill/>
        </p:spPr>
        <p:txBody>
          <a:bodyPr wrap="square" rtlCol="0">
            <a:spAutoFit/>
          </a:bodyPr>
          <a:lstStyle/>
          <a:p>
            <a:r>
              <a:rPr lang="en-US" altLang="zh-CN" sz="1200" dirty="0" smtClean="0"/>
              <a:t>12</a:t>
            </a:r>
            <a:endParaRPr lang="en-US" altLang="zh-CN" sz="1200" dirty="0" smtClean="0"/>
          </a:p>
        </p:txBody>
      </p:sp>
    </p:spTree>
  </p:cSld>
  <p:clrMapOvr>
    <a:masterClrMapping/>
  </p:clrMapOvr>
  <p:transition spd="slow">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par>
                          <p:cTn id="26" fill="hold">
                            <p:stCondLst>
                              <p:cond delay="2500"/>
                            </p:stCondLst>
                            <p:childTnLst>
                              <p:par>
                                <p:cTn id="27" presetID="8"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amond(in)">
                                      <p:cBhvr>
                                        <p:cTn id="29" dur="2000"/>
                                        <p:tgtEl>
                                          <p:spTgt spid="20"/>
                                        </p:tgtEl>
                                      </p:cBhvr>
                                    </p:animEffect>
                                  </p:childTnLst>
                                </p:cTn>
                              </p:par>
                            </p:childTnLst>
                          </p:cTn>
                        </p:par>
                        <p:par>
                          <p:cTn id="30" fill="hold">
                            <p:stCondLst>
                              <p:cond delay="4500"/>
                            </p:stCondLst>
                            <p:childTnLst>
                              <p:par>
                                <p:cTn id="31" presetID="26"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80">
                                          <p:stCondLst>
                                            <p:cond delay="0"/>
                                          </p:stCondLst>
                                        </p:cTn>
                                        <p:tgtEl>
                                          <p:spTgt spid="18"/>
                                        </p:tgtEl>
                                      </p:cBhvr>
                                    </p:animEffect>
                                    <p:anim calcmode="lin" valueType="num">
                                      <p:cBhvr>
                                        <p:cTn id="3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9" dur="26">
                                          <p:stCondLst>
                                            <p:cond delay="650"/>
                                          </p:stCondLst>
                                        </p:cTn>
                                        <p:tgtEl>
                                          <p:spTgt spid="18"/>
                                        </p:tgtEl>
                                      </p:cBhvr>
                                      <p:to x="100000" y="60000"/>
                                    </p:animScale>
                                    <p:animScale>
                                      <p:cBhvr>
                                        <p:cTn id="40" dur="166" decel="50000">
                                          <p:stCondLst>
                                            <p:cond delay="676"/>
                                          </p:stCondLst>
                                        </p:cTn>
                                        <p:tgtEl>
                                          <p:spTgt spid="18"/>
                                        </p:tgtEl>
                                      </p:cBhvr>
                                      <p:to x="100000" y="100000"/>
                                    </p:animScale>
                                    <p:animScale>
                                      <p:cBhvr>
                                        <p:cTn id="41" dur="26">
                                          <p:stCondLst>
                                            <p:cond delay="1312"/>
                                          </p:stCondLst>
                                        </p:cTn>
                                        <p:tgtEl>
                                          <p:spTgt spid="18"/>
                                        </p:tgtEl>
                                      </p:cBhvr>
                                      <p:to x="100000" y="80000"/>
                                    </p:animScale>
                                    <p:animScale>
                                      <p:cBhvr>
                                        <p:cTn id="42" dur="166" decel="50000">
                                          <p:stCondLst>
                                            <p:cond delay="1338"/>
                                          </p:stCondLst>
                                        </p:cTn>
                                        <p:tgtEl>
                                          <p:spTgt spid="18"/>
                                        </p:tgtEl>
                                      </p:cBhvr>
                                      <p:to x="100000" y="100000"/>
                                    </p:animScale>
                                    <p:animScale>
                                      <p:cBhvr>
                                        <p:cTn id="43" dur="26">
                                          <p:stCondLst>
                                            <p:cond delay="1642"/>
                                          </p:stCondLst>
                                        </p:cTn>
                                        <p:tgtEl>
                                          <p:spTgt spid="18"/>
                                        </p:tgtEl>
                                      </p:cBhvr>
                                      <p:to x="100000" y="90000"/>
                                    </p:animScale>
                                    <p:animScale>
                                      <p:cBhvr>
                                        <p:cTn id="44" dur="166" decel="50000">
                                          <p:stCondLst>
                                            <p:cond delay="1668"/>
                                          </p:stCondLst>
                                        </p:cTn>
                                        <p:tgtEl>
                                          <p:spTgt spid="18"/>
                                        </p:tgtEl>
                                      </p:cBhvr>
                                      <p:to x="100000" y="100000"/>
                                    </p:animScale>
                                    <p:animScale>
                                      <p:cBhvr>
                                        <p:cTn id="45" dur="26">
                                          <p:stCondLst>
                                            <p:cond delay="1808"/>
                                          </p:stCondLst>
                                        </p:cTn>
                                        <p:tgtEl>
                                          <p:spTgt spid="18"/>
                                        </p:tgtEl>
                                      </p:cBhvr>
                                      <p:to x="100000" y="95000"/>
                                    </p:animScale>
                                    <p:animScale>
                                      <p:cBhvr>
                                        <p:cTn id="46" dur="166" decel="50000">
                                          <p:stCondLst>
                                            <p:cond delay="1834"/>
                                          </p:stCondLst>
                                        </p:cTn>
                                        <p:tgtEl>
                                          <p:spTgt spid="18"/>
                                        </p:tgtEl>
                                      </p:cBhvr>
                                      <p:to x="100000" y="100000"/>
                                    </p:animScale>
                                  </p:childTnLst>
                                </p:cTn>
                              </p:par>
                            </p:childTnLst>
                          </p:cTn>
                        </p:par>
                        <p:par>
                          <p:cTn id="47" fill="hold">
                            <p:stCondLst>
                              <p:cond delay="6500"/>
                            </p:stCondLst>
                            <p:childTnLst>
                              <p:par>
                                <p:cTn id="48" presetID="2" presetClass="entr" presetSubtype="4" fill="hold" nodeType="afterEffect">
                                  <p:stCondLst>
                                    <p:cond delay="0"/>
                                  </p:stCondLst>
                                  <p:childTnLst>
                                    <p:set>
                                      <p:cBhvr>
                                        <p:cTn id="49" dur="1" fill="hold">
                                          <p:stCondLst>
                                            <p:cond delay="0"/>
                                          </p:stCondLst>
                                        </p:cTn>
                                        <p:tgtEl>
                                          <p:spTgt spid="1073742850"/>
                                        </p:tgtEl>
                                        <p:attrNameLst>
                                          <p:attrName>style.visibility</p:attrName>
                                        </p:attrNameLst>
                                      </p:cBhvr>
                                      <p:to>
                                        <p:strVal val="visible"/>
                                      </p:to>
                                    </p:set>
                                    <p:anim calcmode="lin" valueType="num">
                                      <p:cBhvr additive="base">
                                        <p:cTn id="50" dur="500" fill="hold"/>
                                        <p:tgtEl>
                                          <p:spTgt spid="1073742850"/>
                                        </p:tgtEl>
                                        <p:attrNameLst>
                                          <p:attrName>ppt_x</p:attrName>
                                        </p:attrNameLst>
                                      </p:cBhvr>
                                      <p:tavLst>
                                        <p:tav tm="0">
                                          <p:val>
                                            <p:strVal val="#ppt_x"/>
                                          </p:val>
                                        </p:tav>
                                        <p:tav tm="100000">
                                          <p:val>
                                            <p:strVal val="#ppt_x"/>
                                          </p:val>
                                        </p:tav>
                                      </p:tavLst>
                                    </p:anim>
                                    <p:anim calcmode="lin" valueType="num">
                                      <p:cBhvr additive="base">
                                        <p:cTn id="51" dur="500" fill="hold"/>
                                        <p:tgtEl>
                                          <p:spTgt spid="1073742850"/>
                                        </p:tgtEl>
                                        <p:attrNameLst>
                                          <p:attrName>ppt_y</p:attrName>
                                        </p:attrNameLst>
                                      </p:cBhvr>
                                      <p:tavLst>
                                        <p:tav tm="0">
                                          <p:val>
                                            <p:strVal val="1+#ppt_h/2"/>
                                          </p:val>
                                        </p:tav>
                                        <p:tav tm="100000">
                                          <p:val>
                                            <p:strVal val="#ppt_y"/>
                                          </p:val>
                                        </p:tav>
                                      </p:tavLst>
                                    </p:anim>
                                  </p:childTnLst>
                                </p:cTn>
                              </p:par>
                            </p:childTnLst>
                          </p:cTn>
                        </p:par>
                        <p:par>
                          <p:cTn id="52" fill="hold">
                            <p:stCondLst>
                              <p:cond delay="7000"/>
                            </p:stCondLst>
                            <p:childTnLst>
                              <p:par>
                                <p:cTn id="53" presetID="2" presetClass="entr" presetSubtype="4"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par>
                          <p:cTn id="57" fill="hold">
                            <p:stCondLst>
                              <p:cond delay="7500"/>
                            </p:stCondLst>
                            <p:childTnLst>
                              <p:par>
                                <p:cTn id="58" presetID="26"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80">
                                          <p:stCondLst>
                                            <p:cond delay="0"/>
                                          </p:stCondLst>
                                        </p:cTn>
                                        <p:tgtEl>
                                          <p:spTgt spid="19"/>
                                        </p:tgtEl>
                                      </p:cBhvr>
                                    </p:animEffect>
                                    <p:anim calcmode="lin" valueType="num">
                                      <p:cBhvr>
                                        <p:cTn id="6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6" dur="26">
                                          <p:stCondLst>
                                            <p:cond delay="650"/>
                                          </p:stCondLst>
                                        </p:cTn>
                                        <p:tgtEl>
                                          <p:spTgt spid="19"/>
                                        </p:tgtEl>
                                      </p:cBhvr>
                                      <p:to x="100000" y="60000"/>
                                    </p:animScale>
                                    <p:animScale>
                                      <p:cBhvr>
                                        <p:cTn id="67" dur="166" decel="50000">
                                          <p:stCondLst>
                                            <p:cond delay="676"/>
                                          </p:stCondLst>
                                        </p:cTn>
                                        <p:tgtEl>
                                          <p:spTgt spid="19"/>
                                        </p:tgtEl>
                                      </p:cBhvr>
                                      <p:to x="100000" y="100000"/>
                                    </p:animScale>
                                    <p:animScale>
                                      <p:cBhvr>
                                        <p:cTn id="68" dur="26">
                                          <p:stCondLst>
                                            <p:cond delay="1312"/>
                                          </p:stCondLst>
                                        </p:cTn>
                                        <p:tgtEl>
                                          <p:spTgt spid="19"/>
                                        </p:tgtEl>
                                      </p:cBhvr>
                                      <p:to x="100000" y="80000"/>
                                    </p:animScale>
                                    <p:animScale>
                                      <p:cBhvr>
                                        <p:cTn id="69" dur="166" decel="50000">
                                          <p:stCondLst>
                                            <p:cond delay="1338"/>
                                          </p:stCondLst>
                                        </p:cTn>
                                        <p:tgtEl>
                                          <p:spTgt spid="19"/>
                                        </p:tgtEl>
                                      </p:cBhvr>
                                      <p:to x="100000" y="100000"/>
                                    </p:animScale>
                                    <p:animScale>
                                      <p:cBhvr>
                                        <p:cTn id="70" dur="26">
                                          <p:stCondLst>
                                            <p:cond delay="1642"/>
                                          </p:stCondLst>
                                        </p:cTn>
                                        <p:tgtEl>
                                          <p:spTgt spid="19"/>
                                        </p:tgtEl>
                                      </p:cBhvr>
                                      <p:to x="100000" y="90000"/>
                                    </p:animScale>
                                    <p:animScale>
                                      <p:cBhvr>
                                        <p:cTn id="71" dur="166" decel="50000">
                                          <p:stCondLst>
                                            <p:cond delay="1668"/>
                                          </p:stCondLst>
                                        </p:cTn>
                                        <p:tgtEl>
                                          <p:spTgt spid="19"/>
                                        </p:tgtEl>
                                      </p:cBhvr>
                                      <p:to x="100000" y="100000"/>
                                    </p:animScale>
                                    <p:animScale>
                                      <p:cBhvr>
                                        <p:cTn id="72" dur="26">
                                          <p:stCondLst>
                                            <p:cond delay="1808"/>
                                          </p:stCondLst>
                                        </p:cTn>
                                        <p:tgtEl>
                                          <p:spTgt spid="19"/>
                                        </p:tgtEl>
                                      </p:cBhvr>
                                      <p:to x="100000" y="95000"/>
                                    </p:animScale>
                                    <p:animScale>
                                      <p:cBhvr>
                                        <p:cTn id="73" dur="166" decel="50000">
                                          <p:stCondLst>
                                            <p:cond delay="1834"/>
                                          </p:stCondLst>
                                        </p:cTn>
                                        <p:tgtEl>
                                          <p:spTgt spid="19"/>
                                        </p:tgtEl>
                                      </p:cBhvr>
                                      <p:to x="100000" y="100000"/>
                                    </p:animScale>
                                  </p:childTnLst>
                                </p:cTn>
                              </p:par>
                            </p:childTnLst>
                          </p:cTn>
                        </p:par>
                        <p:par>
                          <p:cTn id="74" fill="hold">
                            <p:stCondLst>
                              <p:cond delay="9500"/>
                            </p:stCondLst>
                            <p:childTnLst>
                              <p:par>
                                <p:cTn id="75" presetID="48" presetClass="entr" presetSubtype="0" accel="50000" fill="hold" grpId="0" nodeType="afterEffect">
                                  <p:stCondLst>
                                    <p:cond delay="0"/>
                                  </p:stCondLst>
                                  <p:childTnLst>
                                    <p:set>
                                      <p:cBhvr>
                                        <p:cTn id="76" dur="1" fill="hold">
                                          <p:stCondLst>
                                            <p:cond delay="0"/>
                                          </p:stCondLst>
                                        </p:cTn>
                                        <p:tgtEl>
                                          <p:spTgt spid="33806"/>
                                        </p:tgtEl>
                                        <p:attrNameLst>
                                          <p:attrName>style.visibility</p:attrName>
                                        </p:attrNameLst>
                                      </p:cBhvr>
                                      <p:to>
                                        <p:strVal val="visible"/>
                                      </p:to>
                                    </p:set>
                                    <p:anim calcmode="lin" valueType="num">
                                      <p:cBhvr>
                                        <p:cTn id="77" dur="1000" fill="hold"/>
                                        <p:tgtEl>
                                          <p:spTgt spid="338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1000" fill="hold"/>
                                        <p:tgtEl>
                                          <p:spTgt spid="33806"/>
                                        </p:tgtEl>
                                        <p:attrNameLst>
                                          <p:attrName>ppt_x</p:attrName>
                                        </p:attrNameLst>
                                      </p:cBhvr>
                                      <p:tavLst>
                                        <p:tav tm="0">
                                          <p:val>
                                            <p:fltVal val="-1"/>
                                          </p:val>
                                        </p:tav>
                                        <p:tav tm="50000">
                                          <p:val>
                                            <p:fltVal val="0.95"/>
                                          </p:val>
                                        </p:tav>
                                        <p:tav tm="100000">
                                          <p:val>
                                            <p:strVal val="#ppt_x"/>
                                          </p:val>
                                        </p:tav>
                                      </p:tavLst>
                                    </p:anim>
                                    <p:anim calcmode="lin" valueType="num">
                                      <p:cBhvr>
                                        <p:cTn id="79" dur="1000" fill="hold"/>
                                        <p:tgtEl>
                                          <p:spTgt spid="33806"/>
                                        </p:tgtEl>
                                        <p:attrNameLst>
                                          <p:attrName>ppt_y</p:attrName>
                                        </p:attrNameLst>
                                      </p:cBhvr>
                                      <p:tavLst>
                                        <p:tav tm="0">
                                          <p:val>
                                            <p:strVal val="#ppt_y"/>
                                          </p:val>
                                        </p:tav>
                                        <p:tav tm="100000">
                                          <p:val>
                                            <p:strVal val="#ppt_y"/>
                                          </p:val>
                                        </p:tav>
                                      </p:tavLst>
                                    </p:anim>
                                    <p:animEffect transition="in" filter="fade">
                                      <p:cBhvr>
                                        <p:cTn id="80" dur="1000"/>
                                        <p:tgtEl>
                                          <p:spTgt spid="33806"/>
                                        </p:tgtEl>
                                      </p:cBhvr>
                                    </p:animEffect>
                                  </p:childTnLst>
                                </p:cTn>
                              </p:par>
                            </p:childTnLst>
                          </p:cTn>
                        </p:par>
                        <p:par>
                          <p:cTn id="81" fill="hold">
                            <p:stCondLst>
                              <p:cond delay="10500"/>
                            </p:stCondLst>
                            <p:childTnLst>
                              <p:par>
                                <p:cTn id="82" presetID="48" presetClass="entr" presetSubtype="0" accel="50000"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86" dur="1000" fill="hold"/>
                                        <p:tgtEl>
                                          <p:spTgt spid="7"/>
                                        </p:tgtEl>
                                        <p:attrNameLst>
                                          <p:attrName>ppt_y</p:attrName>
                                        </p:attrNameLst>
                                      </p:cBhvr>
                                      <p:tavLst>
                                        <p:tav tm="0">
                                          <p:val>
                                            <p:strVal val="#ppt_y"/>
                                          </p:val>
                                        </p:tav>
                                        <p:tav tm="100000">
                                          <p:val>
                                            <p:strVal val="#ppt_y"/>
                                          </p:val>
                                        </p:tav>
                                      </p:tavLst>
                                    </p:anim>
                                    <p:animEffect transition="in" filter="fade">
                                      <p:cBhvr>
                                        <p:cTn id="87" dur="1000"/>
                                        <p:tgtEl>
                                          <p:spTgt spid="7"/>
                                        </p:tgtEl>
                                      </p:cBhvr>
                                    </p:animEffect>
                                  </p:childTnLst>
                                </p:cTn>
                              </p:par>
                            </p:childTnLst>
                          </p:cTn>
                        </p:par>
                        <p:par>
                          <p:cTn id="88" fill="hold">
                            <p:stCondLst>
                              <p:cond delay="11500"/>
                            </p:stCondLst>
                            <p:childTnLst>
                              <p:par>
                                <p:cTn id="89" presetID="48" presetClass="entr" presetSubtype="0" accel="50000"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2"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93" dur="1000" fill="hold"/>
                                        <p:tgtEl>
                                          <p:spTgt spid="8"/>
                                        </p:tgtEl>
                                        <p:attrNameLst>
                                          <p:attrName>ppt_y</p:attrName>
                                        </p:attrNameLst>
                                      </p:cBhvr>
                                      <p:tavLst>
                                        <p:tav tm="0">
                                          <p:val>
                                            <p:strVal val="#ppt_y"/>
                                          </p:val>
                                        </p:tav>
                                        <p:tav tm="100000">
                                          <p:val>
                                            <p:strVal val="#ppt_y"/>
                                          </p:val>
                                        </p:tav>
                                      </p:tavLst>
                                    </p:anim>
                                    <p:animEffect transition="in" filter="fade">
                                      <p:cBhvr>
                                        <p:cTn id="94" dur="1000"/>
                                        <p:tgtEl>
                                          <p:spTgt spid="8"/>
                                        </p:tgtEl>
                                      </p:cBhvr>
                                    </p:animEffect>
                                  </p:childTnLst>
                                </p:cTn>
                              </p:par>
                            </p:childTnLst>
                          </p:cTn>
                        </p:par>
                        <p:par>
                          <p:cTn id="95" fill="hold">
                            <p:stCondLst>
                              <p:cond delay="12500"/>
                            </p:stCondLst>
                            <p:childTnLst>
                              <p:par>
                                <p:cTn id="96" presetID="48" presetClass="entr" presetSubtype="0" accel="50000" fill="hold" grpId="0" nodeType="after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9"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00" dur="1000" fill="hold"/>
                                        <p:tgtEl>
                                          <p:spTgt spid="9"/>
                                        </p:tgtEl>
                                        <p:attrNameLst>
                                          <p:attrName>ppt_y</p:attrName>
                                        </p:attrNameLst>
                                      </p:cBhvr>
                                      <p:tavLst>
                                        <p:tav tm="0">
                                          <p:val>
                                            <p:strVal val="#ppt_y"/>
                                          </p:val>
                                        </p:tav>
                                        <p:tav tm="100000">
                                          <p:val>
                                            <p:strVal val="#ppt_y"/>
                                          </p:val>
                                        </p:tav>
                                      </p:tavLst>
                                    </p:anim>
                                    <p:animEffect transition="in" filter="fade">
                                      <p:cBhvr>
                                        <p:cTn id="101" dur="1000"/>
                                        <p:tgtEl>
                                          <p:spTgt spid="9"/>
                                        </p:tgtEl>
                                      </p:cBhvr>
                                    </p:animEffect>
                                  </p:childTnLst>
                                </p:cTn>
                              </p:par>
                            </p:childTnLst>
                          </p:cTn>
                        </p:par>
                        <p:par>
                          <p:cTn id="102" fill="hold">
                            <p:stCondLst>
                              <p:cond delay="13500"/>
                            </p:stCondLst>
                            <p:childTnLst>
                              <p:par>
                                <p:cTn id="103" presetID="48" presetClass="entr" presetSubtype="0" accel="50000" fill="hold" grpId="0" nodeType="after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p:cTn id="105"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6"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07" dur="1000" fill="hold"/>
                                        <p:tgtEl>
                                          <p:spTgt spid="10"/>
                                        </p:tgtEl>
                                        <p:attrNameLst>
                                          <p:attrName>ppt_y</p:attrName>
                                        </p:attrNameLst>
                                      </p:cBhvr>
                                      <p:tavLst>
                                        <p:tav tm="0">
                                          <p:val>
                                            <p:strVal val="#ppt_y"/>
                                          </p:val>
                                        </p:tav>
                                        <p:tav tm="100000">
                                          <p:val>
                                            <p:strVal val="#ppt_y"/>
                                          </p:val>
                                        </p:tav>
                                      </p:tavLst>
                                    </p:anim>
                                    <p:animEffect transition="in" filter="fade">
                                      <p:cBhvr>
                                        <p:cTn id="10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6" grpId="0"/>
      <p:bldP spid="7" grpId="0"/>
      <p:bldP spid="8" grpId="0"/>
      <p:bldP spid="9" grpId="0"/>
      <p:bldP spid="10"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4" name="矩形 1"/>
          <p:cNvSpPr/>
          <p:nvPr/>
        </p:nvSpPr>
        <p:spPr>
          <a:xfrm>
            <a:off x="5339398" y="2216785"/>
            <a:ext cx="6061075" cy="460375"/>
          </a:xfrm>
          <a:prstGeom prst="rect">
            <a:avLst/>
          </a:prstGeom>
          <a:noFill/>
          <a:ln w="9525">
            <a:noFill/>
          </a:ln>
        </p:spPr>
        <p:txBody>
          <a:bodyPr wrap="square"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报销</a:t>
            </a:r>
            <a:r>
              <a:rPr lang="zh-CN" altLang="zh-CN" sz="2400" dirty="0">
                <a:latin typeface="微软雅黑" panose="020B0503020204020204" pitchFamily="34" charset="-122"/>
                <a:ea typeface="微软雅黑" panose="020B0503020204020204" pitchFamily="34" charset="-122"/>
              </a:rPr>
              <a:t>个人家庭消费支出</a:t>
            </a:r>
            <a:endParaRPr lang="zh-CN" altLang="en-US" sz="2400" dirty="0">
              <a:latin typeface="微软雅黑" panose="020B0503020204020204" pitchFamily="34" charset="-122"/>
              <a:ea typeface="微软雅黑" panose="020B0503020204020204" pitchFamily="34" charset="-122"/>
            </a:endParaRPr>
          </a:p>
        </p:txBody>
      </p:sp>
      <p:sp>
        <p:nvSpPr>
          <p:cNvPr id="33805" name="矩形 2"/>
          <p:cNvSpPr/>
          <p:nvPr/>
        </p:nvSpPr>
        <p:spPr>
          <a:xfrm>
            <a:off x="3100388" y="2973388"/>
            <a:ext cx="5894387" cy="460375"/>
          </a:xfrm>
          <a:prstGeom prst="rect">
            <a:avLst/>
          </a:prstGeom>
          <a:noFill/>
          <a:ln w="9525">
            <a:noFill/>
          </a:ln>
        </p:spPr>
        <p:txBody>
          <a:bodyPr wrap="square"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报销与公务或科学研究无关的物品</a:t>
            </a:r>
            <a:endParaRPr lang="zh-CN" altLang="en-US" sz="2400" dirty="0">
              <a:latin typeface="微软雅黑" panose="020B0503020204020204" pitchFamily="34" charset="-122"/>
              <a:ea typeface="微软雅黑" panose="020B0503020204020204" pitchFamily="34" charset="-122"/>
            </a:endParaRPr>
          </a:p>
        </p:txBody>
      </p:sp>
      <p:sp>
        <p:nvSpPr>
          <p:cNvPr id="33806" name="矩形 10"/>
          <p:cNvSpPr/>
          <p:nvPr/>
        </p:nvSpPr>
        <p:spPr>
          <a:xfrm>
            <a:off x="1263650" y="4078288"/>
            <a:ext cx="6600825" cy="460375"/>
          </a:xfrm>
          <a:prstGeom prst="rect">
            <a:avLst/>
          </a:prstGeom>
          <a:noFill/>
          <a:ln w="9525">
            <a:noFill/>
          </a:ln>
        </p:spPr>
        <p:txBody>
          <a:bodyPr wrap="square"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sym typeface="+mn-ea"/>
              </a:rPr>
              <a:t>（</a:t>
            </a:r>
            <a:r>
              <a:rPr lang="en-US" altLang="zh-CN" sz="2400" b="1" dirty="0">
                <a:solidFill>
                  <a:srgbClr val="FF0000"/>
                </a:solidFill>
                <a:latin typeface="微软雅黑" panose="020B0503020204020204" pitchFamily="34" charset="-122"/>
                <a:ea typeface="微软雅黑" panose="020B0503020204020204" pitchFamily="34" charset="-122"/>
                <a:sym typeface="+mn-ea"/>
              </a:rPr>
              <a:t>×</a:t>
            </a:r>
            <a:r>
              <a:rPr lang="zh-CN" altLang="en-US" sz="2400" b="1" dirty="0">
                <a:solidFill>
                  <a:srgbClr val="FF0000"/>
                </a:solidFill>
                <a:latin typeface="微软雅黑" panose="020B0503020204020204" pitchFamily="34" charset="-122"/>
                <a:ea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rPr>
              <a:t>虚构经济业务、使用虚假发票套取经费</a:t>
            </a:r>
            <a:endParaRPr lang="zh-CN" altLang="en-US" sz="24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780" y="1612900"/>
            <a:ext cx="2066290" cy="2533650"/>
            <a:chOff x="1628" y="2540"/>
            <a:chExt cx="3254" cy="3990"/>
          </a:xfrm>
        </p:grpSpPr>
        <p:grpSp>
          <p:nvGrpSpPr>
            <p:cNvPr id="7" name="组合 6"/>
            <p:cNvGrpSpPr/>
            <p:nvPr/>
          </p:nvGrpSpPr>
          <p:grpSpPr>
            <a:xfrm>
              <a:off x="1628" y="2540"/>
              <a:ext cx="3255" cy="3990"/>
              <a:chOff x="681032" y="1902140"/>
              <a:chExt cx="1944688" cy="2681281"/>
            </a:xfrm>
          </p:grpSpPr>
          <p:sp>
            <p:nvSpPr>
              <p:cNvPr id="33794" name="椭圆​​ 2"/>
              <p:cNvSpPr/>
              <p:nvPr/>
            </p:nvSpPr>
            <p:spPr>
              <a:xfrm>
                <a:off x="681032" y="1902140"/>
                <a:ext cx="1944688" cy="2448333"/>
              </a:xfrm>
              <a:custGeom>
                <a:avLst/>
                <a:gdLst/>
                <a:ahLst/>
                <a:cxnLst/>
                <a:rect l="0" t="0" r="0" b="0"/>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tileRect/>
              </a:gradFill>
              <a:ln w="9525">
                <a:noFill/>
              </a:ln>
            </p:spPr>
            <p:txBody>
              <a:bodyPr/>
              <a:lstStyle/>
              <a:p>
                <a:endParaRPr lang="zh-CN" altLang="en-US"/>
              </a:p>
            </p:txBody>
          </p:sp>
          <p:sp>
            <p:nvSpPr>
              <p:cNvPr id="9"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sp>
            <p:nvSpPr>
              <p:cNvPr id="33796" name="矩形​​ 16"/>
              <p:cNvSpPr/>
              <p:nvPr/>
            </p:nvSpPr>
            <p:spPr>
              <a:xfrm>
                <a:off x="1495649" y="2412980"/>
                <a:ext cx="291554" cy="487314"/>
              </a:xfrm>
              <a:prstGeom prst="rect">
                <a:avLst/>
              </a:prstGeom>
              <a:noFill/>
              <a:ln w="9525">
                <a:noFill/>
              </a:ln>
            </p:spPr>
            <p:txBody>
              <a:bodyPr wrap="none" anchor="t">
                <a:spAutoFit/>
              </a:bodyPr>
              <a:lstStyle/>
              <a:p>
                <a:pPr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33807" name="图片 15" descr="11"/>
            <p:cNvPicPr>
              <a:picLocks noChangeAspect="1"/>
            </p:cNvPicPr>
            <p:nvPr/>
          </p:nvPicPr>
          <p:blipFill>
            <a:blip r:embed="rId1"/>
            <a:stretch>
              <a:fillRect/>
            </a:stretch>
          </p:blipFill>
          <p:spPr>
            <a:xfrm>
              <a:off x="2135" y="2910"/>
              <a:ext cx="2045" cy="2115"/>
            </a:xfrm>
            <a:prstGeom prst="rect">
              <a:avLst/>
            </a:prstGeom>
            <a:noFill/>
            <a:ln w="9525">
              <a:noFill/>
            </a:ln>
          </p:spPr>
        </p:pic>
      </p:grpSp>
      <p:grpSp>
        <p:nvGrpSpPr>
          <p:cNvPr id="5" name="组合 4"/>
          <p:cNvGrpSpPr/>
          <p:nvPr/>
        </p:nvGrpSpPr>
        <p:grpSpPr>
          <a:xfrm>
            <a:off x="3235960" y="1003935"/>
            <a:ext cx="1615440" cy="2114550"/>
            <a:chOff x="5620" y="1550"/>
            <a:chExt cx="2544" cy="3330"/>
          </a:xfrm>
        </p:grpSpPr>
        <p:grpSp>
          <p:nvGrpSpPr>
            <p:cNvPr id="12" name="组合 11"/>
            <p:cNvGrpSpPr/>
            <p:nvPr/>
          </p:nvGrpSpPr>
          <p:grpSpPr>
            <a:xfrm>
              <a:off x="5620" y="1550"/>
              <a:ext cx="2545" cy="3330"/>
              <a:chOff x="3146420" y="1529078"/>
              <a:chExt cx="1439862" cy="1946260"/>
            </a:xfrm>
          </p:grpSpPr>
          <p:sp>
            <p:nvSpPr>
              <p:cNvPr id="33798" name="椭圆​​ 2"/>
              <p:cNvSpPr/>
              <p:nvPr/>
            </p:nvSpPr>
            <p:spPr>
              <a:xfrm>
                <a:off x="3146420" y="1529078"/>
                <a:ext cx="1439862" cy="1812775"/>
              </a:xfrm>
              <a:custGeom>
                <a:avLst/>
                <a:gdLst/>
                <a:ahLst/>
                <a:cxnLst/>
                <a:rect l="0" t="0" r="0" b="0"/>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tileRect/>
              </a:gradFill>
              <a:ln w="9525">
                <a:noFill/>
              </a:ln>
            </p:spPr>
            <p:txBody>
              <a:bodyPr/>
              <a:lstStyle/>
              <a:p>
                <a:endParaRPr lang="zh-CN" altLang="en-US"/>
              </a:p>
            </p:txBody>
          </p:sp>
          <p:sp>
            <p:nvSpPr>
              <p:cNvPr id="14"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grpSp>
        <p:pic>
          <p:nvPicPr>
            <p:cNvPr id="33808" name="图片 20" descr="苦脸"/>
            <p:cNvPicPr>
              <a:picLocks noChangeAspect="1"/>
            </p:cNvPicPr>
            <p:nvPr/>
          </p:nvPicPr>
          <p:blipFill>
            <a:blip r:embed="rId2"/>
            <a:stretch>
              <a:fillRect/>
            </a:stretch>
          </p:blipFill>
          <p:spPr>
            <a:xfrm>
              <a:off x="6025" y="2006"/>
              <a:ext cx="1735" cy="1637"/>
            </a:xfrm>
            <a:prstGeom prst="rect">
              <a:avLst/>
            </a:prstGeom>
            <a:noFill/>
            <a:ln w="9525">
              <a:noFill/>
            </a:ln>
          </p:spPr>
        </p:pic>
      </p:grpSp>
      <p:grpSp>
        <p:nvGrpSpPr>
          <p:cNvPr id="6" name="组合 5"/>
          <p:cNvGrpSpPr/>
          <p:nvPr/>
        </p:nvGrpSpPr>
        <p:grpSpPr>
          <a:xfrm>
            <a:off x="5433695" y="521335"/>
            <a:ext cx="1555750" cy="1804670"/>
            <a:chOff x="9265" y="1050"/>
            <a:chExt cx="2450" cy="2842"/>
          </a:xfrm>
        </p:grpSpPr>
        <p:grpSp>
          <p:nvGrpSpPr>
            <p:cNvPr id="17" name="组合 16"/>
            <p:cNvGrpSpPr/>
            <p:nvPr/>
          </p:nvGrpSpPr>
          <p:grpSpPr>
            <a:xfrm>
              <a:off x="9265" y="1050"/>
              <a:ext cx="2450" cy="2843"/>
              <a:chOff x="5073645" y="1252853"/>
              <a:chExt cx="1012825" cy="1357676"/>
            </a:xfrm>
          </p:grpSpPr>
          <p:sp>
            <p:nvSpPr>
              <p:cNvPr id="33801" name="椭圆​​ 2"/>
              <p:cNvSpPr/>
              <p:nvPr/>
            </p:nvSpPr>
            <p:spPr>
              <a:xfrm>
                <a:off x="5073645" y="1252853"/>
                <a:ext cx="1012825" cy="1275431"/>
              </a:xfrm>
              <a:custGeom>
                <a:avLst/>
                <a:gdLst/>
                <a:ahLst/>
                <a:cxnLst/>
                <a:rect l="0" t="0" r="0" b="0"/>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tileRect/>
              </a:gradFill>
              <a:ln w="9525">
                <a:noFill/>
              </a:ln>
            </p:spPr>
            <p:txBody>
              <a:bodyPr/>
              <a:lstStyle/>
              <a:p>
                <a:endParaRPr lang="zh-CN" altLang="en-US"/>
              </a:p>
            </p:txBody>
          </p:sp>
          <p:sp>
            <p:nvSpPr>
              <p:cNvPr id="19"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sp>
            <p:nvSpPr>
              <p:cNvPr id="33803" name="矩形​​ 18"/>
              <p:cNvSpPr/>
              <p:nvPr/>
            </p:nvSpPr>
            <p:spPr>
              <a:xfrm>
                <a:off x="5205103" y="1462904"/>
                <a:ext cx="746921" cy="268601"/>
              </a:xfrm>
              <a:prstGeom prst="rect">
                <a:avLst/>
              </a:prstGeom>
              <a:noFill/>
              <a:ln w="9525">
                <a:noFill/>
              </a:ln>
            </p:spPr>
            <p:txBody>
              <a:bodyPr wrap="square" anchor="t">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pic>
          <p:nvPicPr>
            <p:cNvPr id="33809" name="图片 21" descr="22"/>
            <p:cNvPicPr>
              <a:picLocks noChangeAspect="1"/>
            </p:cNvPicPr>
            <p:nvPr/>
          </p:nvPicPr>
          <p:blipFill>
            <a:blip r:embed="rId3"/>
            <a:stretch>
              <a:fillRect/>
            </a:stretch>
          </p:blipFill>
          <p:spPr>
            <a:xfrm>
              <a:off x="9700" y="1317"/>
              <a:ext cx="1593" cy="1593"/>
            </a:xfrm>
            <a:prstGeom prst="rect">
              <a:avLst/>
            </a:prstGeom>
            <a:noFill/>
            <a:ln w="9525">
              <a:noFill/>
            </a:ln>
          </p:spPr>
        </p:pic>
      </p:grpSp>
      <p:sp>
        <p:nvSpPr>
          <p:cNvPr id="3" name="对角圆角矩形 2"/>
          <p:cNvSpPr/>
          <p:nvPr/>
        </p:nvSpPr>
        <p:spPr>
          <a:xfrm>
            <a:off x="-111760" y="-5080"/>
            <a:ext cx="9878695" cy="53403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（一）原始凭证的基本要求（续</a:t>
            </a:r>
            <a:r>
              <a:rPr lang="en-US" altLang="zh-CN" sz="2400" b="1">
                <a:solidFill>
                  <a:schemeClr val="bg1"/>
                </a:solidFill>
                <a:latin typeface="微软雅黑" panose="020B0503020204020204" pitchFamily="34" charset="-122"/>
                <a:ea typeface="微软雅黑" panose="020B0503020204020204" pitchFamily="34" charset="-122"/>
                <a:sym typeface="+mn-ea"/>
              </a:rPr>
              <a:t>3</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2" name="对角圆角矩形 1"/>
          <p:cNvSpPr/>
          <p:nvPr/>
        </p:nvSpPr>
        <p:spPr>
          <a:xfrm>
            <a:off x="0" y="5147310"/>
            <a:ext cx="9766935" cy="26987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277985" y="4693285"/>
            <a:ext cx="393065" cy="275590"/>
          </a:xfrm>
          <a:prstGeom prst="rect">
            <a:avLst/>
          </a:prstGeom>
          <a:noFill/>
        </p:spPr>
        <p:txBody>
          <a:bodyPr wrap="square" rtlCol="0">
            <a:spAutoFit/>
          </a:bodyPr>
          <a:lstStyle/>
          <a:p>
            <a:r>
              <a:rPr lang="en-US" altLang="zh-CN" sz="1200" dirty="0" smtClean="0"/>
              <a:t>13</a:t>
            </a:r>
            <a:endParaRPr lang="en-US" altLang="zh-CN" sz="1200" dirty="0" smtClean="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1">
                                          <p:stCondLst>
                                            <p:cond delay="0"/>
                                          </p:stCondLst>
                                        </p:cTn>
                                        <p:tgtEl>
                                          <p:spTgt spid="6"/>
                                        </p:tgtEl>
                                      </p:cBhvr>
                                    </p:animEffect>
                                    <p:anim calcmode="lin" valueType="num">
                                      <p:cBhvr>
                                        <p:cTn id="8" dur="91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3" tmFilter="0, 0; 0.125,0.2665; 0.25,0.4; 0.375,0.465; 0.5,0.5;  0.625,0.535; 0.75,0.6; 0.875,0.7335; 1,1">
                                          <p:stCondLst>
                                            <p:cond delay="333"/>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3"/>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30"/>
                                          </p:stCondLst>
                                        </p:cTn>
                                        <p:tgtEl>
                                          <p:spTgt spid="6"/>
                                        </p:tgtEl>
                                        <p:attrNameLst>
                                          <p:attrName>ppt_y</p:attrName>
                                        </p:attrNameLst>
                                      </p:cBhvr>
                                      <p:tavLst>
                                        <p:tav tm="0" fmla="#ppt_y-sin(pi*$)/81">
                                          <p:val>
                                            <p:fltVal val="0"/>
                                          </p:val>
                                        </p:tav>
                                        <p:tav tm="100000">
                                          <p:val>
                                            <p:fltVal val="1"/>
                                          </p:val>
                                        </p:tav>
                                      </p:tavLst>
                                    </p:anim>
                                    <p:animScale>
                                      <p:cBhvr>
                                        <p:cTn id="13" dur="14">
                                          <p:stCondLst>
                                            <p:cond delay="325"/>
                                          </p:stCondLst>
                                        </p:cTn>
                                        <p:tgtEl>
                                          <p:spTgt spid="6"/>
                                        </p:tgtEl>
                                      </p:cBhvr>
                                      <p:to x="100000" y="60000"/>
                                    </p:animScale>
                                    <p:animScale>
                                      <p:cBhvr>
                                        <p:cTn id="14" dur="82" decel="50000">
                                          <p:stCondLst>
                                            <p:cond delay="339"/>
                                          </p:stCondLst>
                                        </p:cTn>
                                        <p:tgtEl>
                                          <p:spTgt spid="6"/>
                                        </p:tgtEl>
                                      </p:cBhvr>
                                      <p:to x="100000" y="100000"/>
                                    </p:animScale>
                                    <p:animScale>
                                      <p:cBhvr>
                                        <p:cTn id="15" dur="14">
                                          <p:stCondLst>
                                            <p:cond delay="657"/>
                                          </p:stCondLst>
                                        </p:cTn>
                                        <p:tgtEl>
                                          <p:spTgt spid="6"/>
                                        </p:tgtEl>
                                      </p:cBhvr>
                                      <p:to x="100000" y="80000"/>
                                    </p:animScale>
                                    <p:animScale>
                                      <p:cBhvr>
                                        <p:cTn id="16" dur="82" decel="50000">
                                          <p:stCondLst>
                                            <p:cond delay="671"/>
                                          </p:stCondLst>
                                        </p:cTn>
                                        <p:tgtEl>
                                          <p:spTgt spid="6"/>
                                        </p:tgtEl>
                                      </p:cBhvr>
                                      <p:to x="100000" y="100000"/>
                                    </p:animScale>
                                    <p:animScale>
                                      <p:cBhvr>
                                        <p:cTn id="17" dur="14">
                                          <p:stCondLst>
                                            <p:cond delay="822"/>
                                          </p:stCondLst>
                                        </p:cTn>
                                        <p:tgtEl>
                                          <p:spTgt spid="6"/>
                                        </p:tgtEl>
                                      </p:cBhvr>
                                      <p:to x="100000" y="90000"/>
                                    </p:animScale>
                                    <p:animScale>
                                      <p:cBhvr>
                                        <p:cTn id="18" dur="82" decel="50000">
                                          <p:stCondLst>
                                            <p:cond delay="836"/>
                                          </p:stCondLst>
                                        </p:cTn>
                                        <p:tgtEl>
                                          <p:spTgt spid="6"/>
                                        </p:tgtEl>
                                      </p:cBhvr>
                                      <p:to x="100000" y="100000"/>
                                    </p:animScale>
                                    <p:animScale>
                                      <p:cBhvr>
                                        <p:cTn id="19" dur="14">
                                          <p:stCondLst>
                                            <p:cond delay="906"/>
                                          </p:stCondLst>
                                        </p:cTn>
                                        <p:tgtEl>
                                          <p:spTgt spid="6"/>
                                        </p:tgtEl>
                                      </p:cBhvr>
                                      <p:to x="100000" y="95000"/>
                                    </p:animScale>
                                    <p:animScale>
                                      <p:cBhvr>
                                        <p:cTn id="20" dur="82" decel="50000">
                                          <p:stCondLst>
                                            <p:cond delay="918"/>
                                          </p:stCondLst>
                                        </p:cTn>
                                        <p:tgtEl>
                                          <p:spTgt spid="6"/>
                                        </p:tgtEl>
                                      </p:cBhvr>
                                      <p:to x="100000" y="100000"/>
                                    </p:animScale>
                                  </p:childTnLst>
                                </p:cTn>
                              </p:par>
                            </p:childTnLst>
                          </p:cTn>
                        </p:par>
                        <p:par>
                          <p:cTn id="21" fill="hold">
                            <p:stCondLst>
                              <p:cond delay="1000"/>
                            </p:stCondLst>
                            <p:childTnLst>
                              <p:par>
                                <p:cTn id="22" presetID="48" presetClass="entr" presetSubtype="0" accel="50000" fill="hold" grpId="0" nodeType="afterEffect">
                                  <p:stCondLst>
                                    <p:cond delay="0"/>
                                  </p:stCondLst>
                                  <p:childTnLst>
                                    <p:set>
                                      <p:cBhvr>
                                        <p:cTn id="23" dur="1" fill="hold">
                                          <p:stCondLst>
                                            <p:cond delay="0"/>
                                          </p:stCondLst>
                                        </p:cTn>
                                        <p:tgtEl>
                                          <p:spTgt spid="33804"/>
                                        </p:tgtEl>
                                        <p:attrNameLst>
                                          <p:attrName>style.visibility</p:attrName>
                                        </p:attrNameLst>
                                      </p:cBhvr>
                                      <p:to>
                                        <p:strVal val="visible"/>
                                      </p:to>
                                    </p:set>
                                    <p:anim calcmode="lin" valueType="num">
                                      <p:cBhvr>
                                        <p:cTn id="24" dur="1000" fill="hold"/>
                                        <p:tgtEl>
                                          <p:spTgt spid="3380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3804"/>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3804"/>
                                        </p:tgtEl>
                                        <p:attrNameLst>
                                          <p:attrName>ppt_y</p:attrName>
                                        </p:attrNameLst>
                                      </p:cBhvr>
                                      <p:tavLst>
                                        <p:tav tm="0">
                                          <p:val>
                                            <p:strVal val="#ppt_y"/>
                                          </p:val>
                                        </p:tav>
                                        <p:tav tm="100000">
                                          <p:val>
                                            <p:strVal val="#ppt_y"/>
                                          </p:val>
                                        </p:tav>
                                      </p:tavLst>
                                    </p:anim>
                                    <p:animEffect transition="in" filter="fade">
                                      <p:cBhvr>
                                        <p:cTn id="27" dur="1000"/>
                                        <p:tgtEl>
                                          <p:spTgt spid="33804"/>
                                        </p:tgtEl>
                                      </p:cBhvr>
                                    </p:animEffect>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291">
                                          <p:stCondLst>
                                            <p:cond delay="0"/>
                                          </p:stCondLst>
                                        </p:cTn>
                                        <p:tgtEl>
                                          <p:spTgt spid="5"/>
                                        </p:tgtEl>
                                      </p:cBhvr>
                                    </p:animEffect>
                                    <p:anim calcmode="lin" valueType="num">
                                      <p:cBhvr>
                                        <p:cTn id="32" dur="914"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33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333" tmFilter="0, 0; 0.125,0.2665; 0.25,0.4; 0.375,0.465; 0.5,0.5;  0.625,0.535; 0.75,0.6; 0.875,0.7335; 1,1">
                                          <p:stCondLst>
                                            <p:cond delay="333"/>
                                          </p:stCondLst>
                                        </p:cTn>
                                        <p:tgtEl>
                                          <p:spTgt spid="5"/>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3"/>
                                          </p:stCondLst>
                                        </p:cTn>
                                        <p:tgtEl>
                                          <p:spTgt spid="5"/>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30"/>
                                          </p:stCondLst>
                                        </p:cTn>
                                        <p:tgtEl>
                                          <p:spTgt spid="5"/>
                                        </p:tgtEl>
                                        <p:attrNameLst>
                                          <p:attrName>ppt_y</p:attrName>
                                        </p:attrNameLst>
                                      </p:cBhvr>
                                      <p:tavLst>
                                        <p:tav tm="0" fmla="#ppt_y-sin(pi*$)/81">
                                          <p:val>
                                            <p:fltVal val="0"/>
                                          </p:val>
                                        </p:tav>
                                        <p:tav tm="100000">
                                          <p:val>
                                            <p:fltVal val="1"/>
                                          </p:val>
                                        </p:tav>
                                      </p:tavLst>
                                    </p:anim>
                                    <p:animScale>
                                      <p:cBhvr>
                                        <p:cTn id="37" dur="14">
                                          <p:stCondLst>
                                            <p:cond delay="325"/>
                                          </p:stCondLst>
                                        </p:cTn>
                                        <p:tgtEl>
                                          <p:spTgt spid="5"/>
                                        </p:tgtEl>
                                      </p:cBhvr>
                                      <p:to x="100000" y="60000"/>
                                    </p:animScale>
                                    <p:animScale>
                                      <p:cBhvr>
                                        <p:cTn id="38" dur="82" decel="50000">
                                          <p:stCondLst>
                                            <p:cond delay="339"/>
                                          </p:stCondLst>
                                        </p:cTn>
                                        <p:tgtEl>
                                          <p:spTgt spid="5"/>
                                        </p:tgtEl>
                                      </p:cBhvr>
                                      <p:to x="100000" y="100000"/>
                                    </p:animScale>
                                    <p:animScale>
                                      <p:cBhvr>
                                        <p:cTn id="39" dur="14">
                                          <p:stCondLst>
                                            <p:cond delay="657"/>
                                          </p:stCondLst>
                                        </p:cTn>
                                        <p:tgtEl>
                                          <p:spTgt spid="5"/>
                                        </p:tgtEl>
                                      </p:cBhvr>
                                      <p:to x="100000" y="80000"/>
                                    </p:animScale>
                                    <p:animScale>
                                      <p:cBhvr>
                                        <p:cTn id="40" dur="82" decel="50000">
                                          <p:stCondLst>
                                            <p:cond delay="671"/>
                                          </p:stCondLst>
                                        </p:cTn>
                                        <p:tgtEl>
                                          <p:spTgt spid="5"/>
                                        </p:tgtEl>
                                      </p:cBhvr>
                                      <p:to x="100000" y="100000"/>
                                    </p:animScale>
                                    <p:animScale>
                                      <p:cBhvr>
                                        <p:cTn id="41" dur="14">
                                          <p:stCondLst>
                                            <p:cond delay="822"/>
                                          </p:stCondLst>
                                        </p:cTn>
                                        <p:tgtEl>
                                          <p:spTgt spid="5"/>
                                        </p:tgtEl>
                                      </p:cBhvr>
                                      <p:to x="100000" y="90000"/>
                                    </p:animScale>
                                    <p:animScale>
                                      <p:cBhvr>
                                        <p:cTn id="42" dur="82" decel="50000">
                                          <p:stCondLst>
                                            <p:cond delay="836"/>
                                          </p:stCondLst>
                                        </p:cTn>
                                        <p:tgtEl>
                                          <p:spTgt spid="5"/>
                                        </p:tgtEl>
                                      </p:cBhvr>
                                      <p:to x="100000" y="100000"/>
                                    </p:animScale>
                                    <p:animScale>
                                      <p:cBhvr>
                                        <p:cTn id="43" dur="14">
                                          <p:stCondLst>
                                            <p:cond delay="906"/>
                                          </p:stCondLst>
                                        </p:cTn>
                                        <p:tgtEl>
                                          <p:spTgt spid="5"/>
                                        </p:tgtEl>
                                      </p:cBhvr>
                                      <p:to x="100000" y="95000"/>
                                    </p:animScale>
                                    <p:animScale>
                                      <p:cBhvr>
                                        <p:cTn id="44" dur="82" decel="50000">
                                          <p:stCondLst>
                                            <p:cond delay="918"/>
                                          </p:stCondLst>
                                        </p:cTn>
                                        <p:tgtEl>
                                          <p:spTgt spid="5"/>
                                        </p:tgtEl>
                                      </p:cBhvr>
                                      <p:to x="100000" y="100000"/>
                                    </p:animScale>
                                  </p:childTnLst>
                                </p:cTn>
                              </p:par>
                            </p:childTnLst>
                          </p:cTn>
                        </p:par>
                        <p:par>
                          <p:cTn id="45" fill="hold">
                            <p:stCondLst>
                              <p:cond delay="3000"/>
                            </p:stCondLst>
                            <p:childTnLst>
                              <p:par>
                                <p:cTn id="46" presetID="48" presetClass="entr" presetSubtype="0" accel="50000" fill="hold" grpId="0" nodeType="afterEffect">
                                  <p:stCondLst>
                                    <p:cond delay="0"/>
                                  </p:stCondLst>
                                  <p:childTnLst>
                                    <p:set>
                                      <p:cBhvr>
                                        <p:cTn id="47" dur="1" fill="hold">
                                          <p:stCondLst>
                                            <p:cond delay="0"/>
                                          </p:stCondLst>
                                        </p:cTn>
                                        <p:tgtEl>
                                          <p:spTgt spid="33805"/>
                                        </p:tgtEl>
                                        <p:attrNameLst>
                                          <p:attrName>style.visibility</p:attrName>
                                        </p:attrNameLst>
                                      </p:cBhvr>
                                      <p:to>
                                        <p:strVal val="visible"/>
                                      </p:to>
                                    </p:set>
                                    <p:anim calcmode="lin" valueType="num">
                                      <p:cBhvr>
                                        <p:cTn id="48" dur="1000" fill="hold"/>
                                        <p:tgtEl>
                                          <p:spTgt spid="3380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33805"/>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33805"/>
                                        </p:tgtEl>
                                        <p:attrNameLst>
                                          <p:attrName>ppt_y</p:attrName>
                                        </p:attrNameLst>
                                      </p:cBhvr>
                                      <p:tavLst>
                                        <p:tav tm="0">
                                          <p:val>
                                            <p:strVal val="#ppt_y"/>
                                          </p:val>
                                        </p:tav>
                                        <p:tav tm="100000">
                                          <p:val>
                                            <p:strVal val="#ppt_y"/>
                                          </p:val>
                                        </p:tav>
                                      </p:tavLst>
                                    </p:anim>
                                    <p:animEffect transition="in" filter="fade">
                                      <p:cBhvr>
                                        <p:cTn id="51" dur="1000"/>
                                        <p:tgtEl>
                                          <p:spTgt spid="33805"/>
                                        </p:tgtEl>
                                      </p:cBhvr>
                                    </p:animEffect>
                                  </p:childTnLst>
                                </p:cTn>
                              </p:par>
                            </p:childTnLst>
                          </p:cTn>
                        </p:par>
                        <p:par>
                          <p:cTn id="52" fill="hold">
                            <p:stCondLst>
                              <p:cond delay="4000"/>
                            </p:stCondLst>
                            <p:childTnLst>
                              <p:par>
                                <p:cTn id="53" presetID="26"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291">
                                          <p:stCondLst>
                                            <p:cond delay="0"/>
                                          </p:stCondLst>
                                        </p:cTn>
                                        <p:tgtEl>
                                          <p:spTgt spid="4"/>
                                        </p:tgtEl>
                                      </p:cBhvr>
                                    </p:animEffect>
                                    <p:anim calcmode="lin" valueType="num">
                                      <p:cBhvr>
                                        <p:cTn id="56" dur="91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7" dur="333"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8" dur="333" tmFilter="0, 0; 0.125,0.2665; 0.25,0.4; 0.375,0.465; 0.5,0.5;  0.625,0.535; 0.75,0.6; 0.875,0.7335; 1,1">
                                          <p:stCondLst>
                                            <p:cond delay="333"/>
                                          </p:stCondLst>
                                        </p:cTn>
                                        <p:tgtEl>
                                          <p:spTgt spid="4"/>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3"/>
                                          </p:stCondLst>
                                        </p:cTn>
                                        <p:tgtEl>
                                          <p:spTgt spid="4"/>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30"/>
                                          </p:stCondLst>
                                        </p:cTn>
                                        <p:tgtEl>
                                          <p:spTgt spid="4"/>
                                        </p:tgtEl>
                                        <p:attrNameLst>
                                          <p:attrName>ppt_y</p:attrName>
                                        </p:attrNameLst>
                                      </p:cBhvr>
                                      <p:tavLst>
                                        <p:tav tm="0" fmla="#ppt_y-sin(pi*$)/81">
                                          <p:val>
                                            <p:fltVal val="0"/>
                                          </p:val>
                                        </p:tav>
                                        <p:tav tm="100000">
                                          <p:val>
                                            <p:fltVal val="1"/>
                                          </p:val>
                                        </p:tav>
                                      </p:tavLst>
                                    </p:anim>
                                    <p:animScale>
                                      <p:cBhvr>
                                        <p:cTn id="61" dur="14">
                                          <p:stCondLst>
                                            <p:cond delay="325"/>
                                          </p:stCondLst>
                                        </p:cTn>
                                        <p:tgtEl>
                                          <p:spTgt spid="4"/>
                                        </p:tgtEl>
                                      </p:cBhvr>
                                      <p:to x="100000" y="60000"/>
                                    </p:animScale>
                                    <p:animScale>
                                      <p:cBhvr>
                                        <p:cTn id="62" dur="82" decel="50000">
                                          <p:stCondLst>
                                            <p:cond delay="339"/>
                                          </p:stCondLst>
                                        </p:cTn>
                                        <p:tgtEl>
                                          <p:spTgt spid="4"/>
                                        </p:tgtEl>
                                      </p:cBhvr>
                                      <p:to x="100000" y="100000"/>
                                    </p:animScale>
                                    <p:animScale>
                                      <p:cBhvr>
                                        <p:cTn id="63" dur="14">
                                          <p:stCondLst>
                                            <p:cond delay="657"/>
                                          </p:stCondLst>
                                        </p:cTn>
                                        <p:tgtEl>
                                          <p:spTgt spid="4"/>
                                        </p:tgtEl>
                                      </p:cBhvr>
                                      <p:to x="100000" y="80000"/>
                                    </p:animScale>
                                    <p:animScale>
                                      <p:cBhvr>
                                        <p:cTn id="64" dur="82" decel="50000">
                                          <p:stCondLst>
                                            <p:cond delay="671"/>
                                          </p:stCondLst>
                                        </p:cTn>
                                        <p:tgtEl>
                                          <p:spTgt spid="4"/>
                                        </p:tgtEl>
                                      </p:cBhvr>
                                      <p:to x="100000" y="100000"/>
                                    </p:animScale>
                                    <p:animScale>
                                      <p:cBhvr>
                                        <p:cTn id="65" dur="14">
                                          <p:stCondLst>
                                            <p:cond delay="822"/>
                                          </p:stCondLst>
                                        </p:cTn>
                                        <p:tgtEl>
                                          <p:spTgt spid="4"/>
                                        </p:tgtEl>
                                      </p:cBhvr>
                                      <p:to x="100000" y="90000"/>
                                    </p:animScale>
                                    <p:animScale>
                                      <p:cBhvr>
                                        <p:cTn id="66" dur="82" decel="50000">
                                          <p:stCondLst>
                                            <p:cond delay="836"/>
                                          </p:stCondLst>
                                        </p:cTn>
                                        <p:tgtEl>
                                          <p:spTgt spid="4"/>
                                        </p:tgtEl>
                                      </p:cBhvr>
                                      <p:to x="100000" y="100000"/>
                                    </p:animScale>
                                    <p:animScale>
                                      <p:cBhvr>
                                        <p:cTn id="67" dur="14">
                                          <p:stCondLst>
                                            <p:cond delay="906"/>
                                          </p:stCondLst>
                                        </p:cTn>
                                        <p:tgtEl>
                                          <p:spTgt spid="4"/>
                                        </p:tgtEl>
                                      </p:cBhvr>
                                      <p:to x="100000" y="95000"/>
                                    </p:animScale>
                                    <p:animScale>
                                      <p:cBhvr>
                                        <p:cTn id="68" dur="82" decel="50000">
                                          <p:stCondLst>
                                            <p:cond delay="918"/>
                                          </p:stCondLst>
                                        </p:cTn>
                                        <p:tgtEl>
                                          <p:spTgt spid="4"/>
                                        </p:tgtEl>
                                      </p:cBhvr>
                                      <p:to x="100000" y="100000"/>
                                    </p:animScale>
                                  </p:childTnLst>
                                </p:cTn>
                              </p:par>
                            </p:childTnLst>
                          </p:cTn>
                        </p:par>
                        <p:par>
                          <p:cTn id="69" fill="hold">
                            <p:stCondLst>
                              <p:cond delay="5000"/>
                            </p:stCondLst>
                            <p:childTnLst>
                              <p:par>
                                <p:cTn id="70" presetID="48" presetClass="entr" presetSubtype="0" accel="50000" fill="hold" grpId="0" nodeType="afterEffect">
                                  <p:stCondLst>
                                    <p:cond delay="0"/>
                                  </p:stCondLst>
                                  <p:childTnLst>
                                    <p:set>
                                      <p:cBhvr>
                                        <p:cTn id="71" dur="1" fill="hold">
                                          <p:stCondLst>
                                            <p:cond delay="0"/>
                                          </p:stCondLst>
                                        </p:cTn>
                                        <p:tgtEl>
                                          <p:spTgt spid="33806"/>
                                        </p:tgtEl>
                                        <p:attrNameLst>
                                          <p:attrName>style.visibility</p:attrName>
                                        </p:attrNameLst>
                                      </p:cBhvr>
                                      <p:to>
                                        <p:strVal val="visible"/>
                                      </p:to>
                                    </p:set>
                                    <p:anim calcmode="lin" valueType="num">
                                      <p:cBhvr>
                                        <p:cTn id="72" dur="1000" fill="hold"/>
                                        <p:tgtEl>
                                          <p:spTgt spid="338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1000" fill="hold"/>
                                        <p:tgtEl>
                                          <p:spTgt spid="33806"/>
                                        </p:tgtEl>
                                        <p:attrNameLst>
                                          <p:attrName>ppt_x</p:attrName>
                                        </p:attrNameLst>
                                      </p:cBhvr>
                                      <p:tavLst>
                                        <p:tav tm="0">
                                          <p:val>
                                            <p:fltVal val="-1"/>
                                          </p:val>
                                        </p:tav>
                                        <p:tav tm="50000">
                                          <p:val>
                                            <p:fltVal val="0.95"/>
                                          </p:val>
                                        </p:tav>
                                        <p:tav tm="100000">
                                          <p:val>
                                            <p:strVal val="#ppt_x"/>
                                          </p:val>
                                        </p:tav>
                                      </p:tavLst>
                                    </p:anim>
                                    <p:anim calcmode="lin" valueType="num">
                                      <p:cBhvr>
                                        <p:cTn id="74" dur="1000" fill="hold"/>
                                        <p:tgtEl>
                                          <p:spTgt spid="33806"/>
                                        </p:tgtEl>
                                        <p:attrNameLst>
                                          <p:attrName>ppt_y</p:attrName>
                                        </p:attrNameLst>
                                      </p:cBhvr>
                                      <p:tavLst>
                                        <p:tav tm="0">
                                          <p:val>
                                            <p:strVal val="#ppt_y"/>
                                          </p:val>
                                        </p:tav>
                                        <p:tav tm="100000">
                                          <p:val>
                                            <p:strVal val="#ppt_y"/>
                                          </p:val>
                                        </p:tav>
                                      </p:tavLst>
                                    </p:anim>
                                    <p:animEffect transition="in" filter="fade">
                                      <p:cBhvr>
                                        <p:cTn id="75" dur="10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p:bldP spid="33805" grpId="0"/>
      <p:bldP spid="338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68713" y="4178300"/>
            <a:ext cx="2382838" cy="460375"/>
          </a:xfrm>
          <a:prstGeom prst="rect">
            <a:avLst/>
          </a:prstGeom>
          <a:noFill/>
          <a:ln>
            <a:noFill/>
          </a:ln>
        </p:spPr>
        <p:txBody>
          <a:bodyPr>
            <a:spAutoFit/>
          </a:bodyPr>
          <a:lstStyle/>
          <a:p>
            <a:pPr algn="ctr" fontAlgn="auto">
              <a:spcBef>
                <a:spcPts val="0"/>
              </a:spcBef>
              <a:spcAft>
                <a:spcPts val="0"/>
              </a:spcAft>
              <a:defRPr/>
            </a:pPr>
            <a:r>
              <a:rPr lang="zh-CN" altLang="en-US" sz="2400" b="1" strike="noStrike" spc="300" noProof="1">
                <a:ln w="12700" cmpd="sng">
                  <a:noFill/>
                  <a:prstDash val="solid"/>
                  <a:miter lim="800000"/>
                </a:ln>
                <a:solidFill>
                  <a:srgbClr val="0070C0"/>
                </a:solidFill>
                <a:latin typeface="微软雅黑" panose="020B0503020204020204" pitchFamily="34" charset="-122"/>
                <a:ea typeface="微软雅黑" panose="020B0503020204020204" pitchFamily="34" charset="-122"/>
                <a:cs typeface="+mn-cs"/>
              </a:rPr>
              <a:t>报销的时效性</a:t>
            </a:r>
            <a:endParaRPr lang="zh-CN" altLang="en-US" sz="2400" b="1" strike="noStrike" spc="300" noProof="1">
              <a:ln w="12700" cmpd="sng">
                <a:noFill/>
                <a:prstDash val="solid"/>
                <a:miter lim="800000"/>
              </a:ln>
              <a:solidFill>
                <a:srgbClr val="0070C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165543" y="2120265"/>
            <a:ext cx="2106612" cy="1530350"/>
            <a:chOff x="1098860" y="2274706"/>
            <a:chExt cx="1980000" cy="1620000"/>
          </a:xfrm>
        </p:grpSpPr>
        <p:sp>
          <p:nvSpPr>
            <p:cNvPr id="6" name="上箭头 5"/>
            <p:cNvSpPr/>
            <p:nvPr/>
          </p:nvSpPr>
          <p:spPr>
            <a:xfrm>
              <a:off x="1098860" y="2274706"/>
              <a:ext cx="1980000" cy="1620000"/>
            </a:xfrm>
            <a:prstGeom prst="upArrow">
              <a:avLst>
                <a:gd name="adj1" fmla="val 61884"/>
                <a:gd name="adj2" fmla="val 49610"/>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strike="noStrike" noProof="1">
                <a:solidFill>
                  <a:schemeClr val="bg1"/>
                </a:solidFill>
                <a:latin typeface="微软雅黑" panose="020B0503020204020204" pitchFamily="34" charset="-122"/>
                <a:ea typeface="微软雅黑" panose="020B0503020204020204" pitchFamily="34" charset="-122"/>
              </a:endParaRPr>
            </a:p>
          </p:txBody>
        </p:sp>
        <p:grpSp>
          <p:nvGrpSpPr>
            <p:cNvPr id="37892" name="组合 6"/>
            <p:cNvGrpSpPr/>
            <p:nvPr/>
          </p:nvGrpSpPr>
          <p:grpSpPr>
            <a:xfrm>
              <a:off x="1873250" y="2572668"/>
              <a:ext cx="431800" cy="896937"/>
              <a:chOff x="1873250" y="2572668"/>
              <a:chExt cx="431800" cy="896937"/>
            </a:xfrm>
          </p:grpSpPr>
          <p:sp>
            <p:nvSpPr>
              <p:cNvPr id="37893" name="AutoShape 69"/>
              <p:cNvSpPr/>
              <p:nvPr/>
            </p:nvSpPr>
            <p:spPr>
              <a:xfrm rot="-5400000" flipV="1">
                <a:off x="1945474" y="3110030"/>
                <a:ext cx="287337" cy="431800"/>
              </a:xfrm>
              <a:prstGeom prst="chevron">
                <a:avLst>
                  <a:gd name="adj" fmla="val 52500"/>
                </a:avLst>
              </a:prstGeom>
              <a:noFill/>
              <a:ln w="19050" cap="flat" cmpd="sng">
                <a:solidFill>
                  <a:schemeClr val="bg1">
                    <a:alpha val="54900"/>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7894" name="AutoShape 69"/>
              <p:cNvSpPr/>
              <p:nvPr/>
            </p:nvSpPr>
            <p:spPr>
              <a:xfrm rot="-5400000" flipV="1">
                <a:off x="1945474" y="2805230"/>
                <a:ext cx="287337" cy="431800"/>
              </a:xfrm>
              <a:prstGeom prst="chevron">
                <a:avLst>
                  <a:gd name="adj" fmla="val 52500"/>
                </a:avLst>
              </a:prstGeom>
              <a:noFill/>
              <a:ln w="19050" cap="flat" cmpd="sng">
                <a:solidFill>
                  <a:schemeClr val="bg1">
                    <a:alpha val="399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7895" name="AutoShape 69"/>
              <p:cNvSpPr/>
              <p:nvPr/>
            </p:nvSpPr>
            <p:spPr>
              <a:xfrm rot="-5400000" flipV="1">
                <a:off x="1945474" y="2500430"/>
                <a:ext cx="287337" cy="431800"/>
              </a:xfrm>
              <a:prstGeom prst="chevron">
                <a:avLst>
                  <a:gd name="adj" fmla="val 52500"/>
                </a:avLst>
              </a:prstGeom>
              <a:noFill/>
              <a:ln w="19050" cap="flat" cmpd="sng">
                <a:solidFill>
                  <a:schemeClr val="bg1">
                    <a:alpha val="250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6407150" y="1849120"/>
            <a:ext cx="2105025" cy="1530350"/>
            <a:chOff x="6027650" y="2274706"/>
            <a:chExt cx="1980000" cy="1620000"/>
          </a:xfrm>
        </p:grpSpPr>
        <p:sp>
          <p:nvSpPr>
            <p:cNvPr id="12" name="上箭头 11"/>
            <p:cNvSpPr/>
            <p:nvPr/>
          </p:nvSpPr>
          <p:spPr>
            <a:xfrm>
              <a:off x="6027650" y="2274706"/>
              <a:ext cx="1980000" cy="1620000"/>
            </a:xfrm>
            <a:prstGeom prst="upArrow">
              <a:avLst>
                <a:gd name="adj1" fmla="val 61884"/>
                <a:gd name="adj2" fmla="val 50353"/>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strike="noStrike" noProof="1">
                <a:solidFill>
                  <a:schemeClr val="bg1"/>
                </a:solidFill>
                <a:latin typeface="微软雅黑" panose="020B0503020204020204" pitchFamily="34" charset="-122"/>
                <a:ea typeface="微软雅黑" panose="020B0503020204020204" pitchFamily="34" charset="-122"/>
              </a:endParaRPr>
            </a:p>
          </p:txBody>
        </p:sp>
        <p:grpSp>
          <p:nvGrpSpPr>
            <p:cNvPr id="37898" name="组合 12"/>
            <p:cNvGrpSpPr/>
            <p:nvPr/>
          </p:nvGrpSpPr>
          <p:grpSpPr>
            <a:xfrm>
              <a:off x="6802438" y="2572668"/>
              <a:ext cx="431800" cy="896937"/>
              <a:chOff x="6802438" y="2572668"/>
              <a:chExt cx="431800" cy="896937"/>
            </a:xfrm>
          </p:grpSpPr>
          <p:sp>
            <p:nvSpPr>
              <p:cNvPr id="37899" name="AutoShape 69"/>
              <p:cNvSpPr/>
              <p:nvPr/>
            </p:nvSpPr>
            <p:spPr>
              <a:xfrm rot="-5400000" flipV="1">
                <a:off x="6874662" y="3110030"/>
                <a:ext cx="287337" cy="431800"/>
              </a:xfrm>
              <a:prstGeom prst="chevron">
                <a:avLst>
                  <a:gd name="adj" fmla="val 52500"/>
                </a:avLst>
              </a:prstGeom>
              <a:noFill/>
              <a:ln w="19050" cap="flat" cmpd="sng">
                <a:solidFill>
                  <a:schemeClr val="bg1">
                    <a:alpha val="54900"/>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7900" name="AutoShape 69"/>
              <p:cNvSpPr/>
              <p:nvPr/>
            </p:nvSpPr>
            <p:spPr>
              <a:xfrm rot="-5400000" flipV="1">
                <a:off x="6874662" y="2805230"/>
                <a:ext cx="287337" cy="431800"/>
              </a:xfrm>
              <a:prstGeom prst="chevron">
                <a:avLst>
                  <a:gd name="adj" fmla="val 52500"/>
                </a:avLst>
              </a:prstGeom>
              <a:noFill/>
              <a:ln w="19050" cap="flat" cmpd="sng">
                <a:solidFill>
                  <a:schemeClr val="bg1">
                    <a:alpha val="399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7901" name="AutoShape 69"/>
              <p:cNvSpPr/>
              <p:nvPr/>
            </p:nvSpPr>
            <p:spPr>
              <a:xfrm rot="-5400000" flipV="1">
                <a:off x="6874662" y="2500430"/>
                <a:ext cx="287337" cy="431800"/>
              </a:xfrm>
              <a:prstGeom prst="chevron">
                <a:avLst>
                  <a:gd name="adj" fmla="val 52500"/>
                </a:avLst>
              </a:prstGeom>
              <a:noFill/>
              <a:ln w="19050" cap="flat" cmpd="sng">
                <a:solidFill>
                  <a:schemeClr val="bg1">
                    <a:alpha val="250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3711258" y="1601153"/>
            <a:ext cx="2106612" cy="1871662"/>
            <a:chOff x="3545281" y="1914706"/>
            <a:chExt cx="1980000" cy="1980000"/>
          </a:xfrm>
        </p:grpSpPr>
        <p:sp>
          <p:nvSpPr>
            <p:cNvPr id="18" name="上箭头 17"/>
            <p:cNvSpPr/>
            <p:nvPr/>
          </p:nvSpPr>
          <p:spPr>
            <a:xfrm>
              <a:off x="3545281" y="1914706"/>
              <a:ext cx="1980000" cy="1980000"/>
            </a:xfrm>
            <a:prstGeom prst="upArrow">
              <a:avLst>
                <a:gd name="adj1" fmla="val 61884"/>
                <a:gd name="adj2" fmla="val 41845"/>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strike="noStrike" noProof="1">
                <a:solidFill>
                  <a:schemeClr val="bg1"/>
                </a:solidFill>
                <a:latin typeface="微软雅黑" panose="020B0503020204020204" pitchFamily="34" charset="-122"/>
                <a:ea typeface="微软雅黑" panose="020B0503020204020204" pitchFamily="34" charset="-122"/>
              </a:endParaRPr>
            </a:p>
          </p:txBody>
        </p:sp>
        <p:grpSp>
          <p:nvGrpSpPr>
            <p:cNvPr id="37904" name="组合 18"/>
            <p:cNvGrpSpPr/>
            <p:nvPr/>
          </p:nvGrpSpPr>
          <p:grpSpPr>
            <a:xfrm>
              <a:off x="4319588" y="2267868"/>
              <a:ext cx="431800" cy="1201737"/>
              <a:chOff x="4319588" y="2267868"/>
              <a:chExt cx="431800" cy="1201737"/>
            </a:xfrm>
          </p:grpSpPr>
          <p:sp>
            <p:nvSpPr>
              <p:cNvPr id="37905" name="AutoShape 69"/>
              <p:cNvSpPr/>
              <p:nvPr/>
            </p:nvSpPr>
            <p:spPr>
              <a:xfrm rot="-5400000" flipV="1">
                <a:off x="4391812" y="3110030"/>
                <a:ext cx="287337" cy="431800"/>
              </a:xfrm>
              <a:prstGeom prst="chevron">
                <a:avLst>
                  <a:gd name="adj" fmla="val 52500"/>
                </a:avLst>
              </a:prstGeom>
              <a:noFill/>
              <a:ln w="19050" cap="flat" cmpd="sng">
                <a:solidFill>
                  <a:schemeClr val="bg1">
                    <a:alpha val="54900"/>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7906" name="AutoShape 69"/>
              <p:cNvSpPr/>
              <p:nvPr/>
            </p:nvSpPr>
            <p:spPr>
              <a:xfrm rot="-5400000" flipV="1">
                <a:off x="4391812" y="2805230"/>
                <a:ext cx="287337" cy="431800"/>
              </a:xfrm>
              <a:prstGeom prst="chevron">
                <a:avLst>
                  <a:gd name="adj" fmla="val 55479"/>
                </a:avLst>
              </a:prstGeom>
              <a:noFill/>
              <a:ln w="19050" cap="flat" cmpd="sng">
                <a:solidFill>
                  <a:schemeClr val="bg1">
                    <a:alpha val="399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7907" name="AutoShape 69"/>
              <p:cNvSpPr/>
              <p:nvPr/>
            </p:nvSpPr>
            <p:spPr>
              <a:xfrm rot="-5400000" flipV="1">
                <a:off x="4391812" y="2500430"/>
                <a:ext cx="287337" cy="431800"/>
              </a:xfrm>
              <a:prstGeom prst="chevron">
                <a:avLst>
                  <a:gd name="adj" fmla="val 52500"/>
                </a:avLst>
              </a:prstGeom>
              <a:noFill/>
              <a:ln w="19050" cap="flat" cmpd="sng">
                <a:solidFill>
                  <a:schemeClr val="bg1">
                    <a:alpha val="250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7908" name="AutoShape 69"/>
              <p:cNvSpPr/>
              <p:nvPr/>
            </p:nvSpPr>
            <p:spPr>
              <a:xfrm rot="-5400000" flipV="1">
                <a:off x="4391812" y="2195630"/>
                <a:ext cx="287337" cy="431800"/>
              </a:xfrm>
              <a:prstGeom prst="chevron">
                <a:avLst>
                  <a:gd name="adj" fmla="val 52500"/>
                </a:avLst>
              </a:prstGeom>
              <a:noFill/>
              <a:ln w="19050" cap="flat" cmpd="sng">
                <a:solidFill>
                  <a:schemeClr val="bg1">
                    <a:alpha val="10196"/>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sp>
        <p:nvSpPr>
          <p:cNvPr id="24" name="矩形 23"/>
          <p:cNvSpPr/>
          <p:nvPr/>
        </p:nvSpPr>
        <p:spPr>
          <a:xfrm>
            <a:off x="1458278" y="1083310"/>
            <a:ext cx="1520825" cy="952500"/>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trike="noStrike" spc="50" noProof="1">
                <a:ln w="11430"/>
                <a:latin typeface="微软雅黑" panose="020B0503020204020204" pitchFamily="34" charset="-122"/>
                <a:ea typeface="微软雅黑" panose="020B0503020204020204" pitchFamily="34" charset="-122"/>
                <a:cs typeface="+mn-cs"/>
              </a:rPr>
              <a:t>原则上各单位应在经济事项发生后</a:t>
            </a:r>
            <a:r>
              <a:rPr lang="zh-CN" altLang="en-US" sz="1400" b="1" u="sng" strike="noStrike" spc="50" noProof="1">
                <a:ln w="11430"/>
                <a:solidFill>
                  <a:srgbClr val="FF0000"/>
                </a:solidFill>
                <a:latin typeface="微软雅黑" panose="020B0503020204020204" pitchFamily="34" charset="-122"/>
                <a:ea typeface="微软雅黑" panose="020B0503020204020204" pitchFamily="34" charset="-122"/>
                <a:cs typeface="+mn-cs"/>
              </a:rPr>
              <a:t>一个月内</a:t>
            </a:r>
            <a:r>
              <a:rPr lang="zh-CN" altLang="en-US" sz="1400" strike="noStrike" spc="50" noProof="1">
                <a:ln w="11430"/>
                <a:latin typeface="微软雅黑" panose="020B0503020204020204" pitchFamily="34" charset="-122"/>
                <a:ea typeface="微软雅黑" panose="020B0503020204020204" pitchFamily="34" charset="-122"/>
                <a:cs typeface="+mn-cs"/>
              </a:rPr>
              <a:t>报销相关票据。</a:t>
            </a:r>
            <a:endParaRPr lang="zh-CN" altLang="en-US" sz="1400" strike="noStrike" spc="50" noProof="1">
              <a:ln w="11430"/>
              <a:latin typeface="微软雅黑" panose="020B0503020204020204" pitchFamily="34" charset="-122"/>
              <a:ea typeface="微软雅黑" panose="020B0503020204020204" pitchFamily="34" charset="-122"/>
            </a:endParaRPr>
          </a:p>
        </p:txBody>
      </p:sp>
      <p:sp>
        <p:nvSpPr>
          <p:cNvPr id="25" name="矩形 24"/>
          <p:cNvSpPr/>
          <p:nvPr/>
        </p:nvSpPr>
        <p:spPr>
          <a:xfrm>
            <a:off x="3994150" y="699135"/>
            <a:ext cx="1936750" cy="952500"/>
          </a:xfrm>
          <a:prstGeom prst="rect">
            <a:avLst/>
          </a:prstGeom>
        </p:spPr>
        <p:txBody>
          <a:bodyPr wrap="square">
            <a:spAutoFit/>
          </a:bodyPr>
          <a:lstStyle/>
          <a:p>
            <a:pPr marL="0" lvl="2" algn="l" defTabSz="912495" eaLnBrk="0" fontAlgn="auto" hangingPunct="0">
              <a:spcBef>
                <a:spcPts val="0"/>
              </a:spcBef>
              <a:spcAft>
                <a:spcPts val="0"/>
              </a:spcAft>
              <a:buClr>
                <a:srgbClr val="0070C0"/>
              </a:buClr>
              <a:buSzPct val="80000"/>
              <a:tabLst>
                <a:tab pos="136525" algn="l"/>
              </a:tabLst>
              <a:defRPr/>
            </a:pPr>
            <a:r>
              <a:rPr lang="zh-CN" altLang="en-US" sz="1400" strike="noStrike" spc="50" noProof="1">
                <a:ln w="11430"/>
                <a:latin typeface="微软雅黑" panose="020B0503020204020204" pitchFamily="34" charset="-122"/>
                <a:ea typeface="微软雅黑" panose="020B0503020204020204" pitchFamily="34" charset="-122"/>
                <a:cs typeface="+mn-cs"/>
              </a:rPr>
              <a:t>当年发票原则上应尽量在</a:t>
            </a:r>
            <a:r>
              <a:rPr lang="zh-CN" altLang="en-US" sz="1400" b="1" u="sng" strike="noStrike" spc="50" noProof="1">
                <a:ln w="11430"/>
                <a:solidFill>
                  <a:srgbClr val="FF0000"/>
                </a:solidFill>
                <a:latin typeface="微软雅黑" panose="020B0503020204020204" pitchFamily="34" charset="-122"/>
                <a:ea typeface="微软雅黑" panose="020B0503020204020204" pitchFamily="34" charset="-122"/>
                <a:cs typeface="+mn-cs"/>
              </a:rPr>
              <a:t>12月25日之前</a:t>
            </a:r>
            <a:r>
              <a:rPr lang="zh-CN" altLang="en-US" sz="1400" strike="noStrike" spc="50" noProof="1">
                <a:ln w="11430"/>
                <a:latin typeface="微软雅黑" panose="020B0503020204020204" pitchFamily="34" charset="-122"/>
                <a:ea typeface="微软雅黑" panose="020B0503020204020204" pitchFamily="34" charset="-122"/>
                <a:cs typeface="+mn-cs"/>
              </a:rPr>
              <a:t>报销，逾期票据原则上不予报销。</a:t>
            </a:r>
            <a:endParaRPr lang="zh-CN" altLang="en-US" sz="1400" strike="noStrike" spc="50" noProof="1">
              <a:ln w="11430"/>
              <a:latin typeface="微软雅黑" panose="020B0503020204020204" pitchFamily="34" charset="-122"/>
              <a:ea typeface="微软雅黑" panose="020B0503020204020204" pitchFamily="34" charset="-122"/>
            </a:endParaRPr>
          </a:p>
        </p:txBody>
      </p:sp>
      <p:sp>
        <p:nvSpPr>
          <p:cNvPr id="26" name="矩形 25"/>
          <p:cNvSpPr/>
          <p:nvPr/>
        </p:nvSpPr>
        <p:spPr>
          <a:xfrm>
            <a:off x="6350000" y="1108710"/>
            <a:ext cx="2461895" cy="706755"/>
          </a:xfrm>
          <a:prstGeom prst="rect">
            <a:avLst/>
          </a:prstGeom>
        </p:spPr>
        <p:txBody>
          <a:bodyPr wrap="square">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trike="noStrike" spc="50" noProof="1">
                <a:ln w="11430"/>
                <a:latin typeface="微软雅黑" panose="020B0503020204020204" pitchFamily="34" charset="-122"/>
                <a:ea typeface="微软雅黑" panose="020B0503020204020204" pitchFamily="34" charset="-122"/>
                <a:cs typeface="+mn-cs"/>
              </a:rPr>
              <a:t>票据自开票之日起</a:t>
            </a:r>
            <a:r>
              <a:rPr lang="zh-CN" altLang="en-US" sz="1400" b="1" u="sng" strike="noStrike" spc="50" noProof="1">
                <a:ln w="11430"/>
                <a:solidFill>
                  <a:srgbClr val="FF0000"/>
                </a:solidFill>
                <a:latin typeface="微软雅黑" panose="020B0503020204020204" pitchFamily="34" charset="-122"/>
                <a:ea typeface="微软雅黑" panose="020B0503020204020204" pitchFamily="34" charset="-122"/>
                <a:cs typeface="+mn-cs"/>
              </a:rPr>
              <a:t>一年之内</a:t>
            </a:r>
            <a:r>
              <a:rPr lang="zh-CN" altLang="en-US" sz="1400" strike="noStrike" spc="50" noProof="1">
                <a:ln w="11430"/>
                <a:latin typeface="微软雅黑" panose="020B0503020204020204" pitchFamily="34" charset="-122"/>
                <a:ea typeface="微软雅黑" panose="020B0503020204020204" pitchFamily="34" charset="-122"/>
                <a:cs typeface="+mn-cs"/>
              </a:rPr>
              <a:t>有效</a:t>
            </a:r>
            <a:r>
              <a:rPr lang="zh-CN" altLang="en-US" sz="1400" strike="noStrike" spc="50" noProof="1" smtClean="0">
                <a:ln w="11430"/>
                <a:latin typeface="微软雅黑" panose="020B0503020204020204" pitchFamily="34" charset="-122"/>
                <a:ea typeface="微软雅黑" panose="020B0503020204020204" pitchFamily="34" charset="-122"/>
                <a:cs typeface="+mn-cs"/>
              </a:rPr>
              <a:t>。</a:t>
            </a:r>
            <a:r>
              <a:rPr lang="en-US" altLang="zh-CN" sz="1200" strike="noStrike" spc="50" noProof="1" smtClean="0">
                <a:ln w="11430"/>
                <a:latin typeface="微软雅黑" panose="020B0503020204020204" pitchFamily="34" charset="-122"/>
                <a:ea typeface="微软雅黑" panose="020B0503020204020204" pitchFamily="34" charset="-122"/>
                <a:cs typeface="+mn-cs"/>
              </a:rPr>
              <a:t>(</a:t>
            </a:r>
            <a:r>
              <a:rPr lang="zh-CN" altLang="en-US" sz="1200" b="1" strike="noStrike" spc="50" noProof="1" smtClean="0">
                <a:ln w="11430"/>
                <a:solidFill>
                  <a:srgbClr val="0066FF"/>
                </a:solidFill>
                <a:latin typeface="微软雅黑" panose="020B0503020204020204" pitchFamily="34" charset="-122"/>
                <a:ea typeface="微软雅黑" panose="020B0503020204020204" pitchFamily="34" charset="-122"/>
                <a:cs typeface="+mn-cs"/>
              </a:rPr>
              <a:t>经人事处审批的学费报销可延长至领取毕业证时</a:t>
            </a:r>
            <a:r>
              <a:rPr lang="zh-CN" altLang="en-US" sz="1200" strike="noStrike" spc="50" noProof="1" smtClean="0">
                <a:ln w="11430"/>
                <a:latin typeface="微软雅黑" panose="020B0503020204020204" pitchFamily="34" charset="-122"/>
                <a:ea typeface="微软雅黑" panose="020B0503020204020204" pitchFamily="34" charset="-122"/>
                <a:cs typeface="+mn-cs"/>
              </a:rPr>
              <a:t>）</a:t>
            </a:r>
            <a:endParaRPr lang="zh-CN" altLang="en-US" sz="1200" strike="noStrike" spc="50" noProof="1">
              <a:ln w="11430"/>
              <a:latin typeface="微软雅黑" panose="020B0503020204020204" pitchFamily="34" charset="-122"/>
              <a:ea typeface="微软雅黑" panose="020B0503020204020204" pitchFamily="34" charset="-122"/>
            </a:endParaRPr>
          </a:p>
        </p:txBody>
      </p:sp>
      <p:sp>
        <p:nvSpPr>
          <p:cNvPr id="27" name="椭圆 26"/>
          <p:cNvSpPr/>
          <p:nvPr/>
        </p:nvSpPr>
        <p:spPr bwMode="auto">
          <a:xfrm>
            <a:off x="3711317" y="2638627"/>
            <a:ext cx="2219451" cy="1428233"/>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ea typeface="微软雅黑" panose="020B0503020204020204" pitchFamily="34" charset="-122"/>
            </a:endParaRPr>
          </a:p>
        </p:txBody>
      </p:sp>
      <p:sp>
        <p:nvSpPr>
          <p:cNvPr id="28" name="TextBox 20"/>
          <p:cNvSpPr txBox="1">
            <a:spLocks noChangeArrowheads="1"/>
          </p:cNvSpPr>
          <p:nvPr/>
        </p:nvSpPr>
        <p:spPr bwMode="auto">
          <a:xfrm>
            <a:off x="3994289" y="3042835"/>
            <a:ext cx="1653180" cy="33718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cs typeface="+mn-cs"/>
              </a:rPr>
              <a:t>当年票当年报</a:t>
            </a:r>
            <a:endPar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29" name="椭圆 28"/>
          <p:cNvSpPr/>
          <p:nvPr/>
        </p:nvSpPr>
        <p:spPr bwMode="auto">
          <a:xfrm>
            <a:off x="6350283" y="2613227"/>
            <a:ext cx="2219451" cy="1428233"/>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ea typeface="微软雅黑" panose="020B0503020204020204" pitchFamily="34" charset="-122"/>
            </a:endParaRPr>
          </a:p>
        </p:txBody>
      </p:sp>
      <p:sp>
        <p:nvSpPr>
          <p:cNvPr id="30" name="TextBox 20"/>
          <p:cNvSpPr txBox="1">
            <a:spLocks noChangeArrowheads="1"/>
          </p:cNvSpPr>
          <p:nvPr/>
        </p:nvSpPr>
        <p:spPr bwMode="auto">
          <a:xfrm>
            <a:off x="6633877" y="3042835"/>
            <a:ext cx="1652803" cy="33718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cs typeface="+mn-cs"/>
              </a:rPr>
              <a:t>最长期限</a:t>
            </a:r>
            <a:endPar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31" name="椭圆 30"/>
          <p:cNvSpPr/>
          <p:nvPr/>
        </p:nvSpPr>
        <p:spPr bwMode="auto">
          <a:xfrm>
            <a:off x="1108397" y="2750387"/>
            <a:ext cx="2220485" cy="1428233"/>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ea typeface="微软雅黑" panose="020B0503020204020204" pitchFamily="34" charset="-122"/>
            </a:endParaRPr>
          </a:p>
        </p:txBody>
      </p:sp>
      <p:sp>
        <p:nvSpPr>
          <p:cNvPr id="32" name="TextBox 20"/>
          <p:cNvSpPr txBox="1">
            <a:spLocks noChangeArrowheads="1"/>
          </p:cNvSpPr>
          <p:nvPr/>
        </p:nvSpPr>
        <p:spPr bwMode="auto">
          <a:xfrm>
            <a:off x="1391564" y="3158405"/>
            <a:ext cx="1654746" cy="33718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cs typeface="+mn-cs"/>
              </a:rPr>
              <a:t>日清月结</a:t>
            </a:r>
            <a:endPar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3" name="对角圆角矩形 2"/>
          <p:cNvSpPr/>
          <p:nvPr/>
        </p:nvSpPr>
        <p:spPr>
          <a:xfrm>
            <a:off x="-78740" y="-20955"/>
            <a:ext cx="9878695" cy="5727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原始凭证的基本要求（续</a:t>
            </a:r>
            <a:r>
              <a:rPr lang="en-US" altLang="zh-CN" sz="2400" b="1">
                <a:solidFill>
                  <a:schemeClr val="bg1"/>
                </a:solidFill>
                <a:latin typeface="微软雅黑" panose="020B0503020204020204" pitchFamily="34" charset="-122"/>
                <a:ea typeface="微软雅黑" panose="020B0503020204020204" pitchFamily="34" charset="-122"/>
                <a:sym typeface="+mn-ea"/>
              </a:rPr>
              <a:t>4</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2" name="对角圆角矩形 1"/>
          <p:cNvSpPr/>
          <p:nvPr/>
        </p:nvSpPr>
        <p:spPr>
          <a:xfrm>
            <a:off x="0" y="5163185"/>
            <a:ext cx="9766935" cy="25400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277985" y="4693285"/>
            <a:ext cx="393065" cy="275590"/>
          </a:xfrm>
          <a:prstGeom prst="rect">
            <a:avLst/>
          </a:prstGeom>
          <a:noFill/>
        </p:spPr>
        <p:txBody>
          <a:bodyPr wrap="square" rtlCol="0">
            <a:spAutoFit/>
          </a:bodyPr>
          <a:lstStyle/>
          <a:p>
            <a:r>
              <a:rPr lang="en-US" altLang="zh-CN" sz="1200" dirty="0" smtClean="0"/>
              <a:t>14</a:t>
            </a:r>
            <a:endParaRPr lang="en-US" altLang="zh-CN" sz="1200" dirty="0" smtClean="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par>
                                <p:cTn id="26" presetID="12" presetClass="entr" presetSubtype="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p:tgtEl>
                                          <p:spTgt spid="5"/>
                                        </p:tgtEl>
                                        <p:attrNameLst>
                                          <p:attrName>ppt_x</p:attrName>
                                        </p:attrNameLst>
                                      </p:cBhvr>
                                      <p:tavLst>
                                        <p:tav tm="0">
                                          <p:val>
                                            <p:strVal val="#ppt_x+#ppt_w*1.125000"/>
                                          </p:val>
                                        </p:tav>
                                        <p:tav tm="100000">
                                          <p:val>
                                            <p:strVal val="#ppt_x"/>
                                          </p:val>
                                        </p:tav>
                                      </p:tavLst>
                                    </p:anim>
                                    <p:animEffect transition="in" filter="wipe(left)">
                                      <p:cBhvr>
                                        <p:cTn id="29" dur="500"/>
                                        <p:tgtEl>
                                          <p:spTgt spid="5"/>
                                        </p:tgtEl>
                                      </p:cBhvr>
                                    </p:animEffect>
                                  </p:childTnLst>
                                </p:cTn>
                              </p:par>
                              <p:par>
                                <p:cTn id="30" presetID="1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p:tgtEl>
                                          <p:spTgt spid="11"/>
                                        </p:tgtEl>
                                        <p:attrNameLst>
                                          <p:attrName>ppt_x</p:attrName>
                                        </p:attrNameLst>
                                      </p:cBhvr>
                                      <p:tavLst>
                                        <p:tav tm="0">
                                          <p:val>
                                            <p:strVal val="#ppt_x-#ppt_w*1.125000"/>
                                          </p:val>
                                        </p:tav>
                                        <p:tav tm="100000">
                                          <p:val>
                                            <p:strVal val="#ppt_x"/>
                                          </p:val>
                                        </p:tav>
                                      </p:tavLst>
                                    </p:anim>
                                    <p:animEffect transition="in" filter="wipe(right)">
                                      <p:cBhvr>
                                        <p:cTn id="33" dur="500"/>
                                        <p:tgtEl>
                                          <p:spTgt spid="11"/>
                                        </p:tgtEl>
                                      </p:cBhvr>
                                    </p:animEffect>
                                  </p:childTnLst>
                                </p:cTn>
                              </p:par>
                            </p:childTnLst>
                          </p:cTn>
                        </p:par>
                        <p:par>
                          <p:cTn id="34" fill="hold">
                            <p:stCondLst>
                              <p:cond delay="1000"/>
                            </p:stCondLst>
                            <p:childTnLst>
                              <p:par>
                                <p:cTn id="35" presetID="14" presetClass="entr" presetSubtype="1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par>
                          <p:cTn id="38" fill="hold">
                            <p:stCondLst>
                              <p:cond delay="1500"/>
                            </p:stCondLst>
                            <p:childTnLst>
                              <p:par>
                                <p:cTn id="39" presetID="37"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strVal val="#ppt_x"/>
                                          </p:val>
                                        </p:tav>
                                        <p:tav tm="100000">
                                          <p:val>
                                            <p:strVal val="#ppt_x"/>
                                          </p:val>
                                        </p:tav>
                                      </p:tavLst>
                                    </p:anim>
                                    <p:anim calcmode="lin" valueType="num">
                                      <p:cBhvr>
                                        <p:cTn id="43" dur="450" decel="100000" fill="hold"/>
                                        <p:tgtEl>
                                          <p:spTgt spid="32"/>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450" decel="100000" fill="hold"/>
                                        <p:tgtEl>
                                          <p:spTgt spid="28"/>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50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anim calcmode="lin" valueType="num">
                                      <p:cBhvr>
                                        <p:cTn id="54" dur="500" fill="hold"/>
                                        <p:tgtEl>
                                          <p:spTgt spid="30"/>
                                        </p:tgtEl>
                                        <p:attrNameLst>
                                          <p:attrName>ppt_x</p:attrName>
                                        </p:attrNameLst>
                                      </p:cBhvr>
                                      <p:tavLst>
                                        <p:tav tm="0">
                                          <p:val>
                                            <p:strVal val="#ppt_x"/>
                                          </p:val>
                                        </p:tav>
                                        <p:tav tm="100000">
                                          <p:val>
                                            <p:strVal val="#ppt_x"/>
                                          </p:val>
                                        </p:tav>
                                      </p:tavLst>
                                    </p:anim>
                                    <p:anim calcmode="lin" valueType="num">
                                      <p:cBhvr>
                                        <p:cTn id="55" dur="450" decel="100000" fill="hold"/>
                                        <p:tgtEl>
                                          <p:spTgt spid="30"/>
                                        </p:tgtEl>
                                        <p:attrNameLst>
                                          <p:attrName>ppt_y</p:attrName>
                                        </p:attrNameLst>
                                      </p:cBhvr>
                                      <p:tavLst>
                                        <p:tav tm="0">
                                          <p:val>
                                            <p:strVal val="#ppt_y+1"/>
                                          </p:val>
                                        </p:tav>
                                        <p:tav tm="100000">
                                          <p:val>
                                            <p:strVal val="#ppt_y-.03"/>
                                          </p:val>
                                        </p:tav>
                                      </p:tavLst>
                                    </p:anim>
                                    <p:anim calcmode="lin" valueType="num">
                                      <p:cBhvr>
                                        <p:cTn id="5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childTnLst>
                          </p:cTn>
                        </p:par>
                        <p:par>
                          <p:cTn id="57" fill="hold">
                            <p:stCondLst>
                              <p:cond delay="2000"/>
                            </p:stCondLst>
                            <p:childTnLst>
                              <p:par>
                                <p:cTn id="58" presetID="37" presetClass="entr" presetSubtype="0" fill="hold" grpId="0" nodeType="afterEffect">
                                  <p:stCondLst>
                                    <p:cond delay="125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anim calcmode="lin" valueType="num">
                                      <p:cBhvr>
                                        <p:cTn id="61" dur="500" fill="hold"/>
                                        <p:tgtEl>
                                          <p:spTgt spid="24"/>
                                        </p:tgtEl>
                                        <p:attrNameLst>
                                          <p:attrName>ppt_x</p:attrName>
                                        </p:attrNameLst>
                                      </p:cBhvr>
                                      <p:tavLst>
                                        <p:tav tm="0">
                                          <p:val>
                                            <p:strVal val="#ppt_x"/>
                                          </p:val>
                                        </p:tav>
                                        <p:tav tm="100000">
                                          <p:val>
                                            <p:strVal val="#ppt_x"/>
                                          </p:val>
                                        </p:tav>
                                      </p:tavLst>
                                    </p:anim>
                                    <p:anim calcmode="lin" valueType="num">
                                      <p:cBhvr>
                                        <p:cTn id="62" dur="450" decel="100000" fill="hold"/>
                                        <p:tgtEl>
                                          <p:spTgt spid="24"/>
                                        </p:tgtEl>
                                        <p:attrNameLst>
                                          <p:attrName>ppt_y</p:attrName>
                                        </p:attrNameLst>
                                      </p:cBhvr>
                                      <p:tavLst>
                                        <p:tav tm="0">
                                          <p:val>
                                            <p:strVal val="#ppt_y+1"/>
                                          </p:val>
                                        </p:tav>
                                        <p:tav tm="100000">
                                          <p:val>
                                            <p:strVal val="#ppt_y-.03"/>
                                          </p:val>
                                        </p:tav>
                                      </p:tavLst>
                                    </p:anim>
                                    <p:anim calcmode="lin" valueType="num">
                                      <p:cBhvr>
                                        <p:cTn id="63"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par>
                          <p:cTn id="64" fill="hold">
                            <p:stCondLst>
                              <p:cond delay="3750"/>
                            </p:stCondLst>
                            <p:childTnLst>
                              <p:par>
                                <p:cTn id="65" presetID="37" presetClass="entr" presetSubtype="0" fill="hold" grpId="0" nodeType="afterEffect">
                                  <p:stCondLst>
                                    <p:cond delay="75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strVal val="#ppt_x"/>
                                          </p:val>
                                        </p:tav>
                                        <p:tav tm="100000">
                                          <p:val>
                                            <p:strVal val="#ppt_x"/>
                                          </p:val>
                                        </p:tav>
                                      </p:tavLst>
                                    </p:anim>
                                    <p:anim calcmode="lin" valueType="num">
                                      <p:cBhvr>
                                        <p:cTn id="69" dur="450" decel="100000" fill="hold"/>
                                        <p:tgtEl>
                                          <p:spTgt spid="25"/>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childTnLst>
                          </p:cTn>
                        </p:par>
                        <p:par>
                          <p:cTn id="71" fill="hold">
                            <p:stCondLst>
                              <p:cond delay="5000"/>
                            </p:stCondLst>
                            <p:childTnLst>
                              <p:par>
                                <p:cTn id="72" presetID="37" presetClass="entr" presetSubtype="0" fill="hold" grpId="0" nodeType="afterEffect">
                                  <p:stCondLst>
                                    <p:cond delay="100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anim calcmode="lin" valueType="num">
                                      <p:cBhvr>
                                        <p:cTn id="75" dur="500" fill="hold"/>
                                        <p:tgtEl>
                                          <p:spTgt spid="26"/>
                                        </p:tgtEl>
                                        <p:attrNameLst>
                                          <p:attrName>ppt_x</p:attrName>
                                        </p:attrNameLst>
                                      </p:cBhvr>
                                      <p:tavLst>
                                        <p:tav tm="0">
                                          <p:val>
                                            <p:strVal val="#ppt_x"/>
                                          </p:val>
                                        </p:tav>
                                        <p:tav tm="100000">
                                          <p:val>
                                            <p:strVal val="#ppt_x"/>
                                          </p:val>
                                        </p:tav>
                                      </p:tavLst>
                                    </p:anim>
                                    <p:anim calcmode="lin" valueType="num">
                                      <p:cBhvr>
                                        <p:cTn id="76" dur="450" decel="100000" fill="hold"/>
                                        <p:tgtEl>
                                          <p:spTgt spid="26"/>
                                        </p:tgtEl>
                                        <p:attrNameLst>
                                          <p:attrName>ppt_y</p:attrName>
                                        </p:attrNameLst>
                                      </p:cBhvr>
                                      <p:tavLst>
                                        <p:tav tm="0">
                                          <p:val>
                                            <p:strVal val="#ppt_y+1"/>
                                          </p:val>
                                        </p:tav>
                                        <p:tav tm="100000">
                                          <p:val>
                                            <p:strVal val="#ppt_y-.03"/>
                                          </p:val>
                                        </p:tav>
                                      </p:tavLst>
                                    </p:anim>
                                    <p:anim calcmode="lin" valueType="num">
                                      <p:cBhvr>
                                        <p:cTn id="77"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5389880" y="798830"/>
            <a:ext cx="3766185" cy="4008755"/>
            <a:chOff x="1621077" y="2591060"/>
            <a:chExt cx="3890323" cy="1886881"/>
          </a:xfrm>
          <a:solidFill>
            <a:schemeClr val="accent6">
              <a:lumMod val="40000"/>
              <a:lumOff val="60000"/>
            </a:schemeClr>
          </a:solidFill>
        </p:grpSpPr>
        <p:sp>
          <p:nvSpPr>
            <p:cNvPr id="4" name="Rectangle 3"/>
            <p:cNvSpPr>
              <a:spLocks noChangeArrowheads="1"/>
            </p:cNvSpPr>
            <p:nvPr/>
          </p:nvSpPr>
          <p:spPr bwMode="auto">
            <a:xfrm>
              <a:off x="1621077" y="2591060"/>
              <a:ext cx="3890323" cy="1886881"/>
            </a:xfrm>
            <a:prstGeom prst="rect">
              <a:avLst/>
            </a:prstGeom>
            <a:grpFill/>
            <a:ln w="9525" algn="ctr">
              <a:noFill/>
              <a:miter lim="800000"/>
            </a:ln>
          </p:spPr>
          <p:txBody>
            <a:bodyPr lIns="68586" tIns="68589" rIns="68586" bIns="68589"/>
            <a:lstStyle/>
            <a:p>
              <a:pPr defTabSz="685165" fontAlgn="base">
                <a:lnSpc>
                  <a:spcPct val="90000"/>
                </a:lnSpc>
                <a:buClr>
                  <a:srgbClr val="FFFFFF">
                    <a:lumMod val="50000"/>
                    <a:lumOff val="50000"/>
                  </a:srgbClr>
                </a:buClr>
                <a:buSzPct val="90000"/>
                <a:defRPr/>
              </a:pPr>
              <a:endParaRPr lang="en-US" sz="1600" strike="noStrike" spc="-30" noProof="1">
                <a:solidFill>
                  <a:schemeClr val="bg1"/>
                </a:solidFill>
                <a:latin typeface="微软雅黑" panose="020B0503020204020204" pitchFamily="34" charset="-122"/>
                <a:ea typeface="+mn-ea"/>
                <a:cs typeface="Segoe UI" panose="020B0502040204020203" pitchFamily="34" charset="0"/>
              </a:endParaRPr>
            </a:p>
          </p:txBody>
        </p:sp>
        <p:sp>
          <p:nvSpPr>
            <p:cNvPr id="5" name="Freeform 72"/>
            <p:cNvSpPr>
              <a:spLocks noEditPoints="1"/>
            </p:cNvSpPr>
            <p:nvPr/>
          </p:nvSpPr>
          <p:spPr bwMode="auto">
            <a:xfrm>
              <a:off x="4567270" y="3534499"/>
              <a:ext cx="743144" cy="744482"/>
            </a:xfrm>
            <a:custGeom>
              <a:avLst/>
              <a:gdLst>
                <a:gd name="T0" fmla="*/ 2147483647 w 411"/>
                <a:gd name="T1" fmla="*/ 2147483647 h 412"/>
                <a:gd name="T2" fmla="*/ 2147483647 w 411"/>
                <a:gd name="T3" fmla="*/ 2147483647 h 412"/>
                <a:gd name="T4" fmla="*/ 2147483647 w 411"/>
                <a:gd name="T5" fmla="*/ 2147483647 h 412"/>
                <a:gd name="T6" fmla="*/ 2147483647 w 411"/>
                <a:gd name="T7" fmla="*/ 2147483647 h 412"/>
                <a:gd name="T8" fmla="*/ 2147483647 w 411"/>
                <a:gd name="T9" fmla="*/ 0 h 412"/>
                <a:gd name="T10" fmla="*/ 2147483647 w 411"/>
                <a:gd name="T11" fmla="*/ 2147483647 h 412"/>
                <a:gd name="T12" fmla="*/ 2147483647 w 411"/>
                <a:gd name="T13" fmla="*/ 2147483647 h 412"/>
                <a:gd name="T14" fmla="*/ 2147483647 w 411"/>
                <a:gd name="T15" fmla="*/ 2147483647 h 412"/>
                <a:gd name="T16" fmla="*/ 2147483647 w 411"/>
                <a:gd name="T17" fmla="*/ 2147483647 h 412"/>
                <a:gd name="T18" fmla="*/ 0 w 411"/>
                <a:gd name="T19" fmla="*/ 2147483647 h 412"/>
                <a:gd name="T20" fmla="*/ 2147483647 w 411"/>
                <a:gd name="T21" fmla="*/ 2147483647 h 412"/>
                <a:gd name="T22" fmla="*/ 2147483647 w 411"/>
                <a:gd name="T23" fmla="*/ 2147483647 h 412"/>
                <a:gd name="T24" fmla="*/ 2147483647 w 411"/>
                <a:gd name="T25" fmla="*/ 2147483647 h 412"/>
                <a:gd name="T26" fmla="*/ 2147483647 w 411"/>
                <a:gd name="T27" fmla="*/ 2147483647 h 412"/>
                <a:gd name="T28" fmla="*/ 2147483647 w 411"/>
                <a:gd name="T29" fmla="*/ 2147483647 h 412"/>
                <a:gd name="T30" fmla="*/ 2147483647 w 411"/>
                <a:gd name="T31" fmla="*/ 2147483647 h 412"/>
                <a:gd name="T32" fmla="*/ 2147483647 w 411"/>
                <a:gd name="T33" fmla="*/ 2147483647 h 412"/>
                <a:gd name="T34" fmla="*/ 2147483647 w 411"/>
                <a:gd name="T35" fmla="*/ 2147483647 h 412"/>
                <a:gd name="T36" fmla="*/ 2147483647 w 411"/>
                <a:gd name="T37" fmla="*/ 2147483647 h 412"/>
                <a:gd name="T38" fmla="*/ 2147483647 w 411"/>
                <a:gd name="T39" fmla="*/ 2147483647 h 412"/>
                <a:gd name="T40" fmla="*/ 2147483647 w 411"/>
                <a:gd name="T41" fmla="*/ 2147483647 h 412"/>
                <a:gd name="T42" fmla="*/ 2147483647 w 411"/>
                <a:gd name="T43" fmla="*/ 2147483647 h 412"/>
                <a:gd name="T44" fmla="*/ 2147483647 w 411"/>
                <a:gd name="T45" fmla="*/ 2147483647 h 412"/>
                <a:gd name="T46" fmla="*/ 2147483647 w 411"/>
                <a:gd name="T47" fmla="*/ 2147483647 h 412"/>
                <a:gd name="T48" fmla="*/ 2147483647 w 411"/>
                <a:gd name="T49" fmla="*/ 2147483647 h 412"/>
                <a:gd name="T50" fmla="*/ 2147483647 w 411"/>
                <a:gd name="T51" fmla="*/ 2147483647 h 412"/>
                <a:gd name="T52" fmla="*/ 2147483647 w 411"/>
                <a:gd name="T53" fmla="*/ 2147483647 h 412"/>
                <a:gd name="T54" fmla="*/ 2147483647 w 411"/>
                <a:gd name="T55" fmla="*/ 2147483647 h 412"/>
                <a:gd name="T56" fmla="*/ 2147483647 w 411"/>
                <a:gd name="T57" fmla="*/ 2147483647 h 412"/>
                <a:gd name="T58" fmla="*/ 2147483647 w 411"/>
                <a:gd name="T59" fmla="*/ 2147483647 h 412"/>
                <a:gd name="T60" fmla="*/ 2147483647 w 411"/>
                <a:gd name="T61" fmla="*/ 2147483647 h 412"/>
                <a:gd name="T62" fmla="*/ 2147483647 w 411"/>
                <a:gd name="T63" fmla="*/ 2147483647 h 412"/>
                <a:gd name="T64" fmla="*/ 2147483647 w 411"/>
                <a:gd name="T65" fmla="*/ 2147483647 h 412"/>
                <a:gd name="T66" fmla="*/ 2147483647 w 411"/>
                <a:gd name="T67" fmla="*/ 2147483647 h 412"/>
                <a:gd name="T68" fmla="*/ 2147483647 w 411"/>
                <a:gd name="T69" fmla="*/ 2147483647 h 412"/>
                <a:gd name="T70" fmla="*/ 2147483647 w 411"/>
                <a:gd name="T71" fmla="*/ 2147483647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w="9525">
              <a:noFill/>
              <a:round/>
            </a:ln>
          </p:spPr>
          <p:txBody>
            <a:bodyPr lIns="68589" tIns="34295" rIns="68589" bIns="34295"/>
            <a:lstStyle/>
            <a:p>
              <a:pPr fontAlgn="base"/>
              <a:endParaRPr lang="zh-CN" altLang="en-US" strike="noStrike" noProof="1"/>
            </a:p>
          </p:txBody>
        </p:sp>
      </p:grpSp>
      <p:sp>
        <p:nvSpPr>
          <p:cNvPr id="22" name="Rectangle 2"/>
          <p:cNvSpPr>
            <a:spLocks noChangeArrowheads="1"/>
          </p:cNvSpPr>
          <p:nvPr/>
        </p:nvSpPr>
        <p:spPr bwMode="auto">
          <a:xfrm>
            <a:off x="761683" y="900113"/>
            <a:ext cx="1887538" cy="1887538"/>
          </a:xfrm>
          <a:prstGeom prst="rect">
            <a:avLst/>
          </a:prstGeom>
          <a:solidFill>
            <a:srgbClr val="FFCC00"/>
          </a:solidFill>
          <a:ln w="9525" algn="ctr">
            <a:noFill/>
            <a:miter lim="800000"/>
          </a:ln>
        </p:spPr>
        <p:txBody>
          <a:bodyPr lIns="68586" tIns="68589" rIns="68586" bIns="68589"/>
          <a:lstStyle/>
          <a:p>
            <a:pPr defTabSz="685165" fontAlgn="base">
              <a:lnSpc>
                <a:spcPct val="90000"/>
              </a:lnSpc>
              <a:buClr>
                <a:srgbClr val="FFFFFF">
                  <a:lumMod val="50000"/>
                  <a:lumOff val="50000"/>
                </a:srgbClr>
              </a:buClr>
              <a:buSzPct val="90000"/>
              <a:defRPr/>
            </a:pPr>
            <a:endParaRPr lang="en-US" altLang="zh-CN" strike="noStrike" spc="-30" noProof="1">
              <a:solidFill>
                <a:schemeClr val="bg1"/>
              </a:solidFill>
              <a:latin typeface="微软雅黑" panose="020B0503020204020204" pitchFamily="34" charset="-122"/>
              <a:ea typeface="+mn-ea"/>
              <a:cs typeface="Segoe UI" panose="020B0502040204020203" pitchFamily="34" charset="0"/>
            </a:endParaRPr>
          </a:p>
          <a:p>
            <a:pPr defTabSz="685165" fontAlgn="base">
              <a:lnSpc>
                <a:spcPct val="90000"/>
              </a:lnSpc>
              <a:buClr>
                <a:srgbClr val="FFFFFF">
                  <a:lumMod val="50000"/>
                  <a:lumOff val="50000"/>
                </a:srgbClr>
              </a:buClr>
              <a:buSzPct val="90000"/>
              <a:defRPr/>
            </a:pPr>
            <a:r>
              <a:rPr lang="zh-CN" altLang="en-US" b="1" strike="noStrike" spc="-30" noProof="1">
                <a:solidFill>
                  <a:schemeClr val="tx1"/>
                </a:solidFill>
                <a:latin typeface="微软雅黑" panose="020B0503020204020204" pitchFamily="34" charset="-122"/>
                <a:ea typeface="+mn-ea"/>
                <a:cs typeface="Segoe UI" panose="020B0502040204020203" pitchFamily="34" charset="0"/>
              </a:rPr>
              <a:t>登记备案</a:t>
            </a:r>
            <a:endParaRPr lang="zh-CN" altLang="en-US" b="1" strike="noStrike" spc="-30" noProof="1">
              <a:solidFill>
                <a:schemeClr val="tx1"/>
              </a:solidFill>
              <a:latin typeface="微软雅黑" panose="020B0503020204020204" pitchFamily="34" charset="-122"/>
              <a:ea typeface="+mn-ea"/>
              <a:cs typeface="Segoe UI" panose="020B0502040204020203" pitchFamily="34" charset="0"/>
            </a:endParaRPr>
          </a:p>
          <a:p>
            <a:pPr defTabSz="685165" fontAlgn="base">
              <a:lnSpc>
                <a:spcPct val="90000"/>
              </a:lnSpc>
              <a:buClr>
                <a:srgbClr val="FFFFFF">
                  <a:lumMod val="50000"/>
                  <a:lumOff val="50000"/>
                </a:srgbClr>
              </a:buClr>
              <a:buSzPct val="90000"/>
              <a:defRPr/>
            </a:pPr>
            <a:endParaRPr lang="en-US" sz="1900" strike="noStrike" spc="-30" noProof="1">
              <a:solidFill>
                <a:schemeClr val="bg1"/>
              </a:solidFill>
              <a:latin typeface="微软雅黑" panose="020B0503020204020204" pitchFamily="34" charset="-122"/>
              <a:ea typeface="+mn-ea"/>
              <a:cs typeface="Segoe UI" panose="020B0502040204020203" pitchFamily="34" charset="0"/>
            </a:endParaRPr>
          </a:p>
          <a:p>
            <a:pPr defTabSz="685165" fontAlgn="base">
              <a:lnSpc>
                <a:spcPct val="90000"/>
              </a:lnSpc>
              <a:buClr>
                <a:srgbClr val="FFFFFF">
                  <a:lumMod val="50000"/>
                  <a:lumOff val="50000"/>
                </a:srgbClr>
              </a:buClr>
              <a:buSzPct val="90000"/>
              <a:defRPr/>
            </a:pPr>
            <a:r>
              <a:rPr sz="1400" strike="noStrike" noProof="1">
                <a:latin typeface="+mn-ea"/>
                <a:ea typeface="宋体" panose="02010600030101010101" pitchFamily="2" charset="-122"/>
                <a:cs typeface="+mn-cs"/>
                <a:sym typeface="+mn-ea"/>
              </a:rPr>
              <a:t>院系或部处专管人员</a:t>
            </a:r>
            <a:r>
              <a:rPr sz="1400" b="1" u="sng" strike="noStrike" noProof="1">
                <a:solidFill>
                  <a:srgbClr val="FF0000"/>
                </a:solidFill>
                <a:latin typeface="+mn-ea"/>
                <a:ea typeface="宋体" panose="02010600030101010101" pitchFamily="2" charset="-122"/>
                <a:cs typeface="+mn-cs"/>
                <a:sym typeface="+mn-ea"/>
              </a:rPr>
              <a:t>登记备案</a:t>
            </a:r>
            <a:r>
              <a:rPr lang="zh-CN" sz="1400" b="1" u="sng" strike="noStrike" noProof="1">
                <a:solidFill>
                  <a:srgbClr val="FF0000"/>
                </a:solidFill>
                <a:latin typeface="+mn-ea"/>
                <a:ea typeface="宋体" panose="02010600030101010101" pitchFamily="2" charset="-122"/>
                <a:cs typeface="+mn-cs"/>
                <a:sym typeface="+mn-ea"/>
              </a:rPr>
              <a:t>，</a:t>
            </a:r>
            <a:r>
              <a:rPr lang="zh-CN" sz="1400" strike="noStrike" noProof="1">
                <a:solidFill>
                  <a:schemeClr val="tx1"/>
                </a:solidFill>
                <a:latin typeface="+mn-ea"/>
                <a:ea typeface="宋体" panose="02010600030101010101" pitchFamily="2" charset="-122"/>
                <a:cs typeface="+mn-cs"/>
                <a:sym typeface="+mn-ea"/>
              </a:rPr>
              <a:t>加强低值易耗品的</a:t>
            </a:r>
            <a:r>
              <a:rPr lang="zh-CN" sz="1400" b="1" u="sng" strike="noStrike" noProof="1">
                <a:solidFill>
                  <a:srgbClr val="FF0000"/>
                </a:solidFill>
                <a:latin typeface="+mn-ea"/>
                <a:ea typeface="宋体" panose="02010600030101010101" pitchFamily="2" charset="-122"/>
                <a:cs typeface="+mn-cs"/>
                <a:sym typeface="+mn-ea"/>
              </a:rPr>
              <a:t>出入库管理</a:t>
            </a:r>
            <a:r>
              <a:rPr lang="zh-CN" sz="1400" b="1" strike="noStrike" noProof="1">
                <a:solidFill>
                  <a:schemeClr val="tx1"/>
                </a:solidFill>
                <a:latin typeface="+mn-ea"/>
                <a:ea typeface="宋体" panose="02010600030101010101" pitchFamily="2" charset="-122"/>
                <a:cs typeface="+mn-cs"/>
                <a:sym typeface="+mn-ea"/>
              </a:rPr>
              <a:t>。</a:t>
            </a:r>
            <a:endParaRPr lang="zh-CN" altLang="zh-CN" sz="1400" b="1" strike="noStrike" noProof="1">
              <a:solidFill>
                <a:schemeClr val="tx1"/>
              </a:solidFill>
              <a:latin typeface="+mn-ea"/>
              <a:ea typeface="宋体" panose="02010600030101010101" pitchFamily="2" charset="-122"/>
              <a:cs typeface="+mn-cs"/>
              <a:sym typeface="+mn-ea"/>
            </a:endParaRPr>
          </a:p>
          <a:p>
            <a:pPr defTabSz="685165" fontAlgn="base">
              <a:lnSpc>
                <a:spcPct val="90000"/>
              </a:lnSpc>
              <a:buClr>
                <a:srgbClr val="FFFFFF">
                  <a:lumMod val="50000"/>
                  <a:lumOff val="50000"/>
                </a:srgbClr>
              </a:buClr>
              <a:buSzPct val="90000"/>
              <a:defRPr/>
            </a:pPr>
            <a:endParaRPr lang="en-US" sz="1400" strike="noStrike" spc="-30" noProof="1">
              <a:solidFill>
                <a:schemeClr val="bg1"/>
              </a:solidFill>
              <a:latin typeface="微软雅黑" panose="020B0503020204020204" pitchFamily="34" charset="-122"/>
              <a:ea typeface="+mn-ea"/>
              <a:cs typeface="Segoe UI" panose="020B0502040204020203" pitchFamily="34" charset="0"/>
            </a:endParaRPr>
          </a:p>
        </p:txBody>
      </p:sp>
      <p:grpSp>
        <p:nvGrpSpPr>
          <p:cNvPr id="23" name="组合 22"/>
          <p:cNvGrpSpPr/>
          <p:nvPr/>
        </p:nvGrpSpPr>
        <p:grpSpPr>
          <a:xfrm>
            <a:off x="761683" y="2857183"/>
            <a:ext cx="4258668" cy="1887537"/>
            <a:chOff x="1050708" y="2532026"/>
            <a:chExt cx="4259706" cy="1886881"/>
          </a:xfrm>
        </p:grpSpPr>
        <p:sp>
          <p:nvSpPr>
            <p:cNvPr id="24" name="Rectangle 3"/>
            <p:cNvSpPr>
              <a:spLocks noChangeArrowheads="1"/>
            </p:cNvSpPr>
            <p:nvPr/>
          </p:nvSpPr>
          <p:spPr bwMode="auto">
            <a:xfrm>
              <a:off x="1050708" y="2532026"/>
              <a:ext cx="3890323" cy="1886881"/>
            </a:xfrm>
            <a:prstGeom prst="rect">
              <a:avLst/>
            </a:prstGeom>
            <a:solidFill>
              <a:srgbClr val="00CCFF"/>
            </a:solidFill>
            <a:ln w="9525" algn="ctr">
              <a:noFill/>
              <a:miter lim="800000"/>
            </a:ln>
          </p:spPr>
          <p:txBody>
            <a:bodyPr lIns="68586" tIns="68589" rIns="68586" bIns="68589"/>
            <a:lstStyle/>
            <a:p>
              <a:pPr defTabSz="685165" fontAlgn="base">
                <a:lnSpc>
                  <a:spcPct val="90000"/>
                </a:lnSpc>
                <a:buClr>
                  <a:srgbClr val="FFFFFF">
                    <a:lumMod val="50000"/>
                    <a:lumOff val="50000"/>
                  </a:srgbClr>
                </a:buClr>
                <a:buSzPct val="90000"/>
                <a:defRPr/>
              </a:pPr>
              <a:r>
                <a:rPr lang="en-US" altLang="zh-CN" sz="2800" b="1" strike="noStrike" noProof="1">
                  <a:latin typeface="+mn-ea"/>
                  <a:ea typeface="宋体" panose="02010600030101010101" pitchFamily="2" charset="-122"/>
                  <a:cs typeface="+mn-cs"/>
                  <a:sym typeface="+mn-ea"/>
                </a:rPr>
                <a:t>低值易耗品</a:t>
              </a:r>
              <a:r>
                <a:rPr lang="zh-CN" altLang="en-US" sz="2800" b="1" strike="noStrike" noProof="1">
                  <a:latin typeface="+mn-ea"/>
                  <a:ea typeface="宋体" panose="02010600030101010101" pitchFamily="2" charset="-122"/>
                  <a:cs typeface="+mn-cs"/>
                  <a:sym typeface="+mn-ea"/>
                </a:rPr>
                <a:t>的概念</a:t>
              </a:r>
              <a:endParaRPr lang="zh-CN" altLang="en-US" sz="2800" b="1" strike="noStrike" spc="-30" noProof="1">
                <a:solidFill>
                  <a:schemeClr val="bg1"/>
                </a:solidFill>
                <a:latin typeface="+mn-ea"/>
                <a:ea typeface="+mn-ea"/>
                <a:cs typeface="Segoe UI" panose="020B0502040204020203" pitchFamily="34" charset="0"/>
                <a:sym typeface="+mn-ea"/>
              </a:endParaRPr>
            </a:p>
            <a:p>
              <a:pPr defTabSz="685165" fontAlgn="base">
                <a:lnSpc>
                  <a:spcPct val="90000"/>
                </a:lnSpc>
                <a:buClr>
                  <a:srgbClr val="FFFFFF">
                    <a:lumMod val="50000"/>
                    <a:lumOff val="50000"/>
                  </a:srgbClr>
                </a:buClr>
                <a:buSzPct val="90000"/>
                <a:defRPr/>
              </a:pPr>
              <a:endParaRPr lang="en-US" sz="1600" strike="noStrike" spc="-30" noProof="1">
                <a:solidFill>
                  <a:schemeClr val="bg1"/>
                </a:solidFill>
                <a:latin typeface="微软雅黑" panose="020B0503020204020204" pitchFamily="34" charset="-122"/>
                <a:ea typeface="+mn-ea"/>
                <a:cs typeface="Segoe UI" panose="020B0502040204020203" pitchFamily="34" charset="0"/>
              </a:endParaRPr>
            </a:p>
            <a:p>
              <a:pPr defTabSz="685165" fontAlgn="base">
                <a:lnSpc>
                  <a:spcPct val="90000"/>
                </a:lnSpc>
                <a:buClr>
                  <a:srgbClr val="FFFFFF">
                    <a:lumMod val="50000"/>
                    <a:lumOff val="50000"/>
                  </a:srgbClr>
                </a:buClr>
                <a:buSzPct val="90000"/>
                <a:defRPr/>
              </a:pPr>
              <a:r>
                <a:rPr lang="en-US" altLang="zh-CN" sz="1400" strike="noStrike" noProof="1">
                  <a:latin typeface="+mn-ea"/>
                  <a:ea typeface="宋体" panose="02010600030101010101" pitchFamily="2" charset="-122"/>
                  <a:cs typeface="+mn-cs"/>
                </a:rPr>
                <a:t>低值易耗品，指单位价值比较低(</a:t>
              </a:r>
              <a:r>
                <a:rPr lang="en-US" altLang="zh-CN" sz="1400" b="1" u="sng" strike="noStrike" noProof="1">
                  <a:solidFill>
                    <a:srgbClr val="FF0000"/>
                  </a:solidFill>
                  <a:latin typeface="+mn-ea"/>
                  <a:ea typeface="宋体" panose="02010600030101010101" pitchFamily="2" charset="-122"/>
                  <a:cs typeface="+mn-cs"/>
                  <a:sym typeface="+mn-ea"/>
                </a:rPr>
                <a:t>单价200元以上1000元以下</a:t>
              </a:r>
              <a:r>
                <a:rPr lang="en-US" altLang="zh-CN" sz="1400" strike="noStrike" noProof="1">
                  <a:latin typeface="+mn-ea"/>
                  <a:ea typeface="宋体" panose="02010600030101010101" pitchFamily="2" charset="-122"/>
                  <a:cs typeface="+mn-cs"/>
                </a:rPr>
                <a:t>)、使用年限较短(</a:t>
              </a:r>
              <a:r>
                <a:rPr lang="en-US" altLang="zh-CN" sz="1400" b="1" u="sng" strike="noStrike" noProof="1">
                  <a:solidFill>
                    <a:srgbClr val="FF0000"/>
                  </a:solidFill>
                  <a:latin typeface="+mn-ea"/>
                  <a:ea typeface="宋体" panose="02010600030101010101" pitchFamily="2" charset="-122"/>
                  <a:cs typeface="+mn-cs"/>
                  <a:sym typeface="+mn-ea"/>
                </a:rPr>
                <a:t>一年以下</a:t>
              </a:r>
              <a:r>
                <a:rPr lang="en-US" altLang="zh-CN" sz="1400" strike="noStrike" noProof="1">
                  <a:latin typeface="+mn-ea"/>
                  <a:ea typeface="宋体" panose="02010600030101010101" pitchFamily="2" charset="-122"/>
                  <a:cs typeface="+mn-cs"/>
                </a:rPr>
                <a:t>)、不能作为固定资产核算的各种工具物品。</a:t>
              </a:r>
              <a:endParaRPr lang="en-US" altLang="zh-CN" sz="1400" strike="noStrike" noProof="1">
                <a:latin typeface="+mn-ea"/>
              </a:endParaRPr>
            </a:p>
          </p:txBody>
        </p:sp>
        <p:sp>
          <p:nvSpPr>
            <p:cNvPr id="39941" name="Freeform 72"/>
            <p:cNvSpPr>
              <a:spLocks noEditPoints="1"/>
            </p:cNvSpPr>
            <p:nvPr/>
          </p:nvSpPr>
          <p:spPr>
            <a:xfrm>
              <a:off x="4567270" y="3534499"/>
              <a:ext cx="743144" cy="74448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w="9525">
              <a:noFill/>
            </a:ln>
          </p:spPr>
          <p:txBody>
            <a:bodyPr/>
            <a:lstStyle/>
            <a:p>
              <a:endParaRPr lang="zh-CN" altLang="en-US"/>
            </a:p>
          </p:txBody>
        </p:sp>
      </p:grpSp>
      <p:sp>
        <p:nvSpPr>
          <p:cNvPr id="26" name="Rectangle 2"/>
          <p:cNvSpPr/>
          <p:nvPr/>
        </p:nvSpPr>
        <p:spPr bwMode="auto">
          <a:xfrm>
            <a:off x="2730500" y="900748"/>
            <a:ext cx="1887538" cy="1887538"/>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165" fontAlgn="base">
              <a:lnSpc>
                <a:spcPct val="90000"/>
              </a:lnSpc>
              <a:buClr>
                <a:srgbClr val="FFFFFF">
                  <a:lumMod val="50000"/>
                  <a:lumOff val="50000"/>
                </a:srgbClr>
              </a:buClr>
              <a:buSzPct val="90000"/>
              <a:defRPr/>
            </a:pPr>
            <a:endParaRPr lang="en-US" altLang="zh-CN" strike="noStrike" spc="-30" noProof="1">
              <a:solidFill>
                <a:schemeClr val="bg1"/>
              </a:solidFill>
              <a:latin typeface="微软雅黑" panose="020B0503020204020204" pitchFamily="34" charset="-122"/>
              <a:cs typeface="Segoe UI" panose="020B0502040204020203" pitchFamily="34" charset="0"/>
            </a:endParaRPr>
          </a:p>
          <a:p>
            <a:pPr defTabSz="685165" fontAlgn="base">
              <a:lnSpc>
                <a:spcPct val="90000"/>
              </a:lnSpc>
              <a:buClr>
                <a:srgbClr val="FFFFFF">
                  <a:lumMod val="50000"/>
                  <a:lumOff val="50000"/>
                </a:srgbClr>
              </a:buClr>
              <a:buSzPct val="90000"/>
              <a:defRPr/>
            </a:pPr>
            <a:r>
              <a:rPr lang="zh-CN" altLang="en-US" b="1" strike="noStrike" spc="-30" noProof="1">
                <a:solidFill>
                  <a:schemeClr val="bg1"/>
                </a:solidFill>
                <a:latin typeface="微软雅黑" panose="020B0503020204020204" pitchFamily="34" charset="-122"/>
                <a:cs typeface="Segoe UI" panose="020B0502040204020203" pitchFamily="34" charset="0"/>
              </a:rPr>
              <a:t>盖章与签字要求</a:t>
            </a:r>
            <a:endParaRPr lang="zh-CN" altLang="en-US" b="1" strike="noStrike" spc="-30" noProof="1">
              <a:solidFill>
                <a:schemeClr val="bg1"/>
              </a:solidFill>
              <a:latin typeface="微软雅黑" panose="020B0503020204020204" pitchFamily="34" charset="-122"/>
              <a:cs typeface="Segoe UI" panose="020B0502040204020203" pitchFamily="34" charset="0"/>
            </a:endParaRPr>
          </a:p>
          <a:p>
            <a:pPr defTabSz="685165" fontAlgn="base">
              <a:lnSpc>
                <a:spcPct val="90000"/>
              </a:lnSpc>
              <a:buClr>
                <a:srgbClr val="FFFFFF">
                  <a:lumMod val="50000"/>
                  <a:lumOff val="50000"/>
                </a:srgbClr>
              </a:buClr>
              <a:buSzPct val="90000"/>
              <a:defRPr/>
            </a:pPr>
            <a:endParaRPr lang="zh-CN" altLang="en-US" strike="noStrike" spc="-30" noProof="1">
              <a:solidFill>
                <a:schemeClr val="bg1"/>
              </a:solidFill>
              <a:latin typeface="微软雅黑" panose="020B0503020204020204" pitchFamily="34" charset="-122"/>
              <a:cs typeface="Segoe UI" panose="020B0502040204020203" pitchFamily="34" charset="0"/>
            </a:endParaRPr>
          </a:p>
          <a:p>
            <a:pPr defTabSz="685165" fontAlgn="base">
              <a:lnSpc>
                <a:spcPct val="90000"/>
              </a:lnSpc>
              <a:buClr>
                <a:srgbClr val="FFFFFF">
                  <a:lumMod val="50000"/>
                  <a:lumOff val="50000"/>
                </a:srgbClr>
              </a:buClr>
              <a:buSzPct val="90000"/>
              <a:defRPr/>
            </a:pPr>
            <a:r>
              <a:rPr lang="zh-CN" altLang="en-US" sz="1400" strike="noStrike" spc="-30" noProof="1">
                <a:solidFill>
                  <a:schemeClr val="bg1"/>
                </a:solidFill>
                <a:latin typeface="微软雅黑" panose="020B0503020204020204" pitchFamily="34" charset="-122"/>
                <a:cs typeface="Segoe UI" panose="020B0502040204020203" pitchFamily="34" charset="0"/>
              </a:rPr>
              <a:t>发票背后加盖</a:t>
            </a:r>
            <a:r>
              <a:rPr lang="zh-CN" altLang="en-US" sz="1400" b="1" u="sng" strike="noStrike" spc="-30" noProof="1">
                <a:solidFill>
                  <a:srgbClr val="FF0000"/>
                </a:solidFill>
                <a:latin typeface="微软雅黑" panose="020B0503020204020204" pitchFamily="34" charset="-122"/>
                <a:cs typeface="Segoe UI" panose="020B0502040204020203" pitchFamily="34" charset="0"/>
              </a:rPr>
              <a:t>“低值易耗品”专用章</a:t>
            </a:r>
            <a:r>
              <a:rPr lang="zh-CN" altLang="en-US" sz="1400" strike="noStrike" spc="-30" noProof="1">
                <a:solidFill>
                  <a:schemeClr val="bg1"/>
                </a:solidFill>
                <a:latin typeface="微软雅黑" panose="020B0503020204020204" pitchFamily="34" charset="-122"/>
                <a:cs typeface="Segoe UI" panose="020B0502040204020203" pitchFamily="34" charset="0"/>
              </a:rPr>
              <a:t>签字。</a:t>
            </a:r>
            <a:endParaRPr lang="zh-CN" altLang="en-US" sz="1400" strike="noStrike" spc="-30" noProof="1">
              <a:solidFill>
                <a:schemeClr val="bg1"/>
              </a:solidFill>
              <a:latin typeface="微软雅黑" panose="020B0503020204020204" pitchFamily="34" charset="-122"/>
              <a:cs typeface="Segoe UI" panose="020B0502040204020203" pitchFamily="34" charset="0"/>
            </a:endParaRPr>
          </a:p>
        </p:txBody>
      </p:sp>
      <p:pic>
        <p:nvPicPr>
          <p:cNvPr id="39943" name="图片 5123" descr="11"/>
          <p:cNvPicPr>
            <a:picLocks noChangeAspect="1"/>
          </p:cNvPicPr>
          <p:nvPr/>
        </p:nvPicPr>
        <p:blipFill>
          <a:blip r:embed="rId1"/>
          <a:stretch>
            <a:fillRect/>
          </a:stretch>
        </p:blipFill>
        <p:spPr>
          <a:xfrm>
            <a:off x="5687378" y="1088390"/>
            <a:ext cx="1806575" cy="1358900"/>
          </a:xfrm>
          <a:prstGeom prst="rect">
            <a:avLst/>
          </a:prstGeom>
          <a:noFill/>
          <a:ln w="9525">
            <a:noFill/>
          </a:ln>
        </p:spPr>
      </p:pic>
      <p:pic>
        <p:nvPicPr>
          <p:cNvPr id="39945" name="图片 5124" descr="13"/>
          <p:cNvPicPr>
            <a:picLocks noChangeAspect="1"/>
          </p:cNvPicPr>
          <p:nvPr/>
        </p:nvPicPr>
        <p:blipFill>
          <a:blip r:embed="rId2"/>
          <a:stretch>
            <a:fillRect/>
          </a:stretch>
        </p:blipFill>
        <p:spPr>
          <a:xfrm>
            <a:off x="7740968" y="900748"/>
            <a:ext cx="1220787" cy="1944687"/>
          </a:xfrm>
          <a:prstGeom prst="rect">
            <a:avLst/>
          </a:prstGeom>
          <a:noFill/>
          <a:ln w="9525">
            <a:noFill/>
          </a:ln>
        </p:spPr>
      </p:pic>
      <p:pic>
        <p:nvPicPr>
          <p:cNvPr id="39946" name="图片 5126" descr="16"/>
          <p:cNvPicPr>
            <a:picLocks noChangeAspect="1"/>
          </p:cNvPicPr>
          <p:nvPr/>
        </p:nvPicPr>
        <p:blipFill>
          <a:blip r:embed="rId3"/>
          <a:stretch>
            <a:fillRect/>
          </a:stretch>
        </p:blipFill>
        <p:spPr>
          <a:xfrm>
            <a:off x="7741285" y="3022600"/>
            <a:ext cx="1229995" cy="1722120"/>
          </a:xfrm>
          <a:prstGeom prst="rect">
            <a:avLst/>
          </a:prstGeom>
          <a:noFill/>
          <a:ln w="9525">
            <a:noFill/>
          </a:ln>
        </p:spPr>
      </p:pic>
      <p:sp>
        <p:nvSpPr>
          <p:cNvPr id="2" name="对角圆角矩形 1"/>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原始凭证的基本要求（续</a:t>
            </a:r>
            <a:r>
              <a:rPr lang="en-US" altLang="zh-CN" sz="2400" b="1">
                <a:solidFill>
                  <a:schemeClr val="bg1"/>
                </a:solidFill>
                <a:latin typeface="微软雅黑" panose="020B0503020204020204" pitchFamily="34" charset="-122"/>
                <a:ea typeface="微软雅黑" panose="020B0503020204020204" pitchFamily="34" charset="-122"/>
                <a:sym typeface="+mn-ea"/>
              </a:rPr>
              <a:t>5</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6" name="对角圆角矩形 5"/>
          <p:cNvSpPr/>
          <p:nvPr/>
        </p:nvSpPr>
        <p:spPr>
          <a:xfrm>
            <a:off x="0" y="5163185"/>
            <a:ext cx="9766935" cy="25400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低值易耗品</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4560" y="3022600"/>
            <a:ext cx="2154738" cy="1620262"/>
          </a:xfrm>
          <a:prstGeom prst="rect">
            <a:avLst/>
          </a:prstGeom>
        </p:spPr>
      </p:pic>
      <p:sp>
        <p:nvSpPr>
          <p:cNvPr id="8" name="文本框 7"/>
          <p:cNvSpPr txBox="1"/>
          <p:nvPr/>
        </p:nvSpPr>
        <p:spPr>
          <a:xfrm>
            <a:off x="9277985" y="4693285"/>
            <a:ext cx="393065" cy="275590"/>
          </a:xfrm>
          <a:prstGeom prst="rect">
            <a:avLst/>
          </a:prstGeom>
          <a:noFill/>
        </p:spPr>
        <p:txBody>
          <a:bodyPr wrap="square" rtlCol="0">
            <a:spAutoFit/>
          </a:bodyPr>
          <a:lstStyle/>
          <a:p>
            <a:r>
              <a:rPr lang="en-US" altLang="zh-CN" sz="1200" dirty="0" smtClean="0"/>
              <a:t>15</a:t>
            </a:r>
            <a:endParaRPr lang="en-US" altLang="zh-CN" sz="1200" dirty="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五角星 18"/>
          <p:cNvSpPr/>
          <p:nvPr/>
        </p:nvSpPr>
        <p:spPr>
          <a:xfrm>
            <a:off x="3047670" y="1055023"/>
            <a:ext cx="3264907" cy="2901940"/>
          </a:xfrm>
          <a:prstGeom prst="star5">
            <a:avLst>
              <a:gd name="adj" fmla="val 31063"/>
              <a:gd name="hf" fmla="val 105146"/>
              <a:gd name="vf" fmla="val 110557"/>
            </a:avLst>
          </a:prstGeom>
          <a:gradFill flip="none" rotWithShape="1">
            <a:gsLst>
              <a:gs pos="0">
                <a:srgbClr val="00B0F0"/>
              </a:gs>
              <a:gs pos="16700">
                <a:srgbClr val="0070C0"/>
              </a:gs>
              <a:gs pos="100000">
                <a:srgbClr val="00B0F0"/>
              </a:gs>
            </a:gsLst>
            <a:lin ang="16200000" scaled="0"/>
            <a:tileRect/>
          </a:gradFill>
          <a:ln w="19050">
            <a:gradFill flip="none" rotWithShape="1">
              <a:gsLst>
                <a:gs pos="0">
                  <a:schemeClr val="bg1">
                    <a:lumMod val="71000"/>
                  </a:schemeClr>
                </a:gs>
                <a:gs pos="50000">
                  <a:schemeClr val="bg1">
                    <a:lumMod val="87000"/>
                    <a:lumOff val="13000"/>
                  </a:schemeClr>
                </a:gs>
                <a:gs pos="100000">
                  <a:schemeClr val="accent3">
                    <a:lumMod val="75000"/>
                    <a:lumOff val="25000"/>
                  </a:schemeClr>
                </a:gs>
              </a:gsLst>
              <a:path path="circle">
                <a:fillToRect l="100000" t="100000"/>
              </a:path>
              <a:tileRect r="-100000" b="-100000"/>
            </a:gradFill>
          </a:ln>
          <a:effectLst/>
          <a:scene3d>
            <a:camera prst="isometricTopUp"/>
            <a:lightRig rig="soft" dir="t">
              <a:rot lat="0" lon="0" rev="7800000"/>
            </a:lightRig>
          </a:scene3d>
          <a:sp3d extrusionH="6286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strike="noStrike" noProof="1">
              <a:latin typeface="微软雅黑" panose="020B0503020204020204" pitchFamily="34" charset="-122"/>
              <a:ea typeface="微软雅黑" panose="020B0503020204020204" pitchFamily="34" charset="-122"/>
            </a:endParaRPr>
          </a:p>
        </p:txBody>
      </p:sp>
      <p:sp>
        <p:nvSpPr>
          <p:cNvPr id="20" name="任意多边形 19"/>
          <p:cNvSpPr/>
          <p:nvPr/>
        </p:nvSpPr>
        <p:spPr>
          <a:xfrm flipH="1">
            <a:off x="2506663" y="1585913"/>
            <a:ext cx="1008063"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21" name="任意多边形 20"/>
          <p:cNvSpPr/>
          <p:nvPr/>
        </p:nvSpPr>
        <p:spPr>
          <a:xfrm flipH="1">
            <a:off x="2241550" y="2563813"/>
            <a:ext cx="1006475"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22" name="TextBox 18"/>
          <p:cNvSpPr txBox="1"/>
          <p:nvPr/>
        </p:nvSpPr>
        <p:spPr>
          <a:xfrm>
            <a:off x="990600" y="1281113"/>
            <a:ext cx="1427163" cy="522287"/>
          </a:xfrm>
          <a:prstGeom prst="rect">
            <a:avLst/>
          </a:prstGeom>
          <a:noFill/>
          <a:ln w="9525">
            <a:noFill/>
          </a:ln>
        </p:spPr>
        <p:txBody>
          <a:bodyPr wrap="none" anchor="t">
            <a:spAutoFit/>
          </a:bodyPr>
          <a:lstStyle/>
          <a:p>
            <a:r>
              <a:rPr lang="zh-CN" altLang="en-US" sz="1400" dirty="0">
                <a:latin typeface="微软雅黑" panose="020B0503020204020204" pitchFamily="34" charset="-122"/>
                <a:ea typeface="微软雅黑" panose="020B0503020204020204" pitchFamily="34" charset="-122"/>
              </a:rPr>
              <a:t>电子发票抬头：</a:t>
            </a:r>
            <a:endParaRPr lang="zh-CN" altLang="en-US" sz="1400" dirty="0">
              <a:latin typeface="微软雅黑" panose="020B0503020204020204" pitchFamily="34" charset="-122"/>
              <a:ea typeface="微软雅黑" panose="020B0503020204020204" pitchFamily="34" charset="-122"/>
            </a:endParaRPr>
          </a:p>
          <a:p>
            <a:r>
              <a:rPr lang="zh-CN" altLang="en-US" sz="1400" u="sng" dirty="0">
                <a:solidFill>
                  <a:srgbClr val="FF0000"/>
                </a:solidFill>
                <a:latin typeface="微软雅黑" panose="020B0503020204020204" pitchFamily="34" charset="-122"/>
                <a:ea typeface="微软雅黑" panose="020B0503020204020204" pitchFamily="34" charset="-122"/>
              </a:rPr>
              <a:t>华南农业大学</a:t>
            </a:r>
            <a:endParaRPr lang="zh-CN" altLang="en-US" sz="1400" u="sng" dirty="0">
              <a:solidFill>
                <a:srgbClr val="FF0000"/>
              </a:solidFill>
              <a:latin typeface="微软雅黑" panose="020B0503020204020204" pitchFamily="34" charset="-122"/>
              <a:ea typeface="微软雅黑" panose="020B0503020204020204" pitchFamily="34" charset="-122"/>
            </a:endParaRPr>
          </a:p>
        </p:txBody>
      </p:sp>
      <p:sp>
        <p:nvSpPr>
          <p:cNvPr id="23" name="TextBox 19"/>
          <p:cNvSpPr txBox="1"/>
          <p:nvPr/>
        </p:nvSpPr>
        <p:spPr>
          <a:xfrm>
            <a:off x="457200" y="2363788"/>
            <a:ext cx="1960563" cy="1600200"/>
          </a:xfrm>
          <a:prstGeom prst="rect">
            <a:avLst/>
          </a:prstGeom>
          <a:noFill/>
          <a:ln w="9525">
            <a:noFill/>
          </a:ln>
        </p:spPr>
        <p:txBody>
          <a:bodyPr wrap="square" anchor="t">
            <a:spAutoFit/>
          </a:bodyPr>
          <a:lstStyle/>
          <a:p>
            <a:r>
              <a:rPr lang="zh-CN" altLang="en-US" sz="1400">
                <a:latin typeface="微软雅黑" panose="020B0503020204020204" pitchFamily="34" charset="-122"/>
                <a:ea typeface="微软雅黑" panose="020B0503020204020204" pitchFamily="34" charset="-122"/>
              </a:rPr>
              <a:t>在以办公用品、耗材、试剂等统称的电子发票需附开票方提供的电脑打印明细</a:t>
            </a:r>
            <a:r>
              <a:rPr lang="zh-CN" altLang="en-US" sz="1400" u="sng">
                <a:solidFill>
                  <a:srgbClr val="FF0000"/>
                </a:solidFill>
                <a:latin typeface="微软雅黑" panose="020B0503020204020204" pitchFamily="34" charset="-122"/>
                <a:ea typeface="微软雅黑" panose="020B0503020204020204" pitchFamily="34" charset="-122"/>
              </a:rPr>
              <a:t>清单小票（发货清单）</a:t>
            </a:r>
            <a:r>
              <a:rPr lang="zh-CN" altLang="en-US" sz="1400">
                <a:latin typeface="微软雅黑" panose="020B0503020204020204" pitchFamily="34" charset="-122"/>
                <a:ea typeface="微软雅黑" panose="020B0503020204020204" pitchFamily="34" charset="-122"/>
              </a:rPr>
              <a:t>，或加盖开票方</a:t>
            </a:r>
            <a:r>
              <a:rPr lang="zh-CN" altLang="en-US" sz="1400" u="sng">
                <a:solidFill>
                  <a:srgbClr val="FF0000"/>
                </a:solidFill>
                <a:latin typeface="微软雅黑" panose="020B0503020204020204" pitchFamily="34" charset="-122"/>
                <a:ea typeface="微软雅黑" panose="020B0503020204020204" pitchFamily="34" charset="-122"/>
              </a:rPr>
              <a:t>发票专用章</a:t>
            </a:r>
            <a:r>
              <a:rPr lang="zh-CN" altLang="en-US" sz="1400">
                <a:latin typeface="微软雅黑" panose="020B0503020204020204" pitchFamily="34" charset="-122"/>
                <a:ea typeface="微软雅黑" panose="020B0503020204020204" pitchFamily="34" charset="-122"/>
              </a:rPr>
              <a:t>的其他明细清单。</a:t>
            </a:r>
            <a:endParaRPr lang="zh-CN" altLang="en-US" sz="1400">
              <a:latin typeface="微软雅黑" panose="020B0503020204020204" pitchFamily="34" charset="-122"/>
              <a:ea typeface="微软雅黑" panose="020B0503020204020204" pitchFamily="34" charset="-122"/>
            </a:endParaRPr>
          </a:p>
        </p:txBody>
      </p:sp>
      <p:sp>
        <p:nvSpPr>
          <p:cNvPr id="25" name="TextBox 23"/>
          <p:cNvSpPr txBox="1"/>
          <p:nvPr/>
        </p:nvSpPr>
        <p:spPr>
          <a:xfrm>
            <a:off x="7681913" y="2098675"/>
            <a:ext cx="1604962" cy="1384300"/>
          </a:xfrm>
          <a:prstGeom prst="rect">
            <a:avLst/>
          </a:prstGeom>
          <a:noFill/>
          <a:ln w="9525">
            <a:noFill/>
          </a:ln>
        </p:spPr>
        <p:txBody>
          <a:bodyPr wrap="none" anchor="t">
            <a:spAutoFit/>
          </a:bodyPr>
          <a:lstStyle/>
          <a:p>
            <a:r>
              <a:rPr lang="zh-CN" altLang="en-US" sz="1400" dirty="0">
                <a:latin typeface="微软雅黑" panose="020B0503020204020204" pitchFamily="34" charset="-122"/>
                <a:ea typeface="微软雅黑" panose="020B0503020204020204" pitchFamily="34" charset="-122"/>
              </a:rPr>
              <a:t>在打印增值税电子</a:t>
            </a:r>
            <a:endParaRPr lang="zh-CN" altLang="en-US"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普通发票的版式文</a:t>
            </a:r>
            <a:endParaRPr lang="zh-CN" altLang="en-US"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件（彩色、黑白均</a:t>
            </a:r>
            <a:endParaRPr lang="zh-CN" altLang="en-US"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可）作为报销凭证</a:t>
            </a:r>
            <a:endParaRPr lang="zh-CN" altLang="en-US"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，报销相关规定与</a:t>
            </a:r>
            <a:endParaRPr lang="zh-CN" altLang="en-US"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纸质发票相同。</a:t>
            </a:r>
            <a:endParaRPr lang="zh-CN" altLang="en-US" sz="1400" dirty="0">
              <a:latin typeface="微软雅黑" panose="020B0503020204020204" pitchFamily="34" charset="-122"/>
              <a:ea typeface="微软雅黑" panose="020B0503020204020204" pitchFamily="34" charset="-122"/>
            </a:endParaRPr>
          </a:p>
        </p:txBody>
      </p:sp>
      <p:sp>
        <p:nvSpPr>
          <p:cNvPr id="26" name="任意多边形 25"/>
          <p:cNvSpPr/>
          <p:nvPr/>
        </p:nvSpPr>
        <p:spPr>
          <a:xfrm>
            <a:off x="5573713" y="1416050"/>
            <a:ext cx="1004888"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27" name="任意多边形 26"/>
          <p:cNvSpPr/>
          <p:nvPr/>
        </p:nvSpPr>
        <p:spPr>
          <a:xfrm>
            <a:off x="6529388" y="2305050"/>
            <a:ext cx="1006475"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28" name="TextBox 27"/>
          <p:cNvSpPr txBox="1"/>
          <p:nvPr/>
        </p:nvSpPr>
        <p:spPr>
          <a:xfrm>
            <a:off x="6657975" y="1281113"/>
            <a:ext cx="2159566" cy="307777"/>
          </a:xfrm>
          <a:prstGeom prst="rect">
            <a:avLst/>
          </a:prstGeom>
          <a:noFill/>
          <a:ln w="9525">
            <a:noFill/>
          </a:ln>
        </p:spPr>
        <p:txBody>
          <a:bodyPr wrap="none" anchor="t">
            <a:spAutoFit/>
          </a:bodyPr>
          <a:lstStyle/>
          <a:p>
            <a:r>
              <a:rPr lang="zh-CN" altLang="en-US" sz="1400" dirty="0">
                <a:latin typeface="微软雅黑" panose="020B0503020204020204" pitchFamily="34" charset="-122"/>
                <a:ea typeface="微软雅黑" panose="020B0503020204020204" pitchFamily="34" charset="-122"/>
              </a:rPr>
              <a:t>电子发票</a:t>
            </a:r>
            <a:r>
              <a:rPr lang="zh-CN" altLang="en-US" sz="1400" b="1" dirty="0">
                <a:solidFill>
                  <a:srgbClr val="FF0000"/>
                </a:solidFill>
                <a:latin typeface="微软雅黑" panose="020B0503020204020204" pitchFamily="34" charset="-122"/>
                <a:ea typeface="微软雅黑" panose="020B0503020204020204" pitchFamily="34" charset="-122"/>
              </a:rPr>
              <a:t>不得重复报账</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9" name="任意多边形 28"/>
          <p:cNvSpPr/>
          <p:nvPr/>
        </p:nvSpPr>
        <p:spPr>
          <a:xfrm flipV="1">
            <a:off x="5116513" y="3563938"/>
            <a:ext cx="1006475"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30" name="椭圆 29"/>
          <p:cNvSpPr/>
          <p:nvPr/>
        </p:nvSpPr>
        <p:spPr>
          <a:xfrm>
            <a:off x="2891476" y="3946820"/>
            <a:ext cx="3279352" cy="413772"/>
          </a:xfrm>
          <a:prstGeom prst="ellipse">
            <a:avLst/>
          </a:prstGeom>
          <a:gradFill flip="none" rotWithShape="1">
            <a:gsLst>
              <a:gs pos="0">
                <a:schemeClr val="tx1">
                  <a:lumMod val="75000"/>
                  <a:lumOff val="25000"/>
                  <a:alpha val="75000"/>
                </a:schemeClr>
              </a:gs>
              <a:gs pos="48000">
                <a:srgbClr val="535353">
                  <a:alpha val="52000"/>
                </a:srgbClr>
              </a:gs>
              <a:gs pos="100000">
                <a:schemeClr val="tx1">
                  <a:lumMod val="50000"/>
                  <a:lumOff val="5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31" name="TextBox 30"/>
          <p:cNvSpPr txBox="1">
            <a:spLocks noChangeArrowheads="1"/>
          </p:cNvSpPr>
          <p:nvPr/>
        </p:nvSpPr>
        <p:spPr bwMode="auto">
          <a:xfrm>
            <a:off x="4060515" y="2250020"/>
            <a:ext cx="1557574" cy="829945"/>
          </a:xfrm>
          <a:prstGeom prst="rect">
            <a:avLst/>
          </a:prstGeom>
          <a:noFill/>
          <a:ln>
            <a:noFill/>
          </a:ln>
        </p:spPr>
        <p:txBody>
          <a:bodyPr>
            <a:spAutoFit/>
          </a:bodyPr>
          <a:lstStyle>
            <a:defPPr>
              <a:defRPr lang="zh-CN"/>
            </a:defPPr>
            <a:lvl1pPr eaLnBrk="1" hangingPunct="1">
              <a:defRPr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fontAlgn="auto">
              <a:spcBef>
                <a:spcPts val="0"/>
              </a:spcBef>
              <a:spcAft>
                <a:spcPts val="0"/>
              </a:spcAft>
              <a:defRPr/>
            </a:pPr>
            <a:r>
              <a:rPr lang="zh-CN" altLang="en-US" strike="noStrike" noProof="1">
                <a:latin typeface="微软雅黑" panose="020B0503020204020204" pitchFamily="34" charset="-122"/>
                <a:ea typeface="微软雅黑" panose="020B0503020204020204" pitchFamily="34" charset="-122"/>
                <a:cs typeface="+mn-cs"/>
              </a:rPr>
              <a:t>电子发票</a:t>
            </a:r>
            <a:endParaRPr lang="zh-CN" altLang="en-US" strike="noStrike" noProof="1">
              <a:latin typeface="微软雅黑" panose="020B0503020204020204" pitchFamily="34" charset="-122"/>
              <a:ea typeface="微软雅黑" panose="020B0503020204020204" pitchFamily="34" charset="-122"/>
              <a:cs typeface="+mn-cs"/>
            </a:endParaRPr>
          </a:p>
          <a:p>
            <a:pPr algn="ctr" fontAlgn="auto">
              <a:spcBef>
                <a:spcPts val="0"/>
              </a:spcBef>
              <a:spcAft>
                <a:spcPts val="0"/>
              </a:spcAft>
              <a:defRPr/>
            </a:pPr>
            <a:r>
              <a:rPr lang="zh-CN" altLang="en-US" strike="noStrike" noProof="1">
                <a:latin typeface="微软雅黑" panose="020B0503020204020204" pitchFamily="34" charset="-122"/>
                <a:ea typeface="微软雅黑" panose="020B0503020204020204" pitchFamily="34" charset="-122"/>
                <a:cs typeface="+mn-ea"/>
              </a:rPr>
              <a:t>报销</a:t>
            </a:r>
            <a:endParaRPr lang="zh-CN" altLang="en-US" strike="noStrike" noProof="1"/>
          </a:p>
        </p:txBody>
      </p:sp>
      <p:sp>
        <p:nvSpPr>
          <p:cNvPr id="2" name="TextBox 22"/>
          <p:cNvSpPr txBox="1"/>
          <p:nvPr/>
        </p:nvSpPr>
        <p:spPr>
          <a:xfrm>
            <a:off x="6311900" y="3889375"/>
            <a:ext cx="2316163" cy="952500"/>
          </a:xfrm>
          <a:prstGeom prst="rect">
            <a:avLst/>
          </a:prstGeom>
          <a:noFill/>
          <a:ln w="9525">
            <a:noFill/>
          </a:ln>
        </p:spPr>
        <p:txBody>
          <a:bodyPr wrap="none" anchor="t">
            <a:spAutoFit/>
          </a:bodyPr>
          <a:lstStyle/>
          <a:p>
            <a:r>
              <a:rPr lang="zh-CN" altLang="en-US" sz="1400">
                <a:latin typeface="微软雅黑" panose="020B0503020204020204" pitchFamily="34" charset="-122"/>
                <a:ea typeface="微软雅黑" panose="020B0503020204020204" pitchFamily="34" charset="-122"/>
              </a:rPr>
              <a:t>相关文件：广东省国家税</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务局《关于推行电子（网</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络）发票应用系统的公告》</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（〔2016〕16号）。</a:t>
            </a:r>
            <a:endParaRPr lang="zh-CN" altLang="en-US" sz="1400">
              <a:latin typeface="微软雅黑" panose="020B0503020204020204" pitchFamily="34" charset="-122"/>
              <a:ea typeface="微软雅黑" panose="020B0503020204020204" pitchFamily="34" charset="-122"/>
            </a:endParaRPr>
          </a:p>
        </p:txBody>
      </p:sp>
      <p:sp>
        <p:nvSpPr>
          <p:cNvPr id="3" name="对角圆角矩形 2"/>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（二）电子发票的要求</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4" name="对角圆角矩形 3"/>
          <p:cNvSpPr/>
          <p:nvPr/>
        </p:nvSpPr>
        <p:spPr>
          <a:xfrm>
            <a:off x="0" y="5071110"/>
            <a:ext cx="9766935" cy="32321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77985" y="4693285"/>
            <a:ext cx="393065" cy="275590"/>
          </a:xfrm>
          <a:prstGeom prst="rect">
            <a:avLst/>
          </a:prstGeom>
          <a:noFill/>
        </p:spPr>
        <p:txBody>
          <a:bodyPr wrap="square" rtlCol="0">
            <a:spAutoFit/>
          </a:bodyPr>
          <a:lstStyle/>
          <a:p>
            <a:r>
              <a:rPr lang="en-US" altLang="zh-CN" sz="1200" dirty="0" smtClean="0"/>
              <a:t>16</a:t>
            </a:r>
            <a:endParaRPr lang="en-US" altLang="zh-CN" sz="1200" dirty="0" smtClean="0"/>
          </a:p>
        </p:txBody>
      </p:sp>
    </p:spTree>
  </p:cSld>
  <p:clrMapOvr>
    <a:overrideClrMapping bg1="lt1" tx1="dk1" bg2="lt2" tx2="dk2" accent1="accent1" accent2="accent2" accent3="accent3" accent4="accent4" accent5="accent5" accent6="accent6" hlink="hlink" folHlink="folHlink"/>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250"/>
                                        <p:tgtEl>
                                          <p:spTgt spid="21"/>
                                        </p:tgtEl>
                                      </p:cBhvr>
                                    </p:animEffect>
                                  </p:childTnLst>
                                </p:cTn>
                              </p:par>
                              <p:par>
                                <p:cTn id="17" presetID="22" presetClass="entr" presetSubtype="2" fill="hold" nodeType="withEffect">
                                  <p:stCondLst>
                                    <p:cond delay="20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250"/>
                                        <p:tgtEl>
                                          <p:spTgt spid="20"/>
                                        </p:tgtEl>
                                      </p:cBhvr>
                                    </p:animEffect>
                                  </p:childTnLst>
                                </p:cTn>
                              </p:par>
                              <p:par>
                                <p:cTn id="20" presetID="22" presetClass="entr" presetSubtype="8" fill="hold" nodeType="withEffect">
                                  <p:stCondLst>
                                    <p:cond delay="40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50"/>
                                        <p:tgtEl>
                                          <p:spTgt spid="26"/>
                                        </p:tgtEl>
                                      </p:cBhvr>
                                    </p:animEffect>
                                  </p:childTnLst>
                                </p:cTn>
                              </p:par>
                              <p:par>
                                <p:cTn id="23" presetID="22" presetClass="entr" presetSubtype="8" fill="hold" nodeType="withEffect">
                                  <p:stCondLst>
                                    <p:cond delay="6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250"/>
                                        <p:tgtEl>
                                          <p:spTgt spid="27"/>
                                        </p:tgtEl>
                                      </p:cBhvr>
                                    </p:animEffect>
                                  </p:childTnLst>
                                </p:cTn>
                              </p:par>
                              <p:par>
                                <p:cTn id="26" presetID="22" presetClass="entr" presetSubtype="8" fill="hold" nodeType="withEffect">
                                  <p:stCondLst>
                                    <p:cond delay="80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250"/>
                                        <p:tgtEl>
                                          <p:spTgt spid="29"/>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right)">
                                      <p:cBhvr>
                                        <p:cTn id="32" dur="500"/>
                                        <p:tgtEl>
                                          <p:spTgt spid="31"/>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3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40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（二）电子发票的要求</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4" name="对角圆角矩形 3"/>
          <p:cNvSpPr/>
          <p:nvPr/>
        </p:nvSpPr>
        <p:spPr>
          <a:xfrm>
            <a:off x="0" y="5071110"/>
            <a:ext cx="9766935" cy="32321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2003405" y="4557725"/>
            <a:ext cx="4852610"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要求：</a:t>
            </a:r>
            <a:r>
              <a:rPr lang="en-US" altLang="zh-CN" dirty="0" smtClean="0">
                <a:latin typeface="微软雅黑" panose="020B0503020204020204" pitchFamily="34" charset="-122"/>
                <a:ea typeface="微软雅黑" panose="020B0503020204020204" pitchFamily="34" charset="-122"/>
              </a:rPr>
              <a:t>A4</a:t>
            </a:r>
            <a:r>
              <a:rPr lang="zh-CN" altLang="en-US" dirty="0" smtClean="0">
                <a:latin typeface="微软雅黑" panose="020B0503020204020204" pitchFamily="34" charset="-122"/>
                <a:ea typeface="微软雅黑" panose="020B0503020204020204" pitchFamily="34" charset="-122"/>
              </a:rPr>
              <a:t>打印的电子发票不用粘贴，便于装订</a:t>
            </a:r>
            <a:endParaRPr lang="zh-CN" altLang="en-US" dirty="0">
              <a:latin typeface="微软雅黑" panose="020B0503020204020204" pitchFamily="34" charset="-122"/>
              <a:ea typeface="微软雅黑" panose="020B0503020204020204" pitchFamily="34" charset="-122"/>
            </a:endParaRPr>
          </a:p>
        </p:txBody>
      </p:sp>
      <p:pic>
        <p:nvPicPr>
          <p:cNvPr id="33" name="图片 32" descr="电子发票.jpg"/>
          <p:cNvPicPr>
            <a:picLocks noChangeAspect="1"/>
          </p:cNvPicPr>
          <p:nvPr/>
        </p:nvPicPr>
        <p:blipFill>
          <a:blip r:embed="rId1"/>
          <a:stretch>
            <a:fillRect/>
          </a:stretch>
        </p:blipFill>
        <p:spPr>
          <a:xfrm rot="10800000">
            <a:off x="1646215" y="1128701"/>
            <a:ext cx="6143668" cy="3143271"/>
          </a:xfrm>
          <a:prstGeom prst="rect">
            <a:avLst/>
          </a:prstGeom>
        </p:spPr>
      </p:pic>
      <p:sp>
        <p:nvSpPr>
          <p:cNvPr id="34" name="椭圆 33"/>
          <p:cNvSpPr/>
          <p:nvPr/>
        </p:nvSpPr>
        <p:spPr>
          <a:xfrm>
            <a:off x="2432033" y="985825"/>
            <a:ext cx="1357322"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flipH="1">
            <a:off x="1360463" y="842949"/>
            <a:ext cx="1008063"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36" name="TextBox 18"/>
          <p:cNvSpPr txBox="1"/>
          <p:nvPr/>
        </p:nvSpPr>
        <p:spPr>
          <a:xfrm>
            <a:off x="217455" y="914387"/>
            <a:ext cx="1800493" cy="307777"/>
          </a:xfrm>
          <a:prstGeom prst="rect">
            <a:avLst/>
          </a:prstGeom>
          <a:noFill/>
          <a:ln w="9525">
            <a:noFill/>
          </a:ln>
        </p:spPr>
        <p:txBody>
          <a:bodyPr wrap="none" anchor="t">
            <a:spAutoFit/>
          </a:bodyPr>
          <a:lstStyle/>
          <a:p>
            <a:r>
              <a:rPr lang="zh-CN" altLang="en-US" sz="1400" u="sng" dirty="0" smtClean="0">
                <a:solidFill>
                  <a:srgbClr val="FF0000"/>
                </a:solidFill>
                <a:latin typeface="微软雅黑" panose="020B0503020204020204" pitchFamily="34" charset="-122"/>
                <a:ea typeface="微软雅黑" panose="020B0503020204020204" pitchFamily="34" charset="-122"/>
              </a:rPr>
              <a:t>二维码必须完整清晰</a:t>
            </a:r>
            <a:endParaRPr lang="zh-CN" altLang="en-US" sz="1400" u="sng" dirty="0">
              <a:solidFill>
                <a:srgbClr val="FF0000"/>
              </a:solidFill>
              <a:latin typeface="微软雅黑" panose="020B0503020204020204" pitchFamily="34" charset="-122"/>
              <a:ea typeface="微软雅黑" panose="020B0503020204020204" pitchFamily="34" charset="-122"/>
            </a:endParaRPr>
          </a:p>
        </p:txBody>
      </p:sp>
      <p:sp>
        <p:nvSpPr>
          <p:cNvPr id="37" name="椭圆 36"/>
          <p:cNvSpPr/>
          <p:nvPr/>
        </p:nvSpPr>
        <p:spPr>
          <a:xfrm>
            <a:off x="2932099" y="1700205"/>
            <a:ext cx="1357322"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flipV="1">
            <a:off x="4360859" y="1985957"/>
            <a:ext cx="4143404" cy="571504"/>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39" name="TextBox 23"/>
          <p:cNvSpPr txBox="1"/>
          <p:nvPr/>
        </p:nvSpPr>
        <p:spPr>
          <a:xfrm>
            <a:off x="8004197" y="2700337"/>
            <a:ext cx="1571636" cy="1815882"/>
          </a:xfrm>
          <a:prstGeom prst="rect">
            <a:avLst/>
          </a:prstGeom>
          <a:noFill/>
          <a:ln w="9525">
            <a:noFill/>
          </a:ln>
        </p:spPr>
        <p:txBody>
          <a:bodyPr wrap="square" anchor="t">
            <a:spAutoFit/>
          </a:bodyPr>
          <a:lstStyle/>
          <a:p>
            <a:r>
              <a:rPr lang="zh-CN" altLang="en-US" sz="1400" u="sng" dirty="0" smtClean="0">
                <a:solidFill>
                  <a:srgbClr val="FF0000"/>
                </a:solidFill>
                <a:latin typeface="微软雅黑" panose="020B0503020204020204" pitchFamily="34" charset="-122"/>
                <a:ea typeface="微软雅黑" panose="020B0503020204020204" pitchFamily="34" charset="-122"/>
              </a:rPr>
              <a:t>从</a:t>
            </a:r>
            <a:r>
              <a:rPr lang="en-US" altLang="zh-CN" sz="1400" u="sng" dirty="0" smtClean="0">
                <a:solidFill>
                  <a:srgbClr val="FF0000"/>
                </a:solidFill>
                <a:latin typeface="微软雅黑" panose="020B0503020204020204" pitchFamily="34" charset="-122"/>
                <a:ea typeface="微软雅黑" panose="020B0503020204020204" pitchFamily="34" charset="-122"/>
              </a:rPr>
              <a:t>2017</a:t>
            </a:r>
            <a:r>
              <a:rPr lang="zh-CN" altLang="en-US" sz="1400" u="sng" dirty="0" smtClean="0">
                <a:solidFill>
                  <a:srgbClr val="FF0000"/>
                </a:solidFill>
                <a:latin typeface="微软雅黑" panose="020B0503020204020204" pitchFamily="34" charset="-122"/>
                <a:ea typeface="微软雅黑" panose="020B0503020204020204" pitchFamily="34" charset="-122"/>
              </a:rPr>
              <a:t>年</a:t>
            </a:r>
            <a:r>
              <a:rPr lang="en-US" altLang="zh-CN" sz="1400" u="sng" dirty="0" smtClean="0">
                <a:solidFill>
                  <a:srgbClr val="FF0000"/>
                </a:solidFill>
                <a:latin typeface="微软雅黑" panose="020B0503020204020204" pitchFamily="34" charset="-122"/>
                <a:ea typeface="微软雅黑" panose="020B0503020204020204" pitchFamily="34" charset="-122"/>
              </a:rPr>
              <a:t>7</a:t>
            </a:r>
            <a:r>
              <a:rPr lang="zh-CN" altLang="en-US" sz="1400" u="sng" dirty="0" smtClean="0">
                <a:solidFill>
                  <a:srgbClr val="FF0000"/>
                </a:solidFill>
                <a:latin typeface="微软雅黑" panose="020B0503020204020204" pitchFamily="34" charset="-122"/>
                <a:ea typeface="微软雅黑" panose="020B0503020204020204" pitchFamily="34" charset="-122"/>
              </a:rPr>
              <a:t>月</a:t>
            </a:r>
            <a:r>
              <a:rPr lang="en-US" altLang="zh-CN" sz="1400" u="sng" dirty="0" smtClean="0">
                <a:solidFill>
                  <a:srgbClr val="FF0000"/>
                </a:solidFill>
                <a:latin typeface="微软雅黑" panose="020B0503020204020204" pitchFamily="34" charset="-122"/>
                <a:ea typeface="微软雅黑" panose="020B0503020204020204" pitchFamily="34" charset="-122"/>
              </a:rPr>
              <a:t>1</a:t>
            </a:r>
            <a:r>
              <a:rPr lang="zh-CN" altLang="en-US" sz="1400" u="sng" dirty="0" smtClean="0">
                <a:solidFill>
                  <a:srgbClr val="FF0000"/>
                </a:solidFill>
                <a:latin typeface="微软雅黑" panose="020B0503020204020204" pitchFamily="34" charset="-122"/>
                <a:ea typeface="微软雅黑" panose="020B0503020204020204" pitchFamily="34" charset="-122"/>
              </a:rPr>
              <a:t>日起开具的普通发票，需登记我校纳税人识别号（即：社会统一信用码）：</a:t>
            </a:r>
            <a:endParaRPr lang="en-US" altLang="zh-CN" sz="1400" u="sng" dirty="0" smtClean="0">
              <a:solidFill>
                <a:srgbClr val="FF0000"/>
              </a:solidFill>
              <a:latin typeface="微软雅黑" panose="020B0503020204020204" pitchFamily="34" charset="-122"/>
              <a:ea typeface="微软雅黑" panose="020B0503020204020204" pitchFamily="34" charset="-122"/>
            </a:endParaRPr>
          </a:p>
          <a:p>
            <a:r>
              <a:rPr lang="en-US" altLang="zh-CN" sz="1400" u="sng" dirty="0" smtClean="0">
                <a:solidFill>
                  <a:srgbClr val="FF0000"/>
                </a:solidFill>
                <a:latin typeface="微软雅黑" panose="020B0503020204020204" pitchFamily="34" charset="-122"/>
                <a:ea typeface="微软雅黑" panose="020B0503020204020204" pitchFamily="34" charset="-122"/>
              </a:rPr>
              <a:t>124400004554165634</a:t>
            </a:r>
            <a:endParaRPr lang="zh-CN" altLang="en-US" sz="1400" u="sng" dirty="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77985" y="4693285"/>
            <a:ext cx="393065" cy="275590"/>
          </a:xfrm>
          <a:prstGeom prst="rect">
            <a:avLst/>
          </a:prstGeom>
          <a:noFill/>
        </p:spPr>
        <p:txBody>
          <a:bodyPr wrap="square" rtlCol="0">
            <a:spAutoFit/>
          </a:bodyPr>
          <a:lstStyle/>
          <a:p>
            <a:r>
              <a:rPr lang="en-US" altLang="zh-CN" sz="1200" dirty="0" smtClean="0"/>
              <a:t>17</a:t>
            </a:r>
            <a:endParaRPr lang="en-US" altLang="zh-CN" sz="1200" dirty="0" smtClean="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0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250"/>
                                        <p:tgtEl>
                                          <p:spTgt spid="35"/>
                                        </p:tgtEl>
                                      </p:cBhvr>
                                    </p:animEffect>
                                  </p:childTnLst>
                                </p:cTn>
                              </p:par>
                            </p:childTnLst>
                          </p:cTn>
                        </p:par>
                        <p:par>
                          <p:cTn id="8" fill="hold">
                            <p:stCondLst>
                              <p:cond delay="700"/>
                            </p:stCondLst>
                            <p:childTnLst>
                              <p:par>
                                <p:cTn id="9" presetID="42"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80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250"/>
                                        <p:tgtEl>
                                          <p:spTgt spid="38"/>
                                        </p:tgtEl>
                                      </p:cBhvr>
                                    </p:animEffect>
                                  </p:childTnLst>
                                </p:cTn>
                              </p:par>
                              <p:par>
                                <p:cTn id="17" presetID="42" presetClass="entr" presetSubtype="0" fill="hold" grpId="0" nodeType="withEffect">
                                  <p:stCondLst>
                                    <p:cond delay="30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txBox="1">
            <a:spLocks noGrp="1"/>
          </p:cNvSpPr>
          <p:nvPr/>
        </p:nvSpPr>
        <p:spPr>
          <a:xfrm>
            <a:off x="5146675" y="60325"/>
            <a:ext cx="2894013" cy="95250"/>
          </a:xfrm>
          <a:prstGeom prst="rect">
            <a:avLst/>
          </a:prstGeom>
          <a:noFill/>
        </p:spPr>
        <p:txBody>
          <a:bodyPr vert="horz" rtlCol="0" anchor="b"/>
          <a:lstStyle/>
          <a:p>
            <a:endParaRPr lang="en-US" altLang="zh-CN" sz="865" b="0" noProof="1">
              <a:solidFill>
                <a:srgbClr val="636363"/>
              </a:solidFill>
              <a:latin typeface="Times New Roman" panose="02020603050405020304" pitchFamily="18" charset="0"/>
              <a:ea typeface="宋体" panose="02010600030101010101" pitchFamily="2" charset="-122"/>
            </a:endParaRPr>
          </a:p>
        </p:txBody>
      </p:sp>
      <p:sp>
        <p:nvSpPr>
          <p:cNvPr id="430085" name="AutoShape 2"/>
          <p:cNvSpPr/>
          <p:nvPr>
            <p:custDataLst>
              <p:tags r:id="rId1"/>
            </p:custDataLst>
          </p:nvPr>
        </p:nvSpPr>
        <p:spPr>
          <a:xfrm flipH="1" flipV="1">
            <a:off x="5761038" y="2362200"/>
            <a:ext cx="1631950" cy="900113"/>
          </a:xfrm>
          <a:prstGeom prst="rightArrow">
            <a:avLst>
              <a:gd name="adj1" fmla="val 67805"/>
              <a:gd name="adj2" fmla="val 20508"/>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tIns="72009" rIns="0" bIns="0">
            <a:flatTx/>
          </a:bodyPr>
          <a:lstStyle/>
          <a:p>
            <a:pPr algn="l" defTabSz="993775" fontAlgn="base">
              <a:spcBef>
                <a:spcPct val="0"/>
              </a:spcBef>
            </a:pPr>
            <a:endParaRPr lang="zh-CN" altLang="en-US" sz="945" b="0" strike="noStrike" noProof="1">
              <a:solidFill>
                <a:srgbClr val="000000"/>
              </a:solidFill>
              <a:latin typeface="Times New Roman" panose="02020603050405020304" pitchFamily="18" charset="0"/>
              <a:ea typeface="宋体" panose="02010600030101010101" pitchFamily="2" charset="-122"/>
            </a:endParaRPr>
          </a:p>
        </p:txBody>
      </p:sp>
      <p:sp>
        <p:nvSpPr>
          <p:cNvPr id="430086" name="AutoShape 3"/>
          <p:cNvSpPr/>
          <p:nvPr>
            <p:custDataLst>
              <p:tags r:id="rId2"/>
            </p:custDataLst>
          </p:nvPr>
        </p:nvSpPr>
        <p:spPr>
          <a:xfrm flipV="1">
            <a:off x="2273300" y="2419350"/>
            <a:ext cx="1497013" cy="900113"/>
          </a:xfrm>
          <a:prstGeom prst="rightArrow">
            <a:avLst>
              <a:gd name="adj1" fmla="val 67805"/>
              <a:gd name="adj2" fmla="val 20511"/>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tIns="72009" rIns="0" bIns="0">
            <a:flatTx/>
          </a:bodyPr>
          <a:lstStyle/>
          <a:p>
            <a:pPr algn="l" defTabSz="993775" fontAlgn="base">
              <a:spcBef>
                <a:spcPct val="0"/>
              </a:spcBef>
            </a:pPr>
            <a:endParaRPr lang="zh-CN" altLang="en-US" sz="945" b="0" strike="noStrike" noProof="1">
              <a:solidFill>
                <a:srgbClr val="000000"/>
              </a:solidFill>
              <a:latin typeface="Times New Roman" panose="02020603050405020304" pitchFamily="18" charset="0"/>
              <a:ea typeface="宋体" panose="02010600030101010101" pitchFamily="2" charset="-122"/>
            </a:endParaRPr>
          </a:p>
        </p:txBody>
      </p:sp>
      <p:sp>
        <p:nvSpPr>
          <p:cNvPr id="430087" name="AutoShape 4"/>
          <p:cNvSpPr/>
          <p:nvPr>
            <p:custDataLst>
              <p:tags r:id="rId3"/>
            </p:custDataLst>
          </p:nvPr>
        </p:nvSpPr>
        <p:spPr>
          <a:xfrm rot="5400000">
            <a:off x="4245769" y="1119981"/>
            <a:ext cx="1003300" cy="1125538"/>
          </a:xfrm>
          <a:prstGeom prst="rightArrow">
            <a:avLst>
              <a:gd name="adj1" fmla="val 67805"/>
              <a:gd name="adj2" fmla="val 20509"/>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vert="eaVert" tIns="72009" rIns="0" bIns="0">
            <a:flatTx/>
          </a:bodyPr>
          <a:lstStyle/>
          <a:p>
            <a:pPr algn="l" defTabSz="993775" fontAlgn="base">
              <a:spcBef>
                <a:spcPct val="0"/>
              </a:spcBef>
            </a:pPr>
            <a:endParaRPr lang="zh-CN" altLang="en-US" sz="945" b="0" strike="noStrike" noProof="1">
              <a:solidFill>
                <a:srgbClr val="000000"/>
              </a:solidFill>
              <a:latin typeface="Times New Roman" panose="02020603050405020304" pitchFamily="18" charset="0"/>
              <a:ea typeface="宋体" panose="02010600030101010101" pitchFamily="2" charset="-122"/>
            </a:endParaRPr>
          </a:p>
        </p:txBody>
      </p:sp>
      <p:sp>
        <p:nvSpPr>
          <p:cNvPr id="430088" name="AutoShape 5"/>
          <p:cNvSpPr/>
          <p:nvPr>
            <p:custDataLst>
              <p:tags r:id="rId4"/>
            </p:custDataLst>
          </p:nvPr>
        </p:nvSpPr>
        <p:spPr>
          <a:xfrm rot="-5400000" flipV="1">
            <a:off x="3987800" y="3571875"/>
            <a:ext cx="1406525" cy="1238250"/>
          </a:xfrm>
          <a:prstGeom prst="rightArrow">
            <a:avLst>
              <a:gd name="adj1" fmla="val 67805"/>
              <a:gd name="adj2" fmla="val 20507"/>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vert="eaVert" tIns="72009" rIns="0" bIns="0">
            <a:flatTx/>
          </a:bodyPr>
          <a:lstStyle/>
          <a:p>
            <a:pPr algn="l" defTabSz="993775" fontAlgn="base">
              <a:spcBef>
                <a:spcPct val="0"/>
              </a:spcBef>
            </a:pPr>
            <a:endParaRPr lang="zh-CN" altLang="en-US" sz="945" b="0" strike="noStrike" noProof="1">
              <a:solidFill>
                <a:srgbClr val="000000"/>
              </a:solidFill>
              <a:latin typeface="Times New Roman" panose="02020603050405020304" pitchFamily="18" charset="0"/>
              <a:ea typeface="宋体" panose="02010600030101010101" pitchFamily="2" charset="-122"/>
            </a:endParaRPr>
          </a:p>
        </p:txBody>
      </p:sp>
      <p:sp>
        <p:nvSpPr>
          <p:cNvPr id="430089" name="Rectangle 6"/>
          <p:cNvSpPr/>
          <p:nvPr>
            <p:custDataLst>
              <p:tags r:id="rId5"/>
            </p:custDataLst>
          </p:nvPr>
        </p:nvSpPr>
        <p:spPr>
          <a:xfrm>
            <a:off x="4411663" y="1340803"/>
            <a:ext cx="693738" cy="553720"/>
          </a:xfrm>
          <a:prstGeom prst="rect">
            <a:avLst/>
          </a:prstGeom>
          <a:noFill/>
          <a:ln w="9525">
            <a:noFill/>
          </a:ln>
        </p:spPr>
        <p:txBody>
          <a:bodyPr lIns="0" tIns="0" rIns="0" bIns="0" anchor="ctr" anchorCtr="1">
            <a:spAutoFit/>
          </a:bodyPr>
          <a:lstStyle/>
          <a:p>
            <a:pPr algn="l"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真实</a:t>
            </a:r>
            <a:endParaRPr lang="zh-CN" altLang="en-US" sz="1800" b="1" strike="noStrike" noProof="1">
              <a:solidFill>
                <a:schemeClr val="bg1"/>
              </a:solidFill>
              <a:latin typeface="黑体" panose="02010609060101010101" charset="-122"/>
              <a:ea typeface="黑体" panose="02010609060101010101" charset="-122"/>
              <a:cs typeface="+mn-cs"/>
            </a:endParaRPr>
          </a:p>
          <a:p>
            <a:pPr algn="l"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可靠</a:t>
            </a:r>
            <a:endParaRPr lang="zh-CN" altLang="en-US" sz="1800" b="1" strike="noStrike" noProof="1">
              <a:solidFill>
                <a:schemeClr val="bg1"/>
              </a:solidFill>
              <a:latin typeface="黑体" panose="02010609060101010101" charset="-122"/>
              <a:ea typeface="黑体" panose="02010609060101010101" charset="-122"/>
              <a:cs typeface="+mn-cs"/>
            </a:endParaRPr>
          </a:p>
        </p:txBody>
      </p:sp>
      <p:sp>
        <p:nvSpPr>
          <p:cNvPr id="430090" name="Rectangle 7"/>
          <p:cNvSpPr/>
          <p:nvPr>
            <p:custDataLst>
              <p:tags r:id="rId6"/>
            </p:custDataLst>
          </p:nvPr>
        </p:nvSpPr>
        <p:spPr>
          <a:xfrm>
            <a:off x="2498725" y="2708752"/>
            <a:ext cx="1114425" cy="276860"/>
          </a:xfrm>
          <a:prstGeom prst="rect">
            <a:avLst/>
          </a:prstGeom>
          <a:noFill/>
          <a:ln w="9525">
            <a:noFill/>
          </a:ln>
        </p:spPr>
        <p:txBody>
          <a:bodyPr lIns="0" tIns="0" rIns="0" bIns="0" anchor="ctr" anchorCtr="1">
            <a:spAutoFit/>
          </a:bodyPr>
          <a:lstStyle/>
          <a:p>
            <a:pPr algn="l"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填制及时</a:t>
            </a:r>
            <a:endParaRPr lang="zh-CN" altLang="en-US" sz="1800" b="1" strike="noStrike" noProof="1">
              <a:solidFill>
                <a:schemeClr val="bg1"/>
              </a:solidFill>
              <a:latin typeface="黑体" panose="02010609060101010101" charset="-122"/>
              <a:ea typeface="黑体" panose="02010609060101010101" charset="-122"/>
              <a:cs typeface="+mn-cs"/>
            </a:endParaRPr>
          </a:p>
        </p:txBody>
      </p:sp>
      <p:sp>
        <p:nvSpPr>
          <p:cNvPr id="430091" name="Rectangle 8"/>
          <p:cNvSpPr/>
          <p:nvPr/>
        </p:nvSpPr>
        <p:spPr>
          <a:xfrm>
            <a:off x="3848100" y="2193925"/>
            <a:ext cx="1944688" cy="1293813"/>
          </a:xfrm>
          <a:prstGeom prst="rect">
            <a:avLst/>
          </a:prstGeom>
          <a:solidFill>
            <a:schemeClr val="hlink"/>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hlink"/>
            </a:extrusionClr>
          </a:sp3d>
        </p:spPr>
        <p:txBody>
          <a:bodyPr wrap="none" anchor="ctr">
            <a:flatTx/>
          </a:bodyPr>
          <a:lstStyle/>
          <a:p>
            <a:pPr algn="l" defTabSz="993775" fontAlgn="base">
              <a:spcBef>
                <a:spcPct val="0"/>
              </a:spcBef>
            </a:pPr>
            <a:r>
              <a:rPr lang="en-US" altLang="zh-CN" sz="1260" strike="noStrike" noProof="1">
                <a:solidFill>
                  <a:srgbClr val="000000"/>
                </a:solidFill>
                <a:latin typeface="Times New Roman" panose="02020603050405020304" pitchFamily="18" charset="0"/>
                <a:ea typeface="宋体" panose="02010600030101010101" pitchFamily="2" charset="-122"/>
                <a:cs typeface="+mn-cs"/>
              </a:rPr>
              <a:t>      </a:t>
            </a:r>
            <a:r>
              <a:rPr lang="zh-CN" altLang="en-US" sz="2835" b="1" strike="noStrike" noProof="1">
                <a:solidFill>
                  <a:schemeClr val="bg1"/>
                </a:solidFill>
                <a:latin typeface="黑体" panose="02010609060101010101" charset="-122"/>
                <a:ea typeface="黑体" panose="02010609060101010101" charset="-122"/>
                <a:cs typeface="+mn-cs"/>
              </a:rPr>
              <a:t>填制要求</a:t>
            </a:r>
            <a:endParaRPr lang="zh-CN" altLang="en-US" sz="2835" b="1" strike="noStrike" noProof="1">
              <a:solidFill>
                <a:schemeClr val="bg1"/>
              </a:solidFill>
              <a:latin typeface="黑体" panose="02010609060101010101" charset="-122"/>
              <a:ea typeface="黑体" panose="02010609060101010101" charset="-122"/>
              <a:cs typeface="+mn-cs"/>
            </a:endParaRPr>
          </a:p>
        </p:txBody>
      </p:sp>
      <p:sp>
        <p:nvSpPr>
          <p:cNvPr id="430092" name="Rectangle 9"/>
          <p:cNvSpPr/>
          <p:nvPr>
            <p:custDataLst>
              <p:tags r:id="rId7"/>
            </p:custDataLst>
          </p:nvPr>
        </p:nvSpPr>
        <p:spPr>
          <a:xfrm>
            <a:off x="5994083" y="2615090"/>
            <a:ext cx="1293813" cy="276860"/>
          </a:xfrm>
          <a:prstGeom prst="rect">
            <a:avLst/>
          </a:prstGeom>
          <a:noFill/>
          <a:ln w="9525">
            <a:noFill/>
          </a:ln>
        </p:spPr>
        <p:txBody>
          <a:bodyPr lIns="0" tIns="0" rIns="0" bIns="0" anchor="ctr" anchorCtr="1">
            <a:spAutoFit/>
          </a:bodyPr>
          <a:lstStyle/>
          <a:p>
            <a:pPr algn="l"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内容完整</a:t>
            </a:r>
            <a:endParaRPr lang="en-US" altLang="zh-CN" sz="1890" strike="noStrike" noProof="1">
              <a:solidFill>
                <a:srgbClr val="000000"/>
              </a:solidFill>
              <a:latin typeface="Times New Roman" panose="02020603050405020304" pitchFamily="18" charset="0"/>
              <a:ea typeface="宋体" panose="02010600030101010101" pitchFamily="2" charset="-122"/>
            </a:endParaRPr>
          </a:p>
        </p:txBody>
      </p:sp>
      <p:sp>
        <p:nvSpPr>
          <p:cNvPr id="430093" name="Rectangle 10"/>
          <p:cNvSpPr/>
          <p:nvPr>
            <p:custDataLst>
              <p:tags r:id="rId8"/>
            </p:custDataLst>
          </p:nvPr>
        </p:nvSpPr>
        <p:spPr>
          <a:xfrm>
            <a:off x="4251325" y="3948272"/>
            <a:ext cx="895350" cy="553720"/>
          </a:xfrm>
          <a:prstGeom prst="rect">
            <a:avLst/>
          </a:prstGeom>
          <a:noFill/>
          <a:ln w="9525">
            <a:noFill/>
          </a:ln>
        </p:spPr>
        <p:txBody>
          <a:bodyPr lIns="0" tIns="0" rIns="0" bIns="0" anchor="ctr" anchorCtr="1">
            <a:spAutoFit/>
          </a:bodyPr>
          <a:lstStyle/>
          <a:p>
            <a:pPr algn="l"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书写</a:t>
            </a:r>
            <a:endParaRPr lang="zh-CN" altLang="en-US" sz="1800" b="1" strike="noStrike" noProof="1">
              <a:solidFill>
                <a:schemeClr val="bg1"/>
              </a:solidFill>
              <a:latin typeface="黑体" panose="02010609060101010101" charset="-122"/>
              <a:ea typeface="黑体" panose="02010609060101010101" charset="-122"/>
              <a:cs typeface="+mn-cs"/>
            </a:endParaRPr>
          </a:p>
          <a:p>
            <a:pPr algn="l"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清楚</a:t>
            </a:r>
            <a:endParaRPr lang="zh-CN" altLang="en-US" sz="1800" b="1" strike="noStrike" noProof="1">
              <a:solidFill>
                <a:schemeClr val="bg1"/>
              </a:solidFill>
              <a:latin typeface="黑体" panose="02010609060101010101" charset="-122"/>
              <a:ea typeface="黑体" panose="02010609060101010101" charset="-122"/>
              <a:cs typeface="+mn-cs"/>
            </a:endParaRPr>
          </a:p>
        </p:txBody>
      </p:sp>
      <p:sp>
        <p:nvSpPr>
          <p:cNvPr id="21" name="圆角矩形标注 20"/>
          <p:cNvSpPr/>
          <p:nvPr/>
        </p:nvSpPr>
        <p:spPr>
          <a:xfrm>
            <a:off x="6108700" y="3948113"/>
            <a:ext cx="1855788" cy="900113"/>
          </a:xfrm>
          <a:prstGeom prst="wedgeRoundRectCallout">
            <a:avLst>
              <a:gd name="adj1" fmla="val -32426"/>
              <a:gd name="adj2" fmla="val -14746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华文中宋" panose="02010600040101010101" pitchFamily="2" charset="-122"/>
                <a:ea typeface="华文中宋" panose="02010600040101010101" pitchFamily="2" charset="-122"/>
              </a:defRPr>
            </a:lvl1pPr>
            <a:lvl2pPr marL="457200" lvl="1"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2pPr>
            <a:lvl3pPr marL="914400" lvl="2"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3pPr>
            <a:lvl4pPr marL="1371600" lvl="3"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4pPr>
            <a:lvl5pPr marL="1828800" lvl="4"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5pPr>
          </a:lstStyle>
          <a:p>
            <a:pPr lvl="0" algn="l" eaLnBrk="1" fontAlgn="base" hangingPunct="1">
              <a:spcBef>
                <a:spcPct val="0"/>
              </a:spcBef>
            </a:pPr>
            <a:r>
              <a:rPr lang="zh-CN" altLang="en-US" sz="1420" b="1" strike="noStrike" noProof="1">
                <a:latin typeface="Arial" panose="020B0604020202020204" pitchFamily="34" charset="0"/>
                <a:ea typeface="宋体" panose="02010600030101010101" pitchFamily="2" charset="-122"/>
              </a:rPr>
              <a:t>即应该填写的项目要逐项填写，不可缺漏。</a:t>
            </a:r>
            <a:endParaRPr lang="zh-CN" altLang="en-US" sz="1420" b="1" strike="noStrike" noProof="1">
              <a:latin typeface="Arial" panose="020B0604020202020204" pitchFamily="34" charset="0"/>
              <a:ea typeface="宋体" panose="02010600030101010101" pitchFamily="2" charset="-122"/>
            </a:endParaRPr>
          </a:p>
        </p:txBody>
      </p:sp>
      <p:sp>
        <p:nvSpPr>
          <p:cNvPr id="22" name="圆角矩形标注 21"/>
          <p:cNvSpPr/>
          <p:nvPr/>
        </p:nvSpPr>
        <p:spPr>
          <a:xfrm>
            <a:off x="1541463" y="4162425"/>
            <a:ext cx="2025650" cy="844550"/>
          </a:xfrm>
          <a:prstGeom prst="wedgeRoundRectCallout">
            <a:avLst>
              <a:gd name="adj1" fmla="val 85553"/>
              <a:gd name="adj2" fmla="val -34137"/>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华文中宋" panose="02010600040101010101" pitchFamily="2" charset="-122"/>
                <a:ea typeface="华文中宋" panose="02010600040101010101" pitchFamily="2" charset="-122"/>
              </a:defRPr>
            </a:lvl1pPr>
            <a:lvl2pPr marL="457200" lvl="1"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2pPr>
            <a:lvl3pPr marL="914400" lvl="2"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3pPr>
            <a:lvl4pPr marL="1371600" lvl="3"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4pPr>
            <a:lvl5pPr marL="1828800" lvl="4"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5pPr>
          </a:lstStyle>
          <a:p>
            <a:pPr lvl="0" algn="ctr" eaLnBrk="1" fontAlgn="base" hangingPunct="1">
              <a:spcBef>
                <a:spcPct val="0"/>
              </a:spcBef>
            </a:pPr>
            <a:r>
              <a:rPr lang="zh-CN" altLang="en-US" sz="1420" b="1" strike="noStrike" noProof="1">
                <a:latin typeface="Arial" panose="020B0604020202020204" pitchFamily="34" charset="0"/>
                <a:ea typeface="宋体" panose="02010600030101010101" pitchFamily="2" charset="-122"/>
              </a:rPr>
              <a:t>即字迹端正，文字工整，易于辨认。</a:t>
            </a:r>
            <a:endParaRPr lang="zh-CN" altLang="en-US" sz="1420" b="1" strike="noStrike" noProof="1">
              <a:latin typeface="Arial" panose="020B0604020202020204" pitchFamily="34" charset="0"/>
              <a:ea typeface="宋体" panose="02010600030101010101" pitchFamily="2" charset="-122"/>
            </a:endParaRPr>
          </a:p>
        </p:txBody>
      </p:sp>
      <p:sp>
        <p:nvSpPr>
          <p:cNvPr id="23" name="圆角矩形标注 22"/>
          <p:cNvSpPr/>
          <p:nvPr/>
        </p:nvSpPr>
        <p:spPr>
          <a:xfrm>
            <a:off x="1260475" y="1293813"/>
            <a:ext cx="2081213" cy="674688"/>
          </a:xfrm>
          <a:prstGeom prst="wedgeRoundRectCallout">
            <a:avLst>
              <a:gd name="adj1" fmla="val 28988"/>
              <a:gd name="adj2" fmla="val 13308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华文中宋" panose="02010600040101010101" pitchFamily="2" charset="-122"/>
                <a:ea typeface="华文中宋" panose="02010600040101010101" pitchFamily="2" charset="-122"/>
              </a:defRPr>
            </a:lvl1pPr>
            <a:lvl2pPr marL="457200" lvl="1"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2pPr>
            <a:lvl3pPr marL="914400" lvl="2"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3pPr>
            <a:lvl4pPr marL="1371600" lvl="3"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4pPr>
            <a:lvl5pPr marL="1828800" lvl="4"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5pPr>
          </a:lstStyle>
          <a:p>
            <a:pPr lvl="0" algn="ctr" eaLnBrk="1" fontAlgn="base" hangingPunct="1">
              <a:spcBef>
                <a:spcPct val="0"/>
              </a:spcBef>
            </a:pPr>
            <a:r>
              <a:rPr lang="zh-CN" altLang="en-US" sz="1420" b="1" strike="noStrike" noProof="1">
                <a:latin typeface="Arial" panose="020B0604020202020204" pitchFamily="34" charset="0"/>
                <a:ea typeface="宋体" panose="02010600030101010101" pitchFamily="2" charset="-122"/>
              </a:rPr>
              <a:t>即当一项经济业务发生或完成时，都要立即填制原始凭证。</a:t>
            </a:r>
            <a:endParaRPr lang="zh-CN" altLang="en-US" sz="1420" b="1" strike="noStrike" noProof="1">
              <a:latin typeface="Arial" panose="020B0604020202020204" pitchFamily="34" charset="0"/>
              <a:ea typeface="宋体" panose="02010600030101010101" pitchFamily="2" charset="-122"/>
            </a:endParaRPr>
          </a:p>
        </p:txBody>
      </p:sp>
      <p:sp>
        <p:nvSpPr>
          <p:cNvPr id="2" name="圆角矩形标注 19"/>
          <p:cNvSpPr/>
          <p:nvPr/>
        </p:nvSpPr>
        <p:spPr>
          <a:xfrm>
            <a:off x="6421439" y="765175"/>
            <a:ext cx="2543772" cy="911225"/>
          </a:xfrm>
          <a:prstGeom prst="wedgeRoundRectCallout">
            <a:avLst>
              <a:gd name="adj1" fmla="val -98042"/>
              <a:gd name="adj2" fmla="val 20833"/>
              <a:gd name="adj3" fmla="val 16667"/>
            </a:avLst>
          </a:prstGeom>
          <a:solidFill>
            <a:srgbClr val="00B050"/>
          </a:solidFill>
          <a:ln w="25400" cap="flat" cmpd="sng">
            <a:solidFill>
              <a:srgbClr val="695F0C"/>
            </a:solidFill>
            <a:prstDash val="solid"/>
            <a:miter/>
            <a:headEnd type="none" w="med" len="med"/>
            <a:tailEnd type="none" w="med" len="med"/>
          </a:ln>
        </p:spPr>
        <p:txBody>
          <a:bodyPr anchor="ctr"/>
          <a:lstStyle/>
          <a:p>
            <a:pPr>
              <a:lnSpc>
                <a:spcPct val="110000"/>
              </a:lnSpc>
              <a:spcBef>
                <a:spcPct val="20000"/>
              </a:spcBef>
              <a:buClr>
                <a:schemeClr val="tx2"/>
              </a:buClr>
              <a:buSzPct val="50000"/>
              <a:buFont typeface="Wingdings 2" panose="05020102010507070707" pitchFamily="18" charset="2"/>
              <a:buNone/>
            </a:pPr>
            <a:r>
              <a:rPr lang="zh-CN" altLang="en-US" sz="1420" b="1" dirty="0">
                <a:cs typeface="+mn-cs"/>
              </a:rPr>
              <a:t>即如实填列经济业务内容，不弄虚作假，不涂改、挖补。</a:t>
            </a:r>
            <a:endParaRPr lang="zh-CN" altLang="en-US" sz="1420" b="1" dirty="0">
              <a:cs typeface="+mn-cs"/>
            </a:endParaRPr>
          </a:p>
        </p:txBody>
      </p:sp>
      <p:sp>
        <p:nvSpPr>
          <p:cNvPr id="3" name="对角圆角矩形 2"/>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（三）原始凭证填制的要求</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6" name="对角圆角矩形 5"/>
          <p:cNvSpPr/>
          <p:nvPr/>
        </p:nvSpPr>
        <p:spPr>
          <a:xfrm>
            <a:off x="0" y="5163185"/>
            <a:ext cx="9766935" cy="25400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a:solidFill>
                  <a:schemeClr val="bg1"/>
                </a:solidFill>
                <a:latin typeface="微软雅黑" panose="020B0503020204020204" pitchFamily="34" charset="-122"/>
                <a:ea typeface="微软雅黑" panose="020B0503020204020204" pitchFamily="34" charset="-122"/>
                <a:sym typeface="+mn-ea"/>
              </a:rPr>
              <a:t>原始凭证填制的规范性</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9277985" y="4693285"/>
            <a:ext cx="393065" cy="275590"/>
          </a:xfrm>
          <a:prstGeom prst="rect">
            <a:avLst/>
          </a:prstGeom>
          <a:noFill/>
        </p:spPr>
        <p:txBody>
          <a:bodyPr wrap="square" rtlCol="0">
            <a:spAutoFit/>
          </a:bodyPr>
          <a:lstStyle/>
          <a:p>
            <a:r>
              <a:rPr lang="en-US" altLang="zh-CN" sz="1200" dirty="0" smtClean="0"/>
              <a:t>18</a:t>
            </a:r>
            <a:endParaRPr lang="en-US" altLang="zh-CN" sz="1200" dirty="0" smtClean="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30087"/>
                                        </p:tgtEl>
                                        <p:attrNameLst>
                                          <p:attrName>style.visibility</p:attrName>
                                        </p:attrNameLst>
                                      </p:cBhvr>
                                      <p:to>
                                        <p:strVal val="visible"/>
                                      </p:to>
                                    </p:set>
                                    <p:anim calcmode="lin" valueType="num">
                                      <p:cBhvr>
                                        <p:cTn id="7" dur="500" fill="hold"/>
                                        <p:tgtEl>
                                          <p:spTgt spid="430087"/>
                                        </p:tgtEl>
                                        <p:attrNameLst>
                                          <p:attrName>ppt_x</p:attrName>
                                        </p:attrNameLst>
                                      </p:cBhvr>
                                      <p:tavLst>
                                        <p:tav tm="0">
                                          <p:val>
                                            <p:strVal val="#ppt_x"/>
                                          </p:val>
                                        </p:tav>
                                        <p:tav tm="100000">
                                          <p:val>
                                            <p:strVal val="#ppt_x"/>
                                          </p:val>
                                        </p:tav>
                                      </p:tavLst>
                                    </p:anim>
                                    <p:anim calcmode="lin" valueType="num">
                                      <p:cBhvr>
                                        <p:cTn id="8" dur="500" fill="hold"/>
                                        <p:tgtEl>
                                          <p:spTgt spid="4300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0085"/>
                                        </p:tgtEl>
                                        <p:attrNameLst>
                                          <p:attrName>style.visibility</p:attrName>
                                        </p:attrNameLst>
                                      </p:cBhvr>
                                      <p:to>
                                        <p:strVal val="visible"/>
                                      </p:to>
                                    </p:set>
                                    <p:anim calcmode="lin" valueType="num">
                                      <p:cBhvr>
                                        <p:cTn id="17" dur="500" fill="hold"/>
                                        <p:tgtEl>
                                          <p:spTgt spid="430085"/>
                                        </p:tgtEl>
                                        <p:attrNameLst>
                                          <p:attrName>ppt_x</p:attrName>
                                        </p:attrNameLst>
                                      </p:cBhvr>
                                      <p:tavLst>
                                        <p:tav tm="0">
                                          <p:val>
                                            <p:strVal val="#ppt_x"/>
                                          </p:val>
                                        </p:tav>
                                        <p:tav tm="100000">
                                          <p:val>
                                            <p:strVal val="#ppt_x"/>
                                          </p:val>
                                        </p:tav>
                                      </p:tavLst>
                                    </p:anim>
                                    <p:anim calcmode="lin" valueType="num">
                                      <p:cBhvr>
                                        <p:cTn id="18" dur="500" fill="hold"/>
                                        <p:tgtEl>
                                          <p:spTgt spid="43008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ppt_x</p:attrName>
                                        </p:attrNameLst>
                                      </p:cBhvr>
                                      <p:tavLst>
                                        <p:tav tm="0">
                                          <p:val>
                                            <p:strVal val="#ppt_x"/>
                                          </p:val>
                                        </p:tav>
                                        <p:tav tm="100000">
                                          <p:val>
                                            <p:strVal val="#ppt_x"/>
                                          </p:val>
                                        </p:tav>
                                      </p:tavLst>
                                    </p:anim>
                                    <p:anim calcmode="lin" valueType="num">
                                      <p:cBhvr>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0088"/>
                                        </p:tgtEl>
                                        <p:attrNameLst>
                                          <p:attrName>style.visibility</p:attrName>
                                        </p:attrNameLst>
                                      </p:cBhvr>
                                      <p:to>
                                        <p:strVal val="visible"/>
                                      </p:to>
                                    </p:set>
                                    <p:anim calcmode="lin" valueType="num">
                                      <p:cBhvr>
                                        <p:cTn id="27" dur="500" fill="hold"/>
                                        <p:tgtEl>
                                          <p:spTgt spid="430088"/>
                                        </p:tgtEl>
                                        <p:attrNameLst>
                                          <p:attrName>ppt_x</p:attrName>
                                        </p:attrNameLst>
                                      </p:cBhvr>
                                      <p:tavLst>
                                        <p:tav tm="0">
                                          <p:val>
                                            <p:strVal val="#ppt_x"/>
                                          </p:val>
                                        </p:tav>
                                        <p:tav tm="100000">
                                          <p:val>
                                            <p:strVal val="#ppt_x"/>
                                          </p:val>
                                        </p:tav>
                                      </p:tavLst>
                                    </p:anim>
                                    <p:anim calcmode="lin" valueType="num">
                                      <p:cBhvr>
                                        <p:cTn id="28" dur="500" fill="hold"/>
                                        <p:tgtEl>
                                          <p:spTgt spid="43008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0086"/>
                                        </p:tgtEl>
                                        <p:attrNameLst>
                                          <p:attrName>style.visibility</p:attrName>
                                        </p:attrNameLst>
                                      </p:cBhvr>
                                      <p:to>
                                        <p:strVal val="visible"/>
                                      </p:to>
                                    </p:set>
                                    <p:anim calcmode="lin" valueType="num">
                                      <p:cBhvr>
                                        <p:cTn id="37" dur="500" fill="hold"/>
                                        <p:tgtEl>
                                          <p:spTgt spid="430086"/>
                                        </p:tgtEl>
                                        <p:attrNameLst>
                                          <p:attrName>ppt_x</p:attrName>
                                        </p:attrNameLst>
                                      </p:cBhvr>
                                      <p:tavLst>
                                        <p:tav tm="0">
                                          <p:val>
                                            <p:strVal val="#ppt_x"/>
                                          </p:val>
                                        </p:tav>
                                        <p:tav tm="100000">
                                          <p:val>
                                            <p:strVal val="#ppt_x"/>
                                          </p:val>
                                        </p:tav>
                                      </p:tavLst>
                                    </p:anim>
                                    <p:anim calcmode="lin" valueType="num">
                                      <p:cBhvr>
                                        <p:cTn id="38" dur="500" fill="hold"/>
                                        <p:tgtEl>
                                          <p:spTgt spid="43008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ppt_x</p:attrName>
                                        </p:attrNameLst>
                                      </p:cBhvr>
                                      <p:tavLst>
                                        <p:tav tm="0">
                                          <p:val>
                                            <p:strVal val="#ppt_x"/>
                                          </p:val>
                                        </p:tav>
                                        <p:tav tm="100000">
                                          <p:val>
                                            <p:strVal val="#ppt_x"/>
                                          </p:val>
                                        </p:tav>
                                      </p:tavLst>
                                    </p:anim>
                                    <p:anim calcmode="lin" valueType="num">
                                      <p:cBhvr>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5" grpId="0" bldLvl="0" animBg="1"/>
      <p:bldP spid="430086" grpId="0" bldLvl="0" animBg="1"/>
      <p:bldP spid="430087" grpId="0" bldLvl="0" animBg="1"/>
      <p:bldP spid="430088" grpId="0" bldLvl="0" animBg="1"/>
      <p:bldP spid="21" grpId="0" bldLvl="0" animBg="1"/>
      <p:bldP spid="22" grpId="0" bldLvl="0" animBg="1"/>
      <p:bldP spid="23" grpId="0" bldLvl="0" animBg="1"/>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txBox="1">
            <a:spLocks noGrp="1"/>
          </p:cNvSpPr>
          <p:nvPr/>
        </p:nvSpPr>
        <p:spPr>
          <a:xfrm>
            <a:off x="5146675" y="60325"/>
            <a:ext cx="2894013" cy="95250"/>
          </a:xfrm>
          <a:prstGeom prst="rect">
            <a:avLst/>
          </a:prstGeom>
          <a:noFill/>
        </p:spPr>
        <p:txBody>
          <a:bodyPr vert="horz" rtlCol="0" anchor="b"/>
          <a:lstStyle/>
          <a:p>
            <a:endParaRPr lang="en-US" altLang="zh-CN" sz="865" b="0" noProof="1">
              <a:solidFill>
                <a:srgbClr val="636363"/>
              </a:solidFill>
              <a:latin typeface="Times New Roman" panose="02020603050405020304" pitchFamily="18" charset="0"/>
              <a:ea typeface="宋体" panose="02010600030101010101" pitchFamily="2" charset="-122"/>
            </a:endParaRPr>
          </a:p>
        </p:txBody>
      </p:sp>
      <p:sp>
        <p:nvSpPr>
          <p:cNvPr id="430085" name="AutoShape 2"/>
          <p:cNvSpPr/>
          <p:nvPr>
            <p:custDataLst>
              <p:tags r:id="rId1"/>
            </p:custDataLst>
          </p:nvPr>
        </p:nvSpPr>
        <p:spPr>
          <a:xfrm flipH="1" flipV="1">
            <a:off x="5776913" y="2390775"/>
            <a:ext cx="1631950" cy="900113"/>
          </a:xfrm>
          <a:prstGeom prst="rightArrow">
            <a:avLst>
              <a:gd name="adj1" fmla="val 67805"/>
              <a:gd name="adj2" fmla="val 20508"/>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tIns="72009" rIns="0" bIns="0">
            <a:flatTx/>
          </a:bodyPr>
          <a:lstStyle/>
          <a:p>
            <a:pPr algn="l" defTabSz="993775" fontAlgn="base">
              <a:spcBef>
                <a:spcPct val="0"/>
              </a:spcBef>
            </a:pPr>
            <a:endParaRPr lang="zh-CN" altLang="en-US" sz="945" b="0" strike="noStrike" noProof="1">
              <a:solidFill>
                <a:srgbClr val="000000"/>
              </a:solidFill>
              <a:latin typeface="Times New Roman" panose="02020603050405020304" pitchFamily="18" charset="0"/>
              <a:ea typeface="宋体" panose="02010600030101010101" pitchFamily="2" charset="-122"/>
            </a:endParaRPr>
          </a:p>
        </p:txBody>
      </p:sp>
      <p:sp>
        <p:nvSpPr>
          <p:cNvPr id="430086" name="AutoShape 3"/>
          <p:cNvSpPr/>
          <p:nvPr>
            <p:custDataLst>
              <p:tags r:id="rId2"/>
            </p:custDataLst>
          </p:nvPr>
        </p:nvSpPr>
        <p:spPr>
          <a:xfrm flipV="1">
            <a:off x="2273300" y="2419350"/>
            <a:ext cx="1497013" cy="900113"/>
          </a:xfrm>
          <a:prstGeom prst="rightArrow">
            <a:avLst>
              <a:gd name="adj1" fmla="val 67805"/>
              <a:gd name="adj2" fmla="val 20511"/>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tIns="72009" rIns="0" bIns="0">
            <a:flatTx/>
          </a:bodyPr>
          <a:lstStyle/>
          <a:p>
            <a:pPr algn="l" defTabSz="993775" fontAlgn="base">
              <a:spcBef>
                <a:spcPct val="0"/>
              </a:spcBef>
            </a:pPr>
            <a:endParaRPr lang="zh-CN" altLang="en-US" sz="945" b="0" strike="noStrike" noProof="1">
              <a:solidFill>
                <a:srgbClr val="000000"/>
              </a:solidFill>
              <a:latin typeface="Times New Roman" panose="02020603050405020304" pitchFamily="18" charset="0"/>
              <a:ea typeface="宋体" panose="02010600030101010101" pitchFamily="2" charset="-122"/>
            </a:endParaRPr>
          </a:p>
        </p:txBody>
      </p:sp>
      <p:sp>
        <p:nvSpPr>
          <p:cNvPr id="430087" name="AutoShape 4"/>
          <p:cNvSpPr/>
          <p:nvPr>
            <p:custDataLst>
              <p:tags r:id="rId3"/>
            </p:custDataLst>
          </p:nvPr>
        </p:nvSpPr>
        <p:spPr>
          <a:xfrm rot="5400000">
            <a:off x="4245769" y="1119981"/>
            <a:ext cx="1003300" cy="1125538"/>
          </a:xfrm>
          <a:prstGeom prst="rightArrow">
            <a:avLst>
              <a:gd name="adj1" fmla="val 67805"/>
              <a:gd name="adj2" fmla="val 20509"/>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vert="eaVert" tIns="72009" rIns="0" bIns="0">
            <a:flatTx/>
          </a:bodyPr>
          <a:lstStyle/>
          <a:p>
            <a:pPr algn="l" defTabSz="993775" fontAlgn="base">
              <a:spcBef>
                <a:spcPct val="0"/>
              </a:spcBef>
            </a:pPr>
            <a:endParaRPr lang="zh-CN" altLang="en-US" sz="945" b="0" strike="noStrike" noProof="1">
              <a:solidFill>
                <a:srgbClr val="000000"/>
              </a:solidFill>
              <a:latin typeface="Times New Roman" panose="02020603050405020304" pitchFamily="18" charset="0"/>
              <a:ea typeface="宋体" panose="02010600030101010101" pitchFamily="2" charset="-122"/>
            </a:endParaRPr>
          </a:p>
        </p:txBody>
      </p:sp>
      <p:sp>
        <p:nvSpPr>
          <p:cNvPr id="430089" name="Rectangle 6"/>
          <p:cNvSpPr/>
          <p:nvPr>
            <p:custDataLst>
              <p:tags r:id="rId4"/>
            </p:custDataLst>
          </p:nvPr>
        </p:nvSpPr>
        <p:spPr>
          <a:xfrm>
            <a:off x="4411663" y="1340803"/>
            <a:ext cx="693738" cy="553720"/>
          </a:xfrm>
          <a:prstGeom prst="rect">
            <a:avLst/>
          </a:prstGeom>
          <a:noFill/>
          <a:ln w="9525">
            <a:noFill/>
          </a:ln>
        </p:spPr>
        <p:txBody>
          <a:bodyPr lIns="0" tIns="0" rIns="0" bIns="0" anchor="ctr" anchorCtr="1">
            <a:spAutoFit/>
          </a:bodyPr>
          <a:lstStyle/>
          <a:p>
            <a:pPr algn="l"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粘贴</a:t>
            </a:r>
            <a:endParaRPr lang="zh-CN" altLang="en-US" sz="1800" b="1" strike="noStrike" noProof="1">
              <a:solidFill>
                <a:schemeClr val="bg1"/>
              </a:solidFill>
              <a:latin typeface="黑体" panose="02010609060101010101" charset="-122"/>
              <a:ea typeface="黑体" panose="02010609060101010101" charset="-122"/>
              <a:cs typeface="+mn-cs"/>
            </a:endParaRPr>
          </a:p>
          <a:p>
            <a:pPr algn="l"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样式</a:t>
            </a:r>
            <a:endParaRPr lang="en-US" altLang="zh-CN" sz="1890" strike="noStrike" noProof="1">
              <a:solidFill>
                <a:srgbClr val="000000"/>
              </a:solidFill>
              <a:latin typeface="Times New Roman" panose="02020603050405020304" pitchFamily="18" charset="0"/>
              <a:ea typeface="宋体" panose="02010600030101010101" pitchFamily="2" charset="-122"/>
            </a:endParaRPr>
          </a:p>
        </p:txBody>
      </p:sp>
      <p:sp>
        <p:nvSpPr>
          <p:cNvPr id="430090" name="Rectangle 7"/>
          <p:cNvSpPr/>
          <p:nvPr>
            <p:custDataLst>
              <p:tags r:id="rId5"/>
            </p:custDataLst>
          </p:nvPr>
        </p:nvSpPr>
        <p:spPr>
          <a:xfrm>
            <a:off x="2498725" y="2708752"/>
            <a:ext cx="1114425" cy="276860"/>
          </a:xfrm>
          <a:prstGeom prst="rect">
            <a:avLst/>
          </a:prstGeom>
          <a:noFill/>
          <a:ln w="9525">
            <a:noFill/>
          </a:ln>
        </p:spPr>
        <p:txBody>
          <a:bodyPr lIns="0" tIns="0" rIns="0" bIns="0" anchor="ctr" anchorCtr="1">
            <a:spAutoFit/>
          </a:bodyPr>
          <a:lstStyle/>
          <a:p>
            <a:pPr algn="l"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粘贴分类</a:t>
            </a:r>
            <a:endParaRPr lang="en-US" altLang="zh-CN" sz="1890" strike="noStrike" noProof="1">
              <a:solidFill>
                <a:srgbClr val="000000"/>
              </a:solidFill>
              <a:latin typeface="Times New Roman" panose="02020603050405020304" pitchFamily="18" charset="0"/>
              <a:ea typeface="宋体" panose="02010600030101010101" pitchFamily="2" charset="-122"/>
            </a:endParaRPr>
          </a:p>
        </p:txBody>
      </p:sp>
      <p:sp>
        <p:nvSpPr>
          <p:cNvPr id="430091" name="Rectangle 8"/>
          <p:cNvSpPr/>
          <p:nvPr/>
        </p:nvSpPr>
        <p:spPr>
          <a:xfrm>
            <a:off x="3848100" y="2193925"/>
            <a:ext cx="1944688" cy="1293813"/>
          </a:xfrm>
          <a:prstGeom prst="rect">
            <a:avLst/>
          </a:prstGeom>
          <a:solidFill>
            <a:schemeClr val="hlink"/>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hlink"/>
            </a:extrusionClr>
          </a:sp3d>
        </p:spPr>
        <p:txBody>
          <a:bodyPr wrap="none" anchor="ctr">
            <a:flatTx/>
          </a:bodyPr>
          <a:lstStyle/>
          <a:p>
            <a:pPr algn="l" defTabSz="993775" fontAlgn="base">
              <a:spcBef>
                <a:spcPct val="0"/>
              </a:spcBef>
            </a:pPr>
            <a:r>
              <a:rPr lang="en-US" altLang="zh-CN" sz="1260" strike="noStrike" noProof="1">
                <a:solidFill>
                  <a:srgbClr val="000000"/>
                </a:solidFill>
                <a:latin typeface="Times New Roman" panose="02020603050405020304" pitchFamily="18" charset="0"/>
                <a:ea typeface="宋体" panose="02010600030101010101" pitchFamily="2" charset="-122"/>
                <a:cs typeface="+mn-cs"/>
              </a:rPr>
              <a:t>    </a:t>
            </a:r>
            <a:r>
              <a:rPr lang="zh-CN" altLang="en-US" sz="2835" b="1" strike="noStrike" noProof="1">
                <a:solidFill>
                  <a:schemeClr val="bg1"/>
                </a:solidFill>
                <a:latin typeface="黑体" panose="02010609060101010101" charset="-122"/>
                <a:ea typeface="黑体" panose="02010609060101010101" charset="-122"/>
                <a:cs typeface="+mn-cs"/>
                <a:sym typeface="+mn-ea"/>
              </a:rPr>
              <a:t>粘贴要求</a:t>
            </a:r>
            <a:endParaRPr lang="en-US" altLang="zh-CN" sz="2835" strike="noStrike" noProof="1">
              <a:solidFill>
                <a:srgbClr val="000000"/>
              </a:solidFill>
              <a:latin typeface="黑体" panose="02010609060101010101" charset="-122"/>
              <a:ea typeface="黑体" panose="02010609060101010101" charset="-122"/>
            </a:endParaRPr>
          </a:p>
        </p:txBody>
      </p:sp>
      <p:sp>
        <p:nvSpPr>
          <p:cNvPr id="430092" name="Rectangle 9"/>
          <p:cNvSpPr/>
          <p:nvPr>
            <p:custDataLst>
              <p:tags r:id="rId6"/>
            </p:custDataLst>
          </p:nvPr>
        </p:nvSpPr>
        <p:spPr>
          <a:xfrm>
            <a:off x="5986463" y="2707165"/>
            <a:ext cx="1293813" cy="276860"/>
          </a:xfrm>
          <a:prstGeom prst="rect">
            <a:avLst/>
          </a:prstGeom>
          <a:noFill/>
          <a:ln w="9525">
            <a:noFill/>
          </a:ln>
        </p:spPr>
        <p:txBody>
          <a:bodyPr lIns="0" tIns="0" rIns="0" bIns="0" anchor="ctr" anchorCtr="1">
            <a:spAutoFit/>
          </a:bodyPr>
          <a:lstStyle/>
          <a:p>
            <a:pPr algn="l"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A4纸附件</a:t>
            </a:r>
            <a:endParaRPr lang="zh-CN" altLang="en-US" sz="1890" strike="noStrike" noProof="1">
              <a:solidFill>
                <a:srgbClr val="000000"/>
              </a:solidFill>
              <a:latin typeface="Times New Roman" panose="02020603050405020304" pitchFamily="18" charset="0"/>
              <a:ea typeface="宋体" panose="02010600030101010101" pitchFamily="2" charset="-122"/>
            </a:endParaRPr>
          </a:p>
        </p:txBody>
      </p:sp>
      <p:sp>
        <p:nvSpPr>
          <p:cNvPr id="21" name="圆角矩形标注 20"/>
          <p:cNvSpPr/>
          <p:nvPr/>
        </p:nvSpPr>
        <p:spPr>
          <a:xfrm>
            <a:off x="6108700" y="3948113"/>
            <a:ext cx="1855788" cy="900113"/>
          </a:xfrm>
          <a:prstGeom prst="wedgeRoundRectCallout">
            <a:avLst>
              <a:gd name="adj1" fmla="val -32426"/>
              <a:gd name="adj2" fmla="val -14746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华文中宋" panose="02010600040101010101" pitchFamily="2" charset="-122"/>
                <a:ea typeface="华文中宋" panose="02010600040101010101" pitchFamily="2" charset="-122"/>
              </a:defRPr>
            </a:lvl1pPr>
            <a:lvl2pPr marL="457200" lvl="1"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2pPr>
            <a:lvl3pPr marL="914400" lvl="2"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3pPr>
            <a:lvl4pPr marL="1371600" lvl="3"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4pPr>
            <a:lvl5pPr marL="1828800" lvl="4"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5pPr>
          </a:lstStyle>
          <a:p>
            <a:pPr lvl="0" algn="l" eaLnBrk="1" fontAlgn="base" hangingPunct="1">
              <a:spcBef>
                <a:spcPct val="0"/>
              </a:spcBef>
            </a:pPr>
            <a:r>
              <a:rPr lang="en-US" altLang="zh-CN" sz="1415" strike="noStrike" noProof="1">
                <a:sym typeface="+mn-ea"/>
              </a:rPr>
              <a:t>A4 </a:t>
            </a:r>
            <a:r>
              <a:rPr lang="zh-CN" altLang="zh-CN" sz="1415" strike="noStrike" noProof="1">
                <a:sym typeface="+mn-ea"/>
              </a:rPr>
              <a:t>纸附件不用粘贴，须按顺序对应附后。</a:t>
            </a:r>
            <a:endParaRPr lang="zh-CN" altLang="en-US" sz="1420" b="1" strike="noStrike" noProof="1">
              <a:latin typeface="Arial" panose="020B0604020202020204" pitchFamily="34" charset="0"/>
              <a:ea typeface="宋体" panose="02010600030101010101" pitchFamily="2" charset="-122"/>
            </a:endParaRPr>
          </a:p>
        </p:txBody>
      </p:sp>
      <p:sp>
        <p:nvSpPr>
          <p:cNvPr id="23" name="圆角矩形标注 22"/>
          <p:cNvSpPr/>
          <p:nvPr/>
        </p:nvSpPr>
        <p:spPr>
          <a:xfrm>
            <a:off x="1260475" y="1181100"/>
            <a:ext cx="2081213" cy="933450"/>
          </a:xfrm>
          <a:prstGeom prst="wedgeRoundRectCallout">
            <a:avLst>
              <a:gd name="adj1" fmla="val 31940"/>
              <a:gd name="adj2" fmla="val 9432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华文中宋" panose="02010600040101010101" pitchFamily="2" charset="-122"/>
                <a:ea typeface="华文中宋" panose="02010600040101010101" pitchFamily="2" charset="-122"/>
              </a:defRPr>
            </a:lvl1pPr>
            <a:lvl2pPr marL="457200" lvl="1"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2pPr>
            <a:lvl3pPr marL="914400" lvl="2"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3pPr>
            <a:lvl4pPr marL="1371600" lvl="3"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4pPr>
            <a:lvl5pPr marL="1828800" lvl="4"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5pPr>
          </a:lstStyle>
          <a:p>
            <a:pPr lvl="0" algn="l" eaLnBrk="1" fontAlgn="base" hangingPunct="1">
              <a:spcBef>
                <a:spcPct val="0"/>
              </a:spcBef>
            </a:pPr>
            <a:r>
              <a:rPr lang="zh-CN" altLang="zh-CN" sz="1415" strike="noStrike" noProof="1">
                <a:sym typeface="+mn-ea"/>
              </a:rPr>
              <a:t>票据应按经济内容以及是否付款分类、按序粘贴，网银对私、网银对公分类粘贴</a:t>
            </a:r>
            <a:r>
              <a:rPr lang="zh-CN" altLang="en-US" sz="1420" b="1" strike="noStrike" noProof="1">
                <a:latin typeface="Arial" panose="020B0604020202020204" pitchFamily="34" charset="0"/>
                <a:ea typeface="宋体" panose="02010600030101010101" pitchFamily="2" charset="-122"/>
              </a:rPr>
              <a:t>。</a:t>
            </a:r>
            <a:endParaRPr lang="zh-CN" altLang="en-US" sz="1420" b="1" strike="noStrike" noProof="1">
              <a:latin typeface="Arial" panose="020B0604020202020204" pitchFamily="34" charset="0"/>
              <a:ea typeface="宋体" panose="02010600030101010101" pitchFamily="2" charset="-122"/>
            </a:endParaRPr>
          </a:p>
        </p:txBody>
      </p:sp>
      <p:sp>
        <p:nvSpPr>
          <p:cNvPr id="2" name="圆角矩形标注 19"/>
          <p:cNvSpPr/>
          <p:nvPr/>
        </p:nvSpPr>
        <p:spPr>
          <a:xfrm>
            <a:off x="6421438" y="765175"/>
            <a:ext cx="2676525" cy="1143000"/>
          </a:xfrm>
          <a:prstGeom prst="wedgeRoundRectCallout">
            <a:avLst>
              <a:gd name="adj1" fmla="val -98042"/>
              <a:gd name="adj2" fmla="val 20833"/>
              <a:gd name="adj3" fmla="val 16667"/>
            </a:avLst>
          </a:prstGeom>
          <a:solidFill>
            <a:srgbClr val="00B050"/>
          </a:solidFill>
          <a:ln w="25400" cap="flat" cmpd="sng">
            <a:solidFill>
              <a:srgbClr val="695F0C"/>
            </a:solidFill>
            <a:prstDash val="solid"/>
            <a:miter/>
            <a:headEnd type="none" w="med" len="med"/>
            <a:tailEnd type="none" w="med" len="med"/>
          </a:ln>
        </p:spPr>
        <p:txBody>
          <a:bodyPr anchor="ctr"/>
          <a:lstStyle/>
          <a:p>
            <a:pPr>
              <a:lnSpc>
                <a:spcPct val="110000"/>
              </a:lnSpc>
              <a:spcBef>
                <a:spcPct val="20000"/>
              </a:spcBef>
              <a:buClr>
                <a:schemeClr val="tx2"/>
              </a:buClr>
              <a:buSzPct val="50000"/>
              <a:buFont typeface="Wingdings 2" panose="05020102010507070707" pitchFamily="18" charset="2"/>
              <a:buNone/>
            </a:pPr>
            <a:r>
              <a:rPr lang="zh-CN" altLang="zh-CN" sz="1600" dirty="0">
                <a:latin typeface="Arial" panose="020B0604020202020204" pitchFamily="34" charset="0"/>
                <a:ea typeface="宋体" panose="02010600030101010101" pitchFamily="2" charset="-122"/>
              </a:rPr>
              <a:t>票据应当按照鱼鳞状均匀、平铺在粘贴单上，并与粘贴单的上、下、右边对齐，左边不超过装订线。</a:t>
            </a:r>
            <a:endParaRPr lang="zh-CN" altLang="en-US" sz="1600" dirty="0">
              <a:latin typeface="Arial" panose="020B0604020202020204" pitchFamily="34" charset="0"/>
              <a:ea typeface="宋体" panose="02010600030101010101" pitchFamily="2" charset="-122"/>
            </a:endParaRPr>
          </a:p>
        </p:txBody>
      </p:sp>
      <p:sp>
        <p:nvSpPr>
          <p:cNvPr id="22" name="圆角矩形标注 21"/>
          <p:cNvSpPr/>
          <p:nvPr/>
        </p:nvSpPr>
        <p:spPr>
          <a:xfrm>
            <a:off x="1909763" y="3948430"/>
            <a:ext cx="2025650" cy="844550"/>
          </a:xfrm>
          <a:prstGeom prst="wedgeRoundRectCallout">
            <a:avLst>
              <a:gd name="adj1" fmla="val 63840"/>
              <a:gd name="adj2" fmla="val -6789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华文中宋" panose="02010600040101010101" pitchFamily="2" charset="-122"/>
                <a:ea typeface="华文中宋" panose="02010600040101010101" pitchFamily="2" charset="-122"/>
              </a:defRPr>
            </a:lvl1pPr>
            <a:lvl2pPr marL="457200" lvl="1"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2pPr>
            <a:lvl3pPr marL="914400" lvl="2"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3pPr>
            <a:lvl4pPr marL="1371600" lvl="3"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4pPr>
            <a:lvl5pPr marL="1828800" lvl="4" indent="0" algn="ctr" defTabSz="914400" eaLnBrk="1" fontAlgn="base" latinLnBrk="0" hangingPunct="1">
              <a:lnSpc>
                <a:spcPct val="100000"/>
              </a:lnSpc>
              <a:spcBef>
                <a:spcPct val="50000"/>
              </a:spcBef>
              <a:spcAft>
                <a:spcPct val="0"/>
              </a:spcAft>
              <a:buNone/>
              <a:defRPr b="1" i="0" u="none" kern="1200" baseline="0">
                <a:solidFill>
                  <a:schemeClr val="tx1"/>
                </a:solidFill>
                <a:latin typeface="华文中宋" panose="02010600040101010101" pitchFamily="2" charset="-122"/>
                <a:ea typeface="华文中宋" panose="02010600040101010101" pitchFamily="2" charset="-122"/>
              </a:defRPr>
            </a:lvl5pPr>
          </a:lstStyle>
          <a:p>
            <a:pPr lvl="0" algn="l" eaLnBrk="1" fontAlgn="base" hangingPunct="1">
              <a:spcBef>
                <a:spcPct val="0"/>
              </a:spcBef>
            </a:pPr>
            <a:r>
              <a:rPr lang="zh-CN" altLang="zh-CN" sz="1415" strike="noStrike" noProof="1"/>
              <a:t>在发票粘贴单上写清发票张数，合计数。</a:t>
            </a:r>
            <a:endParaRPr lang="zh-CN" altLang="zh-CN" sz="1415" strike="noStrike" noProof="1"/>
          </a:p>
        </p:txBody>
      </p:sp>
      <p:sp>
        <p:nvSpPr>
          <p:cNvPr id="430088" name="AutoShape 5"/>
          <p:cNvSpPr/>
          <p:nvPr>
            <p:custDataLst>
              <p:tags r:id="rId7"/>
            </p:custDataLst>
          </p:nvPr>
        </p:nvSpPr>
        <p:spPr>
          <a:xfrm rot="-5400000" flipV="1">
            <a:off x="4157663" y="3525838"/>
            <a:ext cx="1406525" cy="1238250"/>
          </a:xfrm>
          <a:prstGeom prst="rightArrow">
            <a:avLst>
              <a:gd name="adj1" fmla="val 67805"/>
              <a:gd name="adj2" fmla="val 20507"/>
            </a:avLst>
          </a:prstGeom>
          <a:solidFill>
            <a:schemeClr val="accent2"/>
          </a:solidFill>
          <a:ln w="9525" cap="flat" cmpd="sng">
            <a:prstDash val="solid"/>
            <a:miter/>
            <a:headEnd type="none" w="med" len="med"/>
            <a:tailEnd type="none" w="med" len="med"/>
          </a:ln>
          <a:scene3d>
            <a:camera prst="legacyObliqueTopRight">
              <a:rot lat="0" lon="0" rev="0"/>
            </a:camera>
            <a:lightRig rig="legacyFlat2" dir="t"/>
          </a:scene3d>
          <a:sp3d extrusionH="176200" prstMaterial="legacyMatte">
            <a:bevelT w="13500" h="13500" prst="angle"/>
            <a:bevelB w="13500" h="13500" prst="angle"/>
            <a:extrusionClr>
              <a:schemeClr val="accent2"/>
            </a:extrusionClr>
          </a:sp3d>
        </p:spPr>
        <p:txBody>
          <a:bodyPr rot="10800000" vert="eaVert" tIns="72009" rIns="0" bIns="0">
            <a:flatTx/>
          </a:bodyPr>
          <a:lstStyle/>
          <a:p>
            <a:pPr algn="l" defTabSz="993775" fontAlgn="base">
              <a:spcBef>
                <a:spcPct val="0"/>
              </a:spcBef>
            </a:pPr>
            <a:endParaRPr lang="zh-CN" altLang="en-US" sz="945" b="0" strike="noStrike" noProof="1">
              <a:solidFill>
                <a:srgbClr val="000000"/>
              </a:solidFill>
              <a:latin typeface="Times New Roman" panose="02020603050405020304" pitchFamily="18" charset="0"/>
              <a:ea typeface="宋体" panose="02010600030101010101" pitchFamily="2" charset="-122"/>
            </a:endParaRPr>
          </a:p>
        </p:txBody>
      </p:sp>
      <p:sp>
        <p:nvSpPr>
          <p:cNvPr id="430093" name="Rectangle 10"/>
          <p:cNvSpPr/>
          <p:nvPr>
            <p:custDataLst>
              <p:tags r:id="rId8"/>
            </p:custDataLst>
          </p:nvPr>
        </p:nvSpPr>
        <p:spPr>
          <a:xfrm>
            <a:off x="4411663" y="3769202"/>
            <a:ext cx="895350" cy="1121410"/>
          </a:xfrm>
          <a:prstGeom prst="rect">
            <a:avLst/>
          </a:prstGeom>
          <a:noFill/>
          <a:ln w="9525">
            <a:noFill/>
          </a:ln>
        </p:spPr>
        <p:txBody>
          <a:bodyPr lIns="0" tIns="0" rIns="0" bIns="0" anchor="ctr" anchorCtr="1">
            <a:spAutoFit/>
          </a:bodyPr>
          <a:lstStyle/>
          <a:p>
            <a:pPr algn="ctr"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粘贴单上的</a:t>
            </a:r>
            <a:endParaRPr lang="zh-CN" altLang="en-US" sz="1800" b="1" strike="noStrike" noProof="1">
              <a:solidFill>
                <a:schemeClr val="bg1"/>
              </a:solidFill>
              <a:latin typeface="黑体" panose="02010609060101010101" charset="-122"/>
              <a:ea typeface="黑体" panose="02010609060101010101" charset="-122"/>
              <a:cs typeface="+mn-cs"/>
            </a:endParaRPr>
          </a:p>
          <a:p>
            <a:pPr algn="ctr" defTabSz="895350" fontAlgn="base">
              <a:spcBef>
                <a:spcPct val="0"/>
              </a:spcBef>
            </a:pPr>
            <a:r>
              <a:rPr lang="zh-CN" altLang="en-US" sz="1800" b="1" strike="noStrike" noProof="1">
                <a:solidFill>
                  <a:schemeClr val="bg1"/>
                </a:solidFill>
                <a:latin typeface="黑体" panose="02010609060101010101" charset="-122"/>
                <a:ea typeface="黑体" panose="02010609060101010101" charset="-122"/>
                <a:cs typeface="+mn-cs"/>
              </a:rPr>
              <a:t>书写</a:t>
            </a:r>
            <a:endParaRPr lang="zh-CN" altLang="en-US" sz="1800" b="1" strike="noStrike" noProof="1">
              <a:solidFill>
                <a:schemeClr val="bg1"/>
              </a:solidFill>
              <a:latin typeface="黑体" panose="02010609060101010101" charset="-122"/>
              <a:ea typeface="黑体" panose="02010609060101010101" charset="-122"/>
              <a:cs typeface="+mn-cs"/>
            </a:endParaRPr>
          </a:p>
          <a:p>
            <a:pPr algn="l" defTabSz="895350" fontAlgn="base">
              <a:spcBef>
                <a:spcPct val="0"/>
              </a:spcBef>
            </a:pPr>
            <a:endParaRPr lang="en-US" altLang="zh-CN" sz="1890" strike="noStrike" noProof="1">
              <a:solidFill>
                <a:srgbClr val="000000"/>
              </a:solidFill>
              <a:latin typeface="Times New Roman" panose="02020603050405020304" pitchFamily="18" charset="0"/>
              <a:ea typeface="宋体" panose="02010600030101010101" pitchFamily="2" charset="-122"/>
            </a:endParaRPr>
          </a:p>
        </p:txBody>
      </p:sp>
      <p:sp>
        <p:nvSpPr>
          <p:cNvPr id="3" name="对角圆角矩形 2"/>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（四）原始凭证粘贴的要求</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4" name="对角圆角矩形 3"/>
          <p:cNvSpPr/>
          <p:nvPr/>
        </p:nvSpPr>
        <p:spPr>
          <a:xfrm>
            <a:off x="0" y="5054600"/>
            <a:ext cx="9766935" cy="34671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a:solidFill>
                  <a:schemeClr val="bg1"/>
                </a:solidFill>
                <a:latin typeface="微软雅黑" panose="020B0503020204020204" pitchFamily="34" charset="-122"/>
                <a:ea typeface="微软雅黑" panose="020B0503020204020204" pitchFamily="34" charset="-122"/>
                <a:sym typeface="+mn-ea"/>
              </a:rPr>
              <a:t>原始凭证粘贴的规范性</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77985" y="4693285"/>
            <a:ext cx="393065" cy="275590"/>
          </a:xfrm>
          <a:prstGeom prst="rect">
            <a:avLst/>
          </a:prstGeom>
          <a:noFill/>
        </p:spPr>
        <p:txBody>
          <a:bodyPr wrap="square" rtlCol="0">
            <a:spAutoFit/>
          </a:bodyPr>
          <a:lstStyle/>
          <a:p>
            <a:r>
              <a:rPr lang="en-US" altLang="zh-CN" sz="1200" dirty="0" smtClean="0"/>
              <a:t>19</a:t>
            </a:r>
            <a:endParaRPr lang="en-US" altLang="zh-CN" sz="1200" dirty="0" smtClean="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30087"/>
                                        </p:tgtEl>
                                        <p:attrNameLst>
                                          <p:attrName>style.visibility</p:attrName>
                                        </p:attrNameLst>
                                      </p:cBhvr>
                                      <p:to>
                                        <p:strVal val="visible"/>
                                      </p:to>
                                    </p:set>
                                    <p:anim calcmode="lin" valueType="num">
                                      <p:cBhvr>
                                        <p:cTn id="7" dur="500" fill="hold"/>
                                        <p:tgtEl>
                                          <p:spTgt spid="430087"/>
                                        </p:tgtEl>
                                        <p:attrNameLst>
                                          <p:attrName>ppt_x</p:attrName>
                                        </p:attrNameLst>
                                      </p:cBhvr>
                                      <p:tavLst>
                                        <p:tav tm="0">
                                          <p:val>
                                            <p:strVal val="#ppt_x"/>
                                          </p:val>
                                        </p:tav>
                                        <p:tav tm="100000">
                                          <p:val>
                                            <p:strVal val="#ppt_x"/>
                                          </p:val>
                                        </p:tav>
                                      </p:tavLst>
                                    </p:anim>
                                    <p:anim calcmode="lin" valueType="num">
                                      <p:cBhvr>
                                        <p:cTn id="8" dur="500" fill="hold"/>
                                        <p:tgtEl>
                                          <p:spTgt spid="4300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0085"/>
                                        </p:tgtEl>
                                        <p:attrNameLst>
                                          <p:attrName>style.visibility</p:attrName>
                                        </p:attrNameLst>
                                      </p:cBhvr>
                                      <p:to>
                                        <p:strVal val="visible"/>
                                      </p:to>
                                    </p:set>
                                    <p:anim calcmode="lin" valueType="num">
                                      <p:cBhvr>
                                        <p:cTn id="17" dur="500" fill="hold"/>
                                        <p:tgtEl>
                                          <p:spTgt spid="430085"/>
                                        </p:tgtEl>
                                        <p:attrNameLst>
                                          <p:attrName>ppt_x</p:attrName>
                                        </p:attrNameLst>
                                      </p:cBhvr>
                                      <p:tavLst>
                                        <p:tav tm="0">
                                          <p:val>
                                            <p:strVal val="#ppt_x"/>
                                          </p:val>
                                        </p:tav>
                                        <p:tav tm="100000">
                                          <p:val>
                                            <p:strVal val="#ppt_x"/>
                                          </p:val>
                                        </p:tav>
                                      </p:tavLst>
                                    </p:anim>
                                    <p:anim calcmode="lin" valueType="num">
                                      <p:cBhvr>
                                        <p:cTn id="18" dur="500" fill="hold"/>
                                        <p:tgtEl>
                                          <p:spTgt spid="43008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ppt_x</p:attrName>
                                        </p:attrNameLst>
                                      </p:cBhvr>
                                      <p:tavLst>
                                        <p:tav tm="0">
                                          <p:val>
                                            <p:strVal val="#ppt_x"/>
                                          </p:val>
                                        </p:tav>
                                        <p:tav tm="100000">
                                          <p:val>
                                            <p:strVal val="#ppt_x"/>
                                          </p:val>
                                        </p:tav>
                                      </p:tavLst>
                                    </p:anim>
                                    <p:anim calcmode="lin" valueType="num">
                                      <p:cBhvr>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0088"/>
                                        </p:tgtEl>
                                        <p:attrNameLst>
                                          <p:attrName>style.visibility</p:attrName>
                                        </p:attrNameLst>
                                      </p:cBhvr>
                                      <p:to>
                                        <p:strVal val="visible"/>
                                      </p:to>
                                    </p:set>
                                    <p:anim calcmode="lin" valueType="num">
                                      <p:cBhvr>
                                        <p:cTn id="27" dur="500" fill="hold"/>
                                        <p:tgtEl>
                                          <p:spTgt spid="430088"/>
                                        </p:tgtEl>
                                        <p:attrNameLst>
                                          <p:attrName>ppt_x</p:attrName>
                                        </p:attrNameLst>
                                      </p:cBhvr>
                                      <p:tavLst>
                                        <p:tav tm="0">
                                          <p:val>
                                            <p:strVal val="#ppt_x"/>
                                          </p:val>
                                        </p:tav>
                                        <p:tav tm="100000">
                                          <p:val>
                                            <p:strVal val="#ppt_x"/>
                                          </p:val>
                                        </p:tav>
                                      </p:tavLst>
                                    </p:anim>
                                    <p:anim calcmode="lin" valueType="num">
                                      <p:cBhvr>
                                        <p:cTn id="28" dur="500" fill="hold"/>
                                        <p:tgtEl>
                                          <p:spTgt spid="43008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0086"/>
                                        </p:tgtEl>
                                        <p:attrNameLst>
                                          <p:attrName>style.visibility</p:attrName>
                                        </p:attrNameLst>
                                      </p:cBhvr>
                                      <p:to>
                                        <p:strVal val="visible"/>
                                      </p:to>
                                    </p:set>
                                    <p:anim calcmode="lin" valueType="num">
                                      <p:cBhvr>
                                        <p:cTn id="37" dur="500" fill="hold"/>
                                        <p:tgtEl>
                                          <p:spTgt spid="430086"/>
                                        </p:tgtEl>
                                        <p:attrNameLst>
                                          <p:attrName>ppt_x</p:attrName>
                                        </p:attrNameLst>
                                      </p:cBhvr>
                                      <p:tavLst>
                                        <p:tav tm="0">
                                          <p:val>
                                            <p:strVal val="#ppt_x"/>
                                          </p:val>
                                        </p:tav>
                                        <p:tav tm="100000">
                                          <p:val>
                                            <p:strVal val="#ppt_x"/>
                                          </p:val>
                                        </p:tav>
                                      </p:tavLst>
                                    </p:anim>
                                    <p:anim calcmode="lin" valueType="num">
                                      <p:cBhvr>
                                        <p:cTn id="38" dur="500" fill="hold"/>
                                        <p:tgtEl>
                                          <p:spTgt spid="43008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ppt_x</p:attrName>
                                        </p:attrNameLst>
                                      </p:cBhvr>
                                      <p:tavLst>
                                        <p:tav tm="0">
                                          <p:val>
                                            <p:strVal val="#ppt_x"/>
                                          </p:val>
                                        </p:tav>
                                        <p:tav tm="100000">
                                          <p:val>
                                            <p:strVal val="#ppt_x"/>
                                          </p:val>
                                        </p:tav>
                                      </p:tavLst>
                                    </p:anim>
                                    <p:anim calcmode="lin" valueType="num">
                                      <p:cBhvr>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5" grpId="0" bldLvl="0" animBg="1"/>
      <p:bldP spid="430086" grpId="0" bldLvl="0" animBg="1"/>
      <p:bldP spid="430087" grpId="0" bldLvl="0" animBg="1"/>
      <p:bldP spid="21" grpId="0" bldLvl="0" animBg="1"/>
      <p:bldP spid="23" grpId="0" bldLvl="0" animBg="1"/>
      <p:bldP spid="2" grpId="0" bldLvl="0" animBg="1"/>
      <p:bldP spid="22" grpId="0" bldLvl="0" animBg="1"/>
      <p:bldP spid="43008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109663" y="1397000"/>
            <a:ext cx="7551737" cy="3168650"/>
          </a:xfrm>
          <a:prstGeom prst="rect">
            <a:avLst/>
          </a:prstGeom>
          <a:solidFill>
            <a:schemeClr val="bg1">
              <a:alpha val="58037"/>
            </a:schemeClr>
          </a:solidFill>
          <a:ln w="15875" cap="flat" cmpd="sng">
            <a:solidFill>
              <a:srgbClr val="0070C0"/>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0" name="TextBox 9"/>
          <p:cNvSpPr txBox="1"/>
          <p:nvPr/>
        </p:nvSpPr>
        <p:spPr>
          <a:xfrm>
            <a:off x="1328103" y="2381885"/>
            <a:ext cx="7064375" cy="1198880"/>
          </a:xfrm>
          <a:prstGeom prst="rect">
            <a:avLst/>
          </a:prstGeom>
          <a:noFill/>
          <a:ln w="9525">
            <a:noFill/>
          </a:ln>
        </p:spPr>
        <p:txBody>
          <a:bodyPr anchor="t">
            <a:spAutoFit/>
          </a:bodyPr>
          <a:lstStyle/>
          <a:p>
            <a:pPr algn="just">
              <a:lnSpc>
                <a:spcPct val="150000"/>
              </a:lnSpc>
            </a:pPr>
            <a:r>
              <a:rPr lang="en-US" altLang="zh-CN" sz="1600" dirty="0">
                <a:solidFill>
                  <a:srgbClr val="0D0D0D"/>
                </a:solidFill>
                <a:latin typeface="微软雅黑" panose="020B0503020204020204" pitchFamily="34" charset="-122"/>
                <a:ea typeface="微软雅黑" panose="020B0503020204020204" pitchFamily="34" charset="-122"/>
              </a:rPr>
              <a:t>       </a:t>
            </a:r>
            <a:r>
              <a:rPr lang="zh-CN" altLang="en-US" sz="1600" dirty="0">
                <a:solidFill>
                  <a:srgbClr val="0D0D0D"/>
                </a:solidFill>
                <a:latin typeface="微软雅黑" panose="020B0503020204020204" pitchFamily="34" charset="-122"/>
                <a:ea typeface="微软雅黑" panose="020B0503020204020204" pitchFamily="34" charset="-122"/>
              </a:rPr>
              <a:t>为方便教职员工了解财务报账的相关规定，方便报账人员、会计人员业务操作，提高报账效率，根据国家高等学校财务、会计制度和其他相关政策法规的规定，结合学校的实际情况，制定本报账指南。</a:t>
            </a:r>
            <a:endParaRPr lang="zh-CN" altLang="en-US" sz="1600" dirty="0">
              <a:solidFill>
                <a:srgbClr val="0D0D0D"/>
              </a:solidFill>
              <a:latin typeface="微软雅黑" panose="020B0503020204020204" pitchFamily="34" charset="-122"/>
              <a:ea typeface="微软雅黑" panose="020B0503020204020204" pitchFamily="34" charset="-122"/>
            </a:endParaRPr>
          </a:p>
        </p:txBody>
      </p:sp>
      <p:sp>
        <p:nvSpPr>
          <p:cNvPr id="18" name="矩形 17"/>
          <p:cNvSpPr/>
          <p:nvPr/>
        </p:nvSpPr>
        <p:spPr>
          <a:xfrm>
            <a:off x="1646238" y="952500"/>
            <a:ext cx="2219325" cy="744538"/>
          </a:xfrm>
          <a:prstGeom prst="rect">
            <a:avLst/>
          </a:prstGeom>
          <a:solidFill>
            <a:srgbClr val="0070C0"/>
          </a:soli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19" name="TextBox 18"/>
          <p:cNvSpPr txBox="1"/>
          <p:nvPr/>
        </p:nvSpPr>
        <p:spPr bwMode="auto">
          <a:xfrm>
            <a:off x="1887642" y="888144"/>
            <a:ext cx="1639551" cy="669442"/>
          </a:xfrm>
          <a:prstGeom prst="rect">
            <a:avLst/>
          </a:prstGeom>
          <a:noFill/>
        </p:spPr>
        <p:txBody>
          <a:bodyPr wrap="none">
            <a:spAutoFit/>
          </a:bodyPr>
          <a:lstStyle/>
          <a:p>
            <a:pPr algn="ctr" fontAlgn="auto">
              <a:spcBef>
                <a:spcPts val="0"/>
              </a:spcBef>
              <a:spcAft>
                <a:spcPts val="0"/>
              </a:spcAft>
              <a:defRPr/>
            </a:pPr>
            <a:r>
              <a:rPr lang="zh-CN" altLang="en-US" sz="4000" kern="0" spc="-150" noProof="1">
                <a:blipFill dpi="0" rotWithShape="1">
                  <a:blip r:embed="rId1"/>
                  <a:srcRect/>
                  <a:tile tx="0" ty="0" sx="100000" sy="100000" flip="none" algn="tl"/>
                </a:blipFill>
                <a:effectLst>
                  <a:outerShdw blurRad="50800" dist="50800" dir="5400000" algn="t" rotWithShape="0">
                    <a:srgbClr val="6C0000"/>
                  </a:outerShdw>
                </a:effectLst>
                <a:latin typeface="方正大黑简体" pitchFamily="65" charset="-122"/>
                <a:ea typeface="方正大黑简体" pitchFamily="65" charset="-122"/>
                <a:cs typeface="+mn-cs"/>
              </a:rPr>
              <a:t>前   言</a:t>
            </a:r>
            <a:endParaRPr lang="zh-CN" altLang="en-US" sz="4000" kern="0" spc="-150" noProof="1">
              <a:blipFill dpi="0" rotWithShape="1">
                <a:blip r:embed="rId1"/>
                <a:srcRect/>
                <a:tile tx="0" ty="0" sx="100000" sy="100000" flip="none" algn="tl"/>
              </a:blipFill>
              <a:effectLst>
                <a:outerShdw blurRad="50800" dist="50800" dir="5400000" algn="t" rotWithShape="0">
                  <a:srgbClr val="6C0000"/>
                </a:outerShdw>
              </a:effectLst>
              <a:latin typeface="方正大黑简体" pitchFamily="65" charset="-122"/>
              <a:ea typeface="方正大黑简体" pitchFamily="65" charset="-122"/>
            </a:endParaRPr>
          </a:p>
        </p:txBody>
      </p:sp>
      <p:sp>
        <p:nvSpPr>
          <p:cNvPr id="20" name="TextBox 19"/>
          <p:cNvSpPr txBox="1"/>
          <p:nvPr/>
        </p:nvSpPr>
        <p:spPr bwMode="auto">
          <a:xfrm>
            <a:off x="1921543" y="1397706"/>
            <a:ext cx="1579461" cy="349213"/>
          </a:xfrm>
          <a:prstGeom prst="rect">
            <a:avLst/>
          </a:prstGeom>
          <a:noFill/>
        </p:spPr>
        <p:txBody>
          <a:bodyPr wrap="none">
            <a:spAutoFit/>
          </a:bodyPr>
          <a:lstStyle/>
          <a:p>
            <a:pPr fontAlgn="auto">
              <a:spcBef>
                <a:spcPts val="0"/>
              </a:spcBef>
              <a:spcAft>
                <a:spcPts val="0"/>
              </a:spcAft>
              <a:defRPr/>
            </a:pPr>
            <a:r>
              <a:rPr lang="en-US" altLang="zh-CN" kern="0" spc="-150" noProof="1">
                <a:blipFill dpi="0" rotWithShape="1">
                  <a:blip r:embed="rId1"/>
                  <a:srcRect/>
                  <a:tile tx="0" ty="0" sx="100000" sy="100000" flip="none" algn="tl"/>
                </a:blipFill>
                <a:effectLst>
                  <a:outerShdw blurRad="50800" dist="50800" dir="5400000" algn="t" rotWithShape="0">
                    <a:srgbClr val="6C0000"/>
                  </a:outerShdw>
                </a:effectLst>
                <a:latin typeface="Arial Black" panose="020B0A04020102020204" pitchFamily="34" charset="0"/>
                <a:ea typeface="方正大黑简体" pitchFamily="65" charset="-122"/>
                <a:cs typeface="+mn-cs"/>
              </a:rPr>
              <a:t>QIAN    YAN</a:t>
            </a:r>
            <a:endParaRPr lang="zh-CN" altLang="en-US" kern="0" spc="-150" noProof="1">
              <a:blipFill dpi="0" rotWithShape="1">
                <a:blip r:embed="rId1"/>
                <a:srcRect/>
                <a:tile tx="0" ty="0" sx="100000" sy="100000" flip="none" algn="tl"/>
              </a:blipFill>
              <a:effectLst>
                <a:outerShdw blurRad="50800" dist="50800" dir="5400000" algn="t" rotWithShape="0">
                  <a:srgbClr val="6C0000"/>
                </a:outerShdw>
              </a:effectLst>
              <a:latin typeface="Arial Black" panose="020B0A04020102020204" pitchFamily="34" charset="0"/>
              <a:ea typeface="方正大黑简体" pitchFamily="65" charset="-122"/>
            </a:endParaRPr>
          </a:p>
        </p:txBody>
      </p:sp>
      <p:sp>
        <p:nvSpPr>
          <p:cNvPr id="21" name="椭圆 20"/>
          <p:cNvSpPr/>
          <p:nvPr/>
        </p:nvSpPr>
        <p:spPr>
          <a:xfrm>
            <a:off x="5467350" y="862013"/>
            <a:ext cx="1201738" cy="1069975"/>
          </a:xfrm>
          <a:prstGeom prst="ellipse">
            <a:avLst/>
          </a:prstGeom>
          <a:blipFill>
            <a:blip r:embed="rId2" cstate="print"/>
            <a:stretch>
              <a:fillRect/>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pic>
        <p:nvPicPr>
          <p:cNvPr id="3" name="图片 2" descr="99"/>
          <p:cNvPicPr>
            <a:picLocks noChangeAspect="1"/>
          </p:cNvPicPr>
          <p:nvPr/>
        </p:nvPicPr>
        <p:blipFill>
          <a:blip r:embed="rId3"/>
          <a:stretch>
            <a:fillRect/>
          </a:stretch>
        </p:blipFill>
        <p:spPr>
          <a:xfrm>
            <a:off x="6781800" y="862330"/>
            <a:ext cx="1197610" cy="1197610"/>
          </a:xfrm>
          <a:prstGeom prst="rect">
            <a:avLst/>
          </a:prstGeom>
        </p:spPr>
      </p:pic>
      <p:sp>
        <p:nvSpPr>
          <p:cNvPr id="5" name="文本框 4"/>
          <p:cNvSpPr txBox="1"/>
          <p:nvPr/>
        </p:nvSpPr>
        <p:spPr>
          <a:xfrm>
            <a:off x="9004300" y="4848225"/>
            <a:ext cx="393065" cy="275590"/>
          </a:xfrm>
          <a:prstGeom prst="rect">
            <a:avLst/>
          </a:prstGeom>
          <a:noFill/>
        </p:spPr>
        <p:txBody>
          <a:bodyPr wrap="square" rtlCol="0">
            <a:spAutoFit/>
          </a:bodyPr>
          <a:lstStyle/>
          <a:p>
            <a:r>
              <a:rPr lang="en-US" altLang="zh-CN" sz="1200" dirty="0" smtClean="0"/>
              <a:t>2</a:t>
            </a:r>
            <a:endParaRPr lang="en-US" altLang="zh-CN" sz="1200" dirty="0" smtClean="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25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anim calcmode="lin" valueType="num">
                                      <p:cBhvr>
                                        <p:cTn id="12" dur="250" fill="hold"/>
                                        <p:tgtEl>
                                          <p:spTgt spid="19"/>
                                        </p:tgtEl>
                                        <p:attrNameLst>
                                          <p:attrName>ppt_x</p:attrName>
                                        </p:attrNameLst>
                                      </p:cBhvr>
                                      <p:tavLst>
                                        <p:tav tm="0">
                                          <p:val>
                                            <p:strVal val="#ppt_x"/>
                                          </p:val>
                                        </p:tav>
                                        <p:tav tm="100000">
                                          <p:val>
                                            <p:strVal val="#ppt_x"/>
                                          </p:val>
                                        </p:tav>
                                      </p:tavLst>
                                    </p:anim>
                                    <p:anim calcmode="lin" valueType="num">
                                      <p:cBhvr>
                                        <p:cTn id="13" dur="250" fill="hold"/>
                                        <p:tgtEl>
                                          <p:spTgt spid="1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50"/>
                                        <p:tgtEl>
                                          <p:spTgt spid="20"/>
                                        </p:tgtEl>
                                      </p:cBhvr>
                                    </p:animEffect>
                                    <p:anim calcmode="lin" valueType="num">
                                      <p:cBhvr>
                                        <p:cTn id="17" dur="250" fill="hold"/>
                                        <p:tgtEl>
                                          <p:spTgt spid="20"/>
                                        </p:tgtEl>
                                        <p:attrNameLst>
                                          <p:attrName>ppt_x</p:attrName>
                                        </p:attrNameLst>
                                      </p:cBhvr>
                                      <p:tavLst>
                                        <p:tav tm="0">
                                          <p:val>
                                            <p:strVal val="#ppt_x"/>
                                          </p:val>
                                        </p:tav>
                                        <p:tav tm="100000">
                                          <p:val>
                                            <p:strVal val="#ppt_x"/>
                                          </p:val>
                                        </p:tav>
                                      </p:tavLst>
                                    </p:anim>
                                    <p:anim calcmode="lin" valueType="num">
                                      <p:cBhvr>
                                        <p:cTn id="18" dur="25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250"/>
                                        <p:tgtEl>
                                          <p:spTgt spid="9"/>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par>
                          <p:cTn id="27" fill="hold">
                            <p:stCondLst>
                              <p:cond delay="2000"/>
                            </p:stCondLst>
                            <p:childTnLst>
                              <p:par>
                                <p:cTn id="28" presetID="5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Scale>
                                      <p:cBhvr>
                                        <p:cTn id="30" dur="25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250" decel="50000" fill="hold">
                                          <p:stCondLst>
                                            <p:cond delay="0"/>
                                          </p:stCondLst>
                                        </p:cTn>
                                        <p:tgtEl>
                                          <p:spTgt spid="21"/>
                                        </p:tgtEl>
                                        <p:attrNameLst>
                                          <p:attrName>ppt_x</p:attrName>
                                          <p:attrName>ppt_y</p:attrName>
                                        </p:attrNameLst>
                                      </p:cBhvr>
                                    </p:animMotion>
                                    <p:animEffect transition="in" filter="fade">
                                      <p:cBhvr>
                                        <p:cTn id="32" dur="250"/>
                                        <p:tgtEl>
                                          <p:spTgt spid="21"/>
                                        </p:tgtEl>
                                      </p:cBhvr>
                                    </p:animEffect>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8" grpId="0" bldLvl="0" animBg="1"/>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图片 2"/>
          <p:cNvPicPr>
            <a:picLocks noChangeAspect="1"/>
          </p:cNvPicPr>
          <p:nvPr/>
        </p:nvPicPr>
        <p:blipFill>
          <a:blip r:embed="rId1" cstate="print"/>
          <a:stretch>
            <a:fillRect/>
          </a:stretch>
        </p:blipFill>
        <p:spPr>
          <a:xfrm>
            <a:off x="4911725" y="868680"/>
            <a:ext cx="3607435" cy="2031365"/>
          </a:xfrm>
          <a:prstGeom prst="rect">
            <a:avLst/>
          </a:prstGeom>
          <a:noFill/>
          <a:ln w="9525">
            <a:noFill/>
          </a:ln>
        </p:spPr>
      </p:pic>
      <p:sp>
        <p:nvSpPr>
          <p:cNvPr id="7" name="矩形 6"/>
          <p:cNvSpPr/>
          <p:nvPr/>
        </p:nvSpPr>
        <p:spPr>
          <a:xfrm>
            <a:off x="8327708" y="1597025"/>
            <a:ext cx="1220788" cy="574675"/>
          </a:xfrm>
          <a:prstGeom prst="rect">
            <a:avLst/>
          </a:prstGeom>
        </p:spPr>
        <p:txBody>
          <a:bodyPr wrap="square">
            <a:spAutoFit/>
          </a:bodyPr>
          <a:lstStyle/>
          <a:p>
            <a:pPr lvl="0" fontAlgn="base"/>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r>
              <a:rPr lang="en-US" altLang="zh-CN" sz="3150" b="1" strike="noStrike" noProof="1">
                <a:solidFill>
                  <a:srgbClr val="FF0000"/>
                </a:solidFill>
                <a:latin typeface="隶书" panose="02010509060101010101" pitchFamily="49" charset="-122"/>
                <a:ea typeface="隶书" panose="02010509060101010101" pitchFamily="49" charset="-122"/>
                <a:cs typeface="+mn-cs"/>
              </a:rPr>
              <a:t>×</a:t>
            </a:r>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endParaRPr lang="zh-CN" altLang="en-US" sz="3150" strike="noStrike" noProof="1">
              <a:solidFill>
                <a:srgbClr val="000000"/>
              </a:solidFill>
            </a:endParaRPr>
          </a:p>
        </p:txBody>
      </p:sp>
      <p:pic>
        <p:nvPicPr>
          <p:cNvPr id="44037" name="图片 1"/>
          <p:cNvPicPr>
            <a:picLocks noChangeAspect="1"/>
          </p:cNvPicPr>
          <p:nvPr/>
        </p:nvPicPr>
        <p:blipFill>
          <a:blip r:embed="rId2"/>
          <a:stretch>
            <a:fillRect/>
          </a:stretch>
        </p:blipFill>
        <p:spPr>
          <a:xfrm>
            <a:off x="916940" y="868680"/>
            <a:ext cx="3697605" cy="2030730"/>
          </a:xfrm>
          <a:prstGeom prst="rect">
            <a:avLst/>
          </a:prstGeom>
          <a:noFill/>
          <a:ln w="9525">
            <a:noFill/>
          </a:ln>
        </p:spPr>
      </p:pic>
      <p:pic>
        <p:nvPicPr>
          <p:cNvPr id="44038" name="图片 7"/>
          <p:cNvPicPr>
            <a:picLocks noChangeAspect="1"/>
          </p:cNvPicPr>
          <p:nvPr/>
        </p:nvPicPr>
        <p:blipFill>
          <a:blip r:embed="rId3"/>
          <a:stretch>
            <a:fillRect/>
          </a:stretch>
        </p:blipFill>
        <p:spPr>
          <a:xfrm>
            <a:off x="3016885" y="3091180"/>
            <a:ext cx="3419475" cy="1922780"/>
          </a:xfrm>
          <a:prstGeom prst="rect">
            <a:avLst/>
          </a:prstGeom>
          <a:noFill/>
          <a:ln w="9525">
            <a:noFill/>
          </a:ln>
        </p:spPr>
      </p:pic>
      <p:sp>
        <p:nvSpPr>
          <p:cNvPr id="3" name="矩形 2"/>
          <p:cNvSpPr/>
          <p:nvPr/>
        </p:nvSpPr>
        <p:spPr>
          <a:xfrm>
            <a:off x="-212090" y="1596390"/>
            <a:ext cx="1220788" cy="574675"/>
          </a:xfrm>
          <a:prstGeom prst="rect">
            <a:avLst/>
          </a:prstGeom>
        </p:spPr>
        <p:txBody>
          <a:bodyPr wrap="square">
            <a:spAutoFit/>
          </a:bodyPr>
          <a:lstStyle/>
          <a:p>
            <a:pPr lvl="0" fontAlgn="base"/>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r>
              <a:rPr lang="en-US" altLang="zh-CN" sz="3150" b="1" strike="noStrike" noProof="1">
                <a:solidFill>
                  <a:srgbClr val="FF0000"/>
                </a:solidFill>
                <a:latin typeface="隶书" panose="02010509060101010101" pitchFamily="49" charset="-122"/>
                <a:ea typeface="隶书" panose="02010509060101010101" pitchFamily="49" charset="-122"/>
                <a:cs typeface="+mn-cs"/>
              </a:rPr>
              <a:t>×</a:t>
            </a:r>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endParaRPr lang="zh-CN" altLang="en-US" sz="3150" strike="noStrike" noProof="1">
              <a:solidFill>
                <a:srgbClr val="000000"/>
              </a:solidFill>
            </a:endParaRPr>
          </a:p>
        </p:txBody>
      </p:sp>
      <p:sp>
        <p:nvSpPr>
          <p:cNvPr id="6" name="矩形 5"/>
          <p:cNvSpPr/>
          <p:nvPr/>
        </p:nvSpPr>
        <p:spPr>
          <a:xfrm>
            <a:off x="6562725" y="4000500"/>
            <a:ext cx="1220788" cy="574675"/>
          </a:xfrm>
          <a:prstGeom prst="rect">
            <a:avLst/>
          </a:prstGeom>
        </p:spPr>
        <p:txBody>
          <a:bodyPr wrap="square">
            <a:spAutoFit/>
          </a:bodyPr>
          <a:lstStyle/>
          <a:p>
            <a:pPr lvl="0" fontAlgn="base"/>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r>
              <a:rPr lang="en-US" altLang="zh-CN" sz="3150" b="1" strike="noStrike" noProof="1">
                <a:solidFill>
                  <a:srgbClr val="FF0000"/>
                </a:solidFill>
                <a:latin typeface="隶书" panose="02010509060101010101" pitchFamily="49" charset="-122"/>
                <a:ea typeface="隶书" panose="02010509060101010101" pitchFamily="49" charset="-122"/>
                <a:cs typeface="+mn-cs"/>
              </a:rPr>
              <a:t>×</a:t>
            </a:r>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endParaRPr lang="zh-CN" altLang="en-US" sz="3150" strike="noStrike" noProof="1">
              <a:solidFill>
                <a:srgbClr val="000000"/>
              </a:solidFill>
            </a:endParaRPr>
          </a:p>
        </p:txBody>
      </p:sp>
      <p:sp>
        <p:nvSpPr>
          <p:cNvPr id="2" name="对角圆角矩形 1"/>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（四）原始凭证粘贴的要求（续</a:t>
            </a:r>
            <a:r>
              <a:rPr lang="en-US" altLang="zh-CN" sz="2400" b="1">
                <a:solidFill>
                  <a:schemeClr val="bg1"/>
                </a:solidFill>
                <a:latin typeface="微软雅黑" panose="020B0503020204020204" pitchFamily="34" charset="-122"/>
                <a:ea typeface="微软雅黑" panose="020B0503020204020204" pitchFamily="34" charset="-122"/>
                <a:sym typeface="+mn-ea"/>
              </a:rPr>
              <a:t>1</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8" name="对角圆角矩形 7"/>
          <p:cNvSpPr/>
          <p:nvPr/>
        </p:nvSpPr>
        <p:spPr>
          <a:xfrm>
            <a:off x="0" y="5070475"/>
            <a:ext cx="9766935" cy="34671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a:solidFill>
                  <a:schemeClr val="bg1"/>
                </a:solidFill>
                <a:latin typeface="微软雅黑" panose="020B0503020204020204" pitchFamily="34" charset="-122"/>
                <a:ea typeface="微软雅黑" panose="020B0503020204020204" pitchFamily="34" charset="-122"/>
                <a:sym typeface="+mn-ea"/>
              </a:rPr>
              <a:t>原始凭证粘贴的规范性</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9277985" y="4693285"/>
            <a:ext cx="393065" cy="275590"/>
          </a:xfrm>
          <a:prstGeom prst="rect">
            <a:avLst/>
          </a:prstGeom>
          <a:noFill/>
        </p:spPr>
        <p:txBody>
          <a:bodyPr wrap="square" rtlCol="0">
            <a:spAutoFit/>
          </a:bodyPr>
          <a:lstStyle/>
          <a:p>
            <a:r>
              <a:rPr lang="en-US" altLang="zh-CN" sz="1200" dirty="0" smtClean="0"/>
              <a:t>20</a:t>
            </a:r>
            <a:endParaRPr lang="en-US" altLang="zh-CN" sz="1200" dirty="0"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edge">
                                      <p:cBhvr>
                                        <p:cTn id="7" dur="2000"/>
                                        <p:tgtEl>
                                          <p:spTgt spid="44037"/>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4000"/>
                            </p:stCondLst>
                            <p:childTnLst>
                              <p:par>
                                <p:cTn id="26" presetID="20" presetClass="entr" presetSubtype="0" fill="hold" nodeType="afterEffect">
                                  <p:stCondLst>
                                    <p:cond delay="0"/>
                                  </p:stCondLst>
                                  <p:childTnLst>
                                    <p:set>
                                      <p:cBhvr>
                                        <p:cTn id="27" dur="1" fill="hold">
                                          <p:stCondLst>
                                            <p:cond delay="0"/>
                                          </p:stCondLst>
                                        </p:cTn>
                                        <p:tgtEl>
                                          <p:spTgt spid="44035"/>
                                        </p:tgtEl>
                                        <p:attrNameLst>
                                          <p:attrName>style.visibility</p:attrName>
                                        </p:attrNameLst>
                                      </p:cBhvr>
                                      <p:to>
                                        <p:strVal val="visible"/>
                                      </p:to>
                                    </p:set>
                                    <p:animEffect transition="in" filter="wedge">
                                      <p:cBhvr>
                                        <p:cTn id="28" dur="2000"/>
                                        <p:tgtEl>
                                          <p:spTgt spid="44035"/>
                                        </p:tgtEl>
                                      </p:cBhvr>
                                    </p:animEffect>
                                  </p:childTnLst>
                                </p:cTn>
                              </p:par>
                            </p:childTnLst>
                          </p:cTn>
                        </p:par>
                        <p:par>
                          <p:cTn id="29" fill="hold">
                            <p:stCondLst>
                              <p:cond delay="6000"/>
                            </p:stCondLst>
                            <p:childTnLst>
                              <p:par>
                                <p:cTn id="30" presetID="26"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par>
                          <p:cTn id="46" fill="hold">
                            <p:stCondLst>
                              <p:cond delay="8000"/>
                            </p:stCondLst>
                            <p:childTnLst>
                              <p:par>
                                <p:cTn id="47" presetID="20" presetClass="entr" presetSubtype="0" fill="hold" nodeType="afterEffect">
                                  <p:stCondLst>
                                    <p:cond delay="0"/>
                                  </p:stCondLst>
                                  <p:childTnLst>
                                    <p:set>
                                      <p:cBhvr>
                                        <p:cTn id="48" dur="1" fill="hold">
                                          <p:stCondLst>
                                            <p:cond delay="0"/>
                                          </p:stCondLst>
                                        </p:cTn>
                                        <p:tgtEl>
                                          <p:spTgt spid="44038"/>
                                        </p:tgtEl>
                                        <p:attrNameLst>
                                          <p:attrName>style.visibility</p:attrName>
                                        </p:attrNameLst>
                                      </p:cBhvr>
                                      <p:to>
                                        <p:strVal val="visible"/>
                                      </p:to>
                                    </p:set>
                                    <p:animEffect transition="in" filter="wedge">
                                      <p:cBhvr>
                                        <p:cTn id="49" dur="2000"/>
                                        <p:tgtEl>
                                          <p:spTgt spid="44038"/>
                                        </p:tgtEl>
                                      </p:cBhvr>
                                    </p:animEffect>
                                  </p:childTnLst>
                                </p:cTn>
                              </p:par>
                            </p:childTnLst>
                          </p:cTn>
                        </p:par>
                        <p:par>
                          <p:cTn id="50" fill="hold">
                            <p:stCondLst>
                              <p:cond delay="10000"/>
                            </p:stCondLst>
                            <p:childTnLst>
                              <p:par>
                                <p:cTn id="51" presetID="26"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80">
                                          <p:stCondLst>
                                            <p:cond delay="0"/>
                                          </p:stCondLst>
                                        </p:cTn>
                                        <p:tgtEl>
                                          <p:spTgt spid="6"/>
                                        </p:tgtEl>
                                      </p:cBhvr>
                                    </p:animEffect>
                                    <p:anim calcmode="lin" valueType="num">
                                      <p:cBhvr>
                                        <p:cTn id="5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gtEl>
                                      </p:cBhvr>
                                      <p:to x="100000" y="60000"/>
                                    </p:animScale>
                                    <p:animScale>
                                      <p:cBhvr>
                                        <p:cTn id="60" dur="166" decel="50000">
                                          <p:stCondLst>
                                            <p:cond delay="676"/>
                                          </p:stCondLst>
                                        </p:cTn>
                                        <p:tgtEl>
                                          <p:spTgt spid="6"/>
                                        </p:tgtEl>
                                      </p:cBhvr>
                                      <p:to x="100000" y="100000"/>
                                    </p:animScale>
                                    <p:animScale>
                                      <p:cBhvr>
                                        <p:cTn id="61" dur="26">
                                          <p:stCondLst>
                                            <p:cond delay="1312"/>
                                          </p:stCondLst>
                                        </p:cTn>
                                        <p:tgtEl>
                                          <p:spTgt spid="6"/>
                                        </p:tgtEl>
                                      </p:cBhvr>
                                      <p:to x="100000" y="80000"/>
                                    </p:animScale>
                                    <p:animScale>
                                      <p:cBhvr>
                                        <p:cTn id="62" dur="166" decel="50000">
                                          <p:stCondLst>
                                            <p:cond delay="1338"/>
                                          </p:stCondLst>
                                        </p:cTn>
                                        <p:tgtEl>
                                          <p:spTgt spid="6"/>
                                        </p:tgtEl>
                                      </p:cBhvr>
                                      <p:to x="100000" y="100000"/>
                                    </p:animScale>
                                    <p:animScale>
                                      <p:cBhvr>
                                        <p:cTn id="63" dur="26">
                                          <p:stCondLst>
                                            <p:cond delay="1642"/>
                                          </p:stCondLst>
                                        </p:cTn>
                                        <p:tgtEl>
                                          <p:spTgt spid="6"/>
                                        </p:tgtEl>
                                      </p:cBhvr>
                                      <p:to x="100000" y="90000"/>
                                    </p:animScale>
                                    <p:animScale>
                                      <p:cBhvr>
                                        <p:cTn id="64" dur="166" decel="50000">
                                          <p:stCondLst>
                                            <p:cond delay="1668"/>
                                          </p:stCondLst>
                                        </p:cTn>
                                        <p:tgtEl>
                                          <p:spTgt spid="6"/>
                                        </p:tgtEl>
                                      </p:cBhvr>
                                      <p:to x="100000" y="100000"/>
                                    </p:animScale>
                                    <p:animScale>
                                      <p:cBhvr>
                                        <p:cTn id="65" dur="26">
                                          <p:stCondLst>
                                            <p:cond delay="1808"/>
                                          </p:stCondLst>
                                        </p:cTn>
                                        <p:tgtEl>
                                          <p:spTgt spid="6"/>
                                        </p:tgtEl>
                                      </p:cBhvr>
                                      <p:to x="100000" y="95000"/>
                                    </p:animScale>
                                    <p:animScale>
                                      <p:cBhvr>
                                        <p:cTn id="6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5408613" y="5127625"/>
            <a:ext cx="2522538" cy="273050"/>
          </a:xfrm>
          <a:prstGeom prst="rect">
            <a:avLst/>
          </a:prstGeom>
          <a:solidFill>
            <a:srgbClr val="EAF5F6"/>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charset="-122"/>
              </a:defRPr>
            </a:lvl1pPr>
            <a:lvl2pPr marL="742950" indent="-285750" eaLnBrk="0" hangingPunct="0">
              <a:defRPr>
                <a:solidFill>
                  <a:schemeClr val="tx1"/>
                </a:solidFill>
                <a:latin typeface="Arial" panose="020B0604020202020204" pitchFamily="34" charset="0"/>
                <a:ea typeface="黑体" panose="02010609060101010101" charset="-122"/>
              </a:defRPr>
            </a:lvl2pPr>
            <a:lvl3pPr marL="1143000" indent="-228600" eaLnBrk="0" hangingPunct="0">
              <a:defRPr>
                <a:solidFill>
                  <a:schemeClr val="tx1"/>
                </a:solidFill>
                <a:latin typeface="Arial" panose="020B0604020202020204" pitchFamily="34" charset="0"/>
                <a:ea typeface="黑体" panose="02010609060101010101" charset="-122"/>
              </a:defRPr>
            </a:lvl3pPr>
            <a:lvl4pPr marL="1600200" indent="-228600" eaLnBrk="0" hangingPunct="0">
              <a:defRPr>
                <a:solidFill>
                  <a:schemeClr val="tx1"/>
                </a:solidFill>
                <a:latin typeface="Arial" panose="020B0604020202020204" pitchFamily="34" charset="0"/>
                <a:ea typeface="黑体" panose="02010609060101010101" charset="-122"/>
              </a:defRPr>
            </a:lvl4pPr>
            <a:lvl5pPr marL="2057400" indent="-228600" eaLnBrk="0" hangingPunct="0">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fontAlgn="base" hangingPunct="1">
              <a:spcBef>
                <a:spcPct val="0"/>
              </a:spcBef>
              <a:spcAft>
                <a:spcPct val="0"/>
              </a:spcAft>
              <a:buFont typeface="Arial" panose="020B0604020202020204" pitchFamily="34" charset="0"/>
              <a:buNone/>
            </a:pPr>
            <a:endParaRPr lang="zh-CN" altLang="en-US" sz="100" strike="noStrike" noProof="1">
              <a:solidFill>
                <a:schemeClr val="accent5"/>
              </a:solidFill>
            </a:endParaRPr>
          </a:p>
        </p:txBody>
      </p:sp>
      <p:sp>
        <p:nvSpPr>
          <p:cNvPr id="7" name="矩形 6"/>
          <p:cNvSpPr/>
          <p:nvPr/>
        </p:nvSpPr>
        <p:spPr>
          <a:xfrm>
            <a:off x="7718108" y="2459038"/>
            <a:ext cx="1220788" cy="574675"/>
          </a:xfrm>
          <a:prstGeom prst="rect">
            <a:avLst/>
          </a:prstGeom>
        </p:spPr>
        <p:txBody>
          <a:bodyPr wrap="square">
            <a:spAutoFit/>
          </a:bodyPr>
          <a:lstStyle/>
          <a:p>
            <a:pPr lvl="0" fontAlgn="base"/>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r>
              <a:rPr lang="zh-CN" altLang="en-US" sz="3150" b="1" strike="noStrike" noProof="1">
                <a:solidFill>
                  <a:srgbClr val="FF0000"/>
                </a:solidFill>
                <a:latin typeface="宋体" panose="02010600030101010101" pitchFamily="2" charset="-122"/>
                <a:ea typeface="宋体" panose="02010600030101010101" pitchFamily="2" charset="-122"/>
                <a:cs typeface="+mn-cs"/>
              </a:rPr>
              <a:t>√</a:t>
            </a:r>
            <a:r>
              <a:rPr lang="zh-CN" altLang="en-US" sz="3150" b="1" strike="noStrike" noProof="1">
                <a:solidFill>
                  <a:srgbClr val="FF0000"/>
                </a:solidFill>
                <a:latin typeface="隶书" panose="02010509060101010101" pitchFamily="49" charset="-122"/>
                <a:ea typeface="隶书" panose="02010509060101010101" pitchFamily="49" charset="-122"/>
                <a:cs typeface="+mn-cs"/>
              </a:rPr>
              <a:t>）</a:t>
            </a:r>
            <a:endParaRPr lang="zh-CN" altLang="en-US" sz="3150" strike="noStrike" noProof="1">
              <a:solidFill>
                <a:srgbClr val="000000"/>
              </a:solidFill>
            </a:endParaRPr>
          </a:p>
        </p:txBody>
      </p:sp>
      <p:pic>
        <p:nvPicPr>
          <p:cNvPr id="46084" name="Picture 14" descr="票据粘贴 096"/>
          <p:cNvPicPr>
            <a:picLocks noChangeAspect="1"/>
          </p:cNvPicPr>
          <p:nvPr/>
        </p:nvPicPr>
        <p:blipFill>
          <a:blip r:embed="rId1"/>
          <a:srcRect t="20036" r="-1492" b="9761"/>
          <a:stretch>
            <a:fillRect/>
          </a:stretch>
        </p:blipFill>
        <p:spPr>
          <a:xfrm>
            <a:off x="4277995" y="841375"/>
            <a:ext cx="3505200" cy="1818005"/>
          </a:xfrm>
          <a:prstGeom prst="rect">
            <a:avLst/>
          </a:prstGeom>
          <a:noFill/>
          <a:ln w="9525">
            <a:noFill/>
          </a:ln>
        </p:spPr>
      </p:pic>
      <p:pic>
        <p:nvPicPr>
          <p:cNvPr id="46085" name="Picture 15" descr="票据粘贴 098"/>
          <p:cNvPicPr>
            <a:picLocks noChangeAspect="1"/>
          </p:cNvPicPr>
          <p:nvPr/>
        </p:nvPicPr>
        <p:blipFill>
          <a:blip r:embed="rId2"/>
          <a:srcRect t="16064" r="-235" b="14455"/>
          <a:stretch>
            <a:fillRect/>
          </a:stretch>
        </p:blipFill>
        <p:spPr>
          <a:xfrm>
            <a:off x="775335" y="838200"/>
            <a:ext cx="3502660" cy="1820545"/>
          </a:xfrm>
          <a:prstGeom prst="rect">
            <a:avLst/>
          </a:prstGeom>
          <a:noFill/>
          <a:ln w="9525">
            <a:noFill/>
          </a:ln>
        </p:spPr>
      </p:pic>
      <p:pic>
        <p:nvPicPr>
          <p:cNvPr id="46086" name="Picture 16" descr="219AB73D"/>
          <p:cNvPicPr>
            <a:picLocks noChangeAspect="1"/>
          </p:cNvPicPr>
          <p:nvPr/>
        </p:nvPicPr>
        <p:blipFill>
          <a:blip r:embed="rId3" cstate="print"/>
          <a:srcRect t="17509" r="905" b="13254"/>
          <a:stretch>
            <a:fillRect/>
          </a:stretch>
        </p:blipFill>
        <p:spPr>
          <a:xfrm>
            <a:off x="775335" y="2841625"/>
            <a:ext cx="3483610" cy="1758950"/>
          </a:xfrm>
          <a:prstGeom prst="rect">
            <a:avLst/>
          </a:prstGeom>
          <a:noFill/>
          <a:ln w="9525">
            <a:noFill/>
          </a:ln>
        </p:spPr>
      </p:pic>
      <p:pic>
        <p:nvPicPr>
          <p:cNvPr id="46087" name="Picture 17" descr="A4EBCB38"/>
          <p:cNvPicPr>
            <a:picLocks noChangeAspect="1"/>
          </p:cNvPicPr>
          <p:nvPr/>
        </p:nvPicPr>
        <p:blipFill>
          <a:blip r:embed="rId4" cstate="print"/>
          <a:srcRect t="19357" r="-482" b="13254"/>
          <a:stretch>
            <a:fillRect/>
          </a:stretch>
        </p:blipFill>
        <p:spPr>
          <a:xfrm>
            <a:off x="4302125" y="2841625"/>
            <a:ext cx="3435985" cy="1758950"/>
          </a:xfrm>
          <a:prstGeom prst="rect">
            <a:avLst/>
          </a:prstGeom>
          <a:noFill/>
          <a:ln w="9525">
            <a:noFill/>
          </a:ln>
        </p:spPr>
      </p:pic>
      <p:sp>
        <p:nvSpPr>
          <p:cNvPr id="2" name="对角圆角矩形 1"/>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（四）原始凭证粘贴的要求（续</a:t>
            </a:r>
            <a:r>
              <a:rPr lang="en-US" altLang="zh-CN" sz="2400" b="1">
                <a:solidFill>
                  <a:schemeClr val="bg1"/>
                </a:solidFill>
                <a:latin typeface="微软雅黑" panose="020B0503020204020204" pitchFamily="34" charset="-122"/>
                <a:ea typeface="微软雅黑" panose="020B0503020204020204" pitchFamily="34" charset="-122"/>
                <a:sym typeface="+mn-ea"/>
              </a:rPr>
              <a:t>2</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3" name="对角圆角矩形 2"/>
          <p:cNvSpPr/>
          <p:nvPr/>
        </p:nvSpPr>
        <p:spPr>
          <a:xfrm>
            <a:off x="0" y="5070475"/>
            <a:ext cx="9766935" cy="34671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a:solidFill>
                  <a:schemeClr val="bg1"/>
                </a:solidFill>
                <a:latin typeface="微软雅黑" panose="020B0503020204020204" pitchFamily="34" charset="-122"/>
                <a:ea typeface="微软雅黑" panose="020B0503020204020204" pitchFamily="34" charset="-122"/>
                <a:sym typeface="+mn-ea"/>
              </a:rPr>
              <a:t>原始凭证粘贴的规范性</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77985" y="4693285"/>
            <a:ext cx="393065" cy="275590"/>
          </a:xfrm>
          <a:prstGeom prst="rect">
            <a:avLst/>
          </a:prstGeom>
          <a:noFill/>
        </p:spPr>
        <p:txBody>
          <a:bodyPr wrap="square" rtlCol="0">
            <a:spAutoFit/>
          </a:bodyPr>
          <a:lstStyle/>
          <a:p>
            <a:r>
              <a:rPr lang="en-US" altLang="zh-CN" sz="1200" dirty="0" smtClean="0"/>
              <a:t>21</a:t>
            </a:r>
            <a:endParaRPr lang="en-US" altLang="zh-CN" sz="1200" dirty="0" smtClean="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2000"/>
                                        <p:tgtEl>
                                          <p:spTgt spid="46085"/>
                                        </p:tgtEl>
                                      </p:cBhvr>
                                    </p:animEffect>
                                    <p:anim calcmode="lin" valueType="num">
                                      <p:cBhvr>
                                        <p:cTn id="8" dur="2000" fill="hold"/>
                                        <p:tgtEl>
                                          <p:spTgt spid="46085"/>
                                        </p:tgtEl>
                                        <p:attrNameLst>
                                          <p:attrName>style.rotation</p:attrName>
                                        </p:attrNameLst>
                                      </p:cBhvr>
                                      <p:tavLst>
                                        <p:tav tm="0">
                                          <p:val>
                                            <p:fltVal val="720"/>
                                          </p:val>
                                        </p:tav>
                                        <p:tav tm="100000">
                                          <p:val>
                                            <p:fltVal val="0"/>
                                          </p:val>
                                        </p:tav>
                                      </p:tavLst>
                                    </p:anim>
                                    <p:anim calcmode="lin" valueType="num">
                                      <p:cBhvr>
                                        <p:cTn id="9" dur="2000" fill="hold"/>
                                        <p:tgtEl>
                                          <p:spTgt spid="46085"/>
                                        </p:tgtEl>
                                        <p:attrNameLst>
                                          <p:attrName>ppt_h</p:attrName>
                                        </p:attrNameLst>
                                      </p:cBhvr>
                                      <p:tavLst>
                                        <p:tav tm="0">
                                          <p:val>
                                            <p:fltVal val="0"/>
                                          </p:val>
                                        </p:tav>
                                        <p:tav tm="100000">
                                          <p:val>
                                            <p:strVal val="#ppt_h"/>
                                          </p:val>
                                        </p:tav>
                                      </p:tavLst>
                                    </p:anim>
                                    <p:anim calcmode="lin" valueType="num">
                                      <p:cBhvr>
                                        <p:cTn id="10" dur="2000" fill="hold"/>
                                        <p:tgtEl>
                                          <p:spTgt spid="4608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46084"/>
                                        </p:tgtEl>
                                        <p:attrNameLst>
                                          <p:attrName>style.visibility</p:attrName>
                                        </p:attrNameLst>
                                      </p:cBhvr>
                                      <p:to>
                                        <p:strVal val="visible"/>
                                      </p:to>
                                    </p:set>
                                    <p:animEffect transition="in" filter="fade">
                                      <p:cBhvr>
                                        <p:cTn id="14" dur="2000"/>
                                        <p:tgtEl>
                                          <p:spTgt spid="46084"/>
                                        </p:tgtEl>
                                      </p:cBhvr>
                                    </p:animEffect>
                                    <p:anim calcmode="lin" valueType="num">
                                      <p:cBhvr>
                                        <p:cTn id="15" dur="2000" fill="hold"/>
                                        <p:tgtEl>
                                          <p:spTgt spid="46084"/>
                                        </p:tgtEl>
                                        <p:attrNameLst>
                                          <p:attrName>style.rotation</p:attrName>
                                        </p:attrNameLst>
                                      </p:cBhvr>
                                      <p:tavLst>
                                        <p:tav tm="0">
                                          <p:val>
                                            <p:fltVal val="720"/>
                                          </p:val>
                                        </p:tav>
                                        <p:tav tm="100000">
                                          <p:val>
                                            <p:fltVal val="0"/>
                                          </p:val>
                                        </p:tav>
                                      </p:tavLst>
                                    </p:anim>
                                    <p:anim calcmode="lin" valueType="num">
                                      <p:cBhvr>
                                        <p:cTn id="16" dur="2000" fill="hold"/>
                                        <p:tgtEl>
                                          <p:spTgt spid="46084"/>
                                        </p:tgtEl>
                                        <p:attrNameLst>
                                          <p:attrName>ppt_h</p:attrName>
                                        </p:attrNameLst>
                                      </p:cBhvr>
                                      <p:tavLst>
                                        <p:tav tm="0">
                                          <p:val>
                                            <p:fltVal val="0"/>
                                          </p:val>
                                        </p:tav>
                                        <p:tav tm="100000">
                                          <p:val>
                                            <p:strVal val="#ppt_h"/>
                                          </p:val>
                                        </p:tav>
                                      </p:tavLst>
                                    </p:anim>
                                    <p:anim calcmode="lin" valueType="num">
                                      <p:cBhvr>
                                        <p:cTn id="17" dur="2000" fill="hold"/>
                                        <p:tgtEl>
                                          <p:spTgt spid="46084"/>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46086"/>
                                        </p:tgtEl>
                                        <p:attrNameLst>
                                          <p:attrName>style.visibility</p:attrName>
                                        </p:attrNameLst>
                                      </p:cBhvr>
                                      <p:to>
                                        <p:strVal val="visible"/>
                                      </p:to>
                                    </p:set>
                                    <p:animEffect transition="in" filter="fade">
                                      <p:cBhvr>
                                        <p:cTn id="21" dur="2000"/>
                                        <p:tgtEl>
                                          <p:spTgt spid="46086"/>
                                        </p:tgtEl>
                                      </p:cBhvr>
                                    </p:animEffect>
                                    <p:anim calcmode="lin" valueType="num">
                                      <p:cBhvr>
                                        <p:cTn id="22" dur="2000" fill="hold"/>
                                        <p:tgtEl>
                                          <p:spTgt spid="46086"/>
                                        </p:tgtEl>
                                        <p:attrNameLst>
                                          <p:attrName>style.rotation</p:attrName>
                                        </p:attrNameLst>
                                      </p:cBhvr>
                                      <p:tavLst>
                                        <p:tav tm="0">
                                          <p:val>
                                            <p:fltVal val="720"/>
                                          </p:val>
                                        </p:tav>
                                        <p:tav tm="100000">
                                          <p:val>
                                            <p:fltVal val="0"/>
                                          </p:val>
                                        </p:tav>
                                      </p:tavLst>
                                    </p:anim>
                                    <p:anim calcmode="lin" valueType="num">
                                      <p:cBhvr>
                                        <p:cTn id="23" dur="2000" fill="hold"/>
                                        <p:tgtEl>
                                          <p:spTgt spid="46086"/>
                                        </p:tgtEl>
                                        <p:attrNameLst>
                                          <p:attrName>ppt_h</p:attrName>
                                        </p:attrNameLst>
                                      </p:cBhvr>
                                      <p:tavLst>
                                        <p:tav tm="0">
                                          <p:val>
                                            <p:fltVal val="0"/>
                                          </p:val>
                                        </p:tav>
                                        <p:tav tm="100000">
                                          <p:val>
                                            <p:strVal val="#ppt_h"/>
                                          </p:val>
                                        </p:tav>
                                      </p:tavLst>
                                    </p:anim>
                                    <p:anim calcmode="lin" valueType="num">
                                      <p:cBhvr>
                                        <p:cTn id="24" dur="2000" fill="hold"/>
                                        <p:tgtEl>
                                          <p:spTgt spid="46086"/>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nodeType="afterEffect">
                                  <p:stCondLst>
                                    <p:cond delay="0"/>
                                  </p:stCondLst>
                                  <p:childTnLst>
                                    <p:set>
                                      <p:cBhvr>
                                        <p:cTn id="27" dur="1" fill="hold">
                                          <p:stCondLst>
                                            <p:cond delay="0"/>
                                          </p:stCondLst>
                                        </p:cTn>
                                        <p:tgtEl>
                                          <p:spTgt spid="46087"/>
                                        </p:tgtEl>
                                        <p:attrNameLst>
                                          <p:attrName>style.visibility</p:attrName>
                                        </p:attrNameLst>
                                      </p:cBhvr>
                                      <p:to>
                                        <p:strVal val="visible"/>
                                      </p:to>
                                    </p:set>
                                    <p:animEffect transition="in" filter="fade">
                                      <p:cBhvr>
                                        <p:cTn id="28" dur="2000"/>
                                        <p:tgtEl>
                                          <p:spTgt spid="46087"/>
                                        </p:tgtEl>
                                      </p:cBhvr>
                                    </p:animEffect>
                                    <p:anim calcmode="lin" valueType="num">
                                      <p:cBhvr>
                                        <p:cTn id="29" dur="2000" fill="hold"/>
                                        <p:tgtEl>
                                          <p:spTgt spid="46087"/>
                                        </p:tgtEl>
                                        <p:attrNameLst>
                                          <p:attrName>style.rotation</p:attrName>
                                        </p:attrNameLst>
                                      </p:cBhvr>
                                      <p:tavLst>
                                        <p:tav tm="0">
                                          <p:val>
                                            <p:fltVal val="720"/>
                                          </p:val>
                                        </p:tav>
                                        <p:tav tm="100000">
                                          <p:val>
                                            <p:fltVal val="0"/>
                                          </p:val>
                                        </p:tav>
                                      </p:tavLst>
                                    </p:anim>
                                    <p:anim calcmode="lin" valueType="num">
                                      <p:cBhvr>
                                        <p:cTn id="30" dur="2000" fill="hold"/>
                                        <p:tgtEl>
                                          <p:spTgt spid="46087"/>
                                        </p:tgtEl>
                                        <p:attrNameLst>
                                          <p:attrName>ppt_h</p:attrName>
                                        </p:attrNameLst>
                                      </p:cBhvr>
                                      <p:tavLst>
                                        <p:tav tm="0">
                                          <p:val>
                                            <p:fltVal val="0"/>
                                          </p:val>
                                        </p:tav>
                                        <p:tav tm="100000">
                                          <p:val>
                                            <p:strVal val="#ppt_h"/>
                                          </p:val>
                                        </p:tav>
                                      </p:tavLst>
                                    </p:anim>
                                    <p:anim calcmode="lin" valueType="num">
                                      <p:cBhvr>
                                        <p:cTn id="31" dur="2000" fill="hold"/>
                                        <p:tgtEl>
                                          <p:spTgt spid="46087"/>
                                        </p:tgtEl>
                                        <p:attrNameLst>
                                          <p:attrName>ppt_w</p:attrName>
                                        </p:attrNameLst>
                                      </p:cBhvr>
                                      <p:tavLst>
                                        <p:tav tm="0">
                                          <p:val>
                                            <p:fltVal val="0"/>
                                          </p:val>
                                        </p:tav>
                                        <p:tav tm="100000">
                                          <p:val>
                                            <p:strVal val="#ppt_w"/>
                                          </p:val>
                                        </p:tav>
                                      </p:tavLst>
                                    </p:anim>
                                  </p:childTnLst>
                                </p:cTn>
                              </p:par>
                            </p:childTnLst>
                          </p:cTn>
                        </p:par>
                        <p:par>
                          <p:cTn id="32" fill="hold">
                            <p:stCondLst>
                              <p:cond delay="8000"/>
                            </p:stCondLst>
                            <p:childTnLst>
                              <p:par>
                                <p:cTn id="33" presetID="26"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9" descr="gg"/>
          <p:cNvPicPr>
            <a:picLocks noChangeAspect="1"/>
          </p:cNvPicPr>
          <p:nvPr/>
        </p:nvPicPr>
        <p:blipFill>
          <a:blip r:embed="rId1"/>
          <a:stretch>
            <a:fillRect/>
          </a:stretch>
        </p:blipFill>
        <p:spPr>
          <a:xfrm>
            <a:off x="0" y="0"/>
            <a:ext cx="9721850" cy="5400675"/>
          </a:xfrm>
          <a:prstGeom prst="rect">
            <a:avLst/>
          </a:prstGeom>
          <a:noFill/>
          <a:ln w="9525">
            <a:noFill/>
          </a:ln>
        </p:spPr>
      </p:pic>
      <p:pic>
        <p:nvPicPr>
          <p:cNvPr id="59402" name="Picture 10" descr="ff"/>
          <p:cNvPicPr>
            <a:picLocks noChangeAspect="1"/>
          </p:cNvPicPr>
          <p:nvPr/>
        </p:nvPicPr>
        <p:blipFill>
          <a:blip r:embed="rId2"/>
          <a:stretch>
            <a:fillRect/>
          </a:stretch>
        </p:blipFill>
        <p:spPr>
          <a:xfrm>
            <a:off x="720725" y="309563"/>
            <a:ext cx="8280400" cy="4660900"/>
          </a:xfrm>
          <a:prstGeom prst="rect">
            <a:avLst/>
          </a:prstGeom>
          <a:noFill/>
          <a:ln w="9525">
            <a:noFill/>
          </a:ln>
        </p:spPr>
      </p:pic>
      <p:pic>
        <p:nvPicPr>
          <p:cNvPr id="485397" name="Picture 21" descr="白云飘飘02"/>
          <p:cNvPicPr>
            <a:picLocks noChangeAspect="1"/>
          </p:cNvPicPr>
          <p:nvPr/>
        </p:nvPicPr>
        <p:blipFill>
          <a:blip r:embed="rId3"/>
          <a:srcRect r="59828"/>
          <a:stretch>
            <a:fillRect/>
          </a:stretch>
        </p:blipFill>
        <p:spPr>
          <a:xfrm>
            <a:off x="0" y="2974023"/>
            <a:ext cx="1677988" cy="1455737"/>
          </a:xfrm>
          <a:prstGeom prst="rect">
            <a:avLst/>
          </a:prstGeom>
          <a:noFill/>
          <a:ln w="9525">
            <a:noFill/>
          </a:ln>
        </p:spPr>
      </p:pic>
      <p:pic>
        <p:nvPicPr>
          <p:cNvPr id="485398" name="Picture 22" descr="白云飘飘02"/>
          <p:cNvPicPr>
            <a:picLocks noChangeAspect="1"/>
          </p:cNvPicPr>
          <p:nvPr/>
        </p:nvPicPr>
        <p:blipFill>
          <a:blip r:embed="rId4" cstate="print"/>
          <a:srcRect l="47313"/>
          <a:stretch>
            <a:fillRect/>
          </a:stretch>
        </p:blipFill>
        <p:spPr>
          <a:xfrm>
            <a:off x="6334125" y="3244850"/>
            <a:ext cx="2667000" cy="1763713"/>
          </a:xfrm>
          <a:prstGeom prst="rect">
            <a:avLst/>
          </a:prstGeom>
          <a:noFill/>
          <a:ln w="9525">
            <a:noFill/>
          </a:ln>
        </p:spPr>
      </p:pic>
      <p:pic>
        <p:nvPicPr>
          <p:cNvPr id="485407" name="Picture 31" descr="白云飘飘02"/>
          <p:cNvPicPr>
            <a:picLocks noChangeAspect="1"/>
          </p:cNvPicPr>
          <p:nvPr/>
        </p:nvPicPr>
        <p:blipFill>
          <a:blip r:embed="rId5"/>
          <a:srcRect t="20502" r="59828" b="33369"/>
          <a:stretch>
            <a:fillRect/>
          </a:stretch>
        </p:blipFill>
        <p:spPr>
          <a:xfrm>
            <a:off x="3428048" y="4033838"/>
            <a:ext cx="2438400" cy="974725"/>
          </a:xfrm>
          <a:prstGeom prst="rect">
            <a:avLst/>
          </a:prstGeom>
          <a:noFill/>
          <a:ln w="9525">
            <a:noFill/>
          </a:ln>
        </p:spPr>
      </p:pic>
      <p:sp>
        <p:nvSpPr>
          <p:cNvPr id="485448" name="WordArt 72"/>
          <p:cNvSpPr>
            <a:spLocks noTextEdit="1"/>
          </p:cNvSpPr>
          <p:nvPr/>
        </p:nvSpPr>
        <p:spPr>
          <a:xfrm>
            <a:off x="4514850" y="1630363"/>
            <a:ext cx="838200" cy="733425"/>
          </a:xfrm>
          <a:prstGeom prst="rect">
            <a:avLst/>
          </a:prstGeom>
        </p:spPr>
        <p:txBody>
          <a:bodyPr wrap="none" fromWordArt="1">
            <a:prstTxWarp prst="textPlain">
              <a:avLst>
                <a:gd name="adj" fmla="val 50000"/>
              </a:avLst>
            </a:prstTxWarp>
            <a:normAutofit/>
          </a:bodyPr>
          <a:lstStyle/>
          <a:p>
            <a:pPr algn="ctr"/>
            <a:r>
              <a:rPr lang="zh-CN" altLang="en-US"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0</a:t>
            </a:r>
            <a:r>
              <a:rPr lang="en-US" altLang="zh-CN"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3</a:t>
            </a:r>
            <a:endParaRPr lang="en-US" altLang="zh-CN"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endParaRPr>
          </a:p>
        </p:txBody>
      </p:sp>
      <p:sp>
        <p:nvSpPr>
          <p:cNvPr id="3" name="矩形 2"/>
          <p:cNvSpPr/>
          <p:nvPr/>
        </p:nvSpPr>
        <p:spPr>
          <a:xfrm>
            <a:off x="1891348" y="3245485"/>
            <a:ext cx="5938520" cy="91249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5335"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rPr>
              <a:t>主要业务报销指引</a:t>
            </a:r>
            <a:endParaRPr kumimoji="0" lang="en-US" altLang="zh-CN" sz="5335"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endParaRPr>
          </a:p>
        </p:txBody>
      </p:sp>
      <p:sp>
        <p:nvSpPr>
          <p:cNvPr id="4" name="Rectangle 73"/>
          <p:cNvSpPr/>
          <p:nvPr/>
        </p:nvSpPr>
        <p:spPr>
          <a:xfrm>
            <a:off x="2981643" y="1463358"/>
            <a:ext cx="3505200" cy="1066800"/>
          </a:xfrm>
          <a:prstGeom prst="rect">
            <a:avLst/>
          </a:prstGeom>
          <a:noFill/>
          <a:ln w="15875">
            <a:noFill/>
          </a:ln>
        </p:spPr>
        <p:txBody>
          <a:bodyPr lIns="76197" tIns="38098" rIns="76197" bIns="38098" anchor="t">
            <a:spAutoFit/>
          </a:bodyPr>
          <a:lstStyle/>
          <a:p>
            <a:pPr algn="r" defTabSz="762000"/>
            <a:r>
              <a:rPr lang="zh-CN" altLang="en-US" sz="6500">
                <a:solidFill>
                  <a:srgbClr val="990000"/>
                </a:solidFill>
                <a:latin typeface="宋体" panose="02010600030101010101" pitchFamily="2" charset="-122"/>
                <a:ea typeface="宋体" panose="02010600030101010101" pitchFamily="2" charset="-122"/>
              </a:rPr>
              <a:t>［   ］</a:t>
            </a:r>
            <a:endParaRPr lang="zh-CN" altLang="en-US" sz="6500">
              <a:solidFill>
                <a:srgbClr val="990000"/>
              </a:solidFill>
              <a:latin typeface="宋体" panose="02010600030101010101" pitchFamily="2" charset="-122"/>
              <a:ea typeface="宋体" panose="02010600030101010101" pitchFamily="2"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9402"/>
                                        </p:tgtEl>
                                        <p:attrNameLst>
                                          <p:attrName>style.visibility</p:attrName>
                                        </p:attrNameLst>
                                      </p:cBhvr>
                                      <p:to>
                                        <p:strVal val="visible"/>
                                      </p:to>
                                    </p:set>
                                    <p:anim calcmode="lin" valueType="num">
                                      <p:cBhvr>
                                        <p:cTn id="7" dur="1000" fill="hold"/>
                                        <p:tgtEl>
                                          <p:spTgt spid="59402"/>
                                        </p:tgtEl>
                                        <p:attrNameLst>
                                          <p:attrName>ppt_w</p:attrName>
                                        </p:attrNameLst>
                                      </p:cBhvr>
                                      <p:tavLst>
                                        <p:tav tm="0">
                                          <p:val>
                                            <p:fltVal val="0"/>
                                          </p:val>
                                        </p:tav>
                                        <p:tav tm="100000">
                                          <p:val>
                                            <p:strVal val="#ppt_w"/>
                                          </p:val>
                                        </p:tav>
                                      </p:tavLst>
                                    </p:anim>
                                    <p:anim calcmode="lin" valueType="num">
                                      <p:cBhvr>
                                        <p:cTn id="8" dur="1000" fill="hold"/>
                                        <p:tgtEl>
                                          <p:spTgt spid="59402"/>
                                        </p:tgtEl>
                                        <p:attrNameLst>
                                          <p:attrName>ppt_h</p:attrName>
                                        </p:attrNameLst>
                                      </p:cBhvr>
                                      <p:tavLst>
                                        <p:tav tm="0">
                                          <p:val>
                                            <p:fltVal val="0"/>
                                          </p:val>
                                        </p:tav>
                                        <p:tav tm="100000">
                                          <p:val>
                                            <p:strVal val="#ppt_h"/>
                                          </p:val>
                                        </p:tav>
                                      </p:tavLst>
                                    </p:anim>
                                    <p:anim calcmode="lin" valueType="num">
                                      <p:cBhvr>
                                        <p:cTn id="9" dur="1000" fill="hold"/>
                                        <p:tgtEl>
                                          <p:spTgt spid="59402"/>
                                        </p:tgtEl>
                                        <p:attrNameLst>
                                          <p:attrName>style.rotation</p:attrName>
                                        </p:attrNameLst>
                                      </p:cBhvr>
                                      <p:tavLst>
                                        <p:tav tm="0">
                                          <p:val>
                                            <p:fltVal val="90"/>
                                          </p:val>
                                        </p:tav>
                                        <p:tav tm="100000">
                                          <p:val>
                                            <p:fltVal val="0"/>
                                          </p:val>
                                        </p:tav>
                                      </p:tavLst>
                                    </p:anim>
                                    <p:animEffect transition="in" filter="fade">
                                      <p:cBhvr>
                                        <p:cTn id="10" dur="1000"/>
                                        <p:tgtEl>
                                          <p:spTgt spid="59402"/>
                                        </p:tgtEl>
                                      </p:cBhvr>
                                    </p:animEffect>
                                  </p:childTnLst>
                                </p:cTn>
                              </p:par>
                              <p:par>
                                <p:cTn id="11" presetID="2" presetClass="entr" presetSubtype="8" fill="hold" nodeType="withEffect">
                                  <p:stCondLst>
                                    <p:cond delay="0"/>
                                  </p:stCondLst>
                                  <p:childTnLst>
                                    <p:set>
                                      <p:cBhvr>
                                        <p:cTn id="12" dur="1" fill="hold">
                                          <p:stCondLst>
                                            <p:cond delay="0"/>
                                          </p:stCondLst>
                                        </p:cTn>
                                        <p:tgtEl>
                                          <p:spTgt spid="485398"/>
                                        </p:tgtEl>
                                        <p:attrNameLst>
                                          <p:attrName>style.visibility</p:attrName>
                                        </p:attrNameLst>
                                      </p:cBhvr>
                                      <p:to>
                                        <p:strVal val="visible"/>
                                      </p:to>
                                    </p:set>
                                    <p:anim calcmode="lin" valueType="num">
                                      <p:cBhvr>
                                        <p:cTn id="13" dur="2000" fill="hold"/>
                                        <p:tgtEl>
                                          <p:spTgt spid="485398"/>
                                        </p:tgtEl>
                                        <p:attrNameLst>
                                          <p:attrName>ppt_x</p:attrName>
                                        </p:attrNameLst>
                                      </p:cBhvr>
                                      <p:tavLst>
                                        <p:tav tm="0">
                                          <p:val>
                                            <p:strVal val="0-#ppt_w/2"/>
                                          </p:val>
                                        </p:tav>
                                        <p:tav tm="100000">
                                          <p:val>
                                            <p:strVal val="#ppt_x"/>
                                          </p:val>
                                        </p:tav>
                                      </p:tavLst>
                                    </p:anim>
                                    <p:anim calcmode="lin" valueType="num">
                                      <p:cBhvr>
                                        <p:cTn id="14" dur="2000" fill="hold"/>
                                        <p:tgtEl>
                                          <p:spTgt spid="48539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600"/>
                                  </p:stCondLst>
                                  <p:childTnLst>
                                    <p:set>
                                      <p:cBhvr>
                                        <p:cTn id="16" dur="1" fill="hold">
                                          <p:stCondLst>
                                            <p:cond delay="0"/>
                                          </p:stCondLst>
                                        </p:cTn>
                                        <p:tgtEl>
                                          <p:spTgt spid="485407"/>
                                        </p:tgtEl>
                                        <p:attrNameLst>
                                          <p:attrName>style.visibility</p:attrName>
                                        </p:attrNameLst>
                                      </p:cBhvr>
                                      <p:to>
                                        <p:strVal val="visible"/>
                                      </p:to>
                                    </p:set>
                                    <p:anim calcmode="lin" valueType="num">
                                      <p:cBhvr>
                                        <p:cTn id="17" dur="2000" fill="hold"/>
                                        <p:tgtEl>
                                          <p:spTgt spid="485407"/>
                                        </p:tgtEl>
                                        <p:attrNameLst>
                                          <p:attrName>ppt_x</p:attrName>
                                        </p:attrNameLst>
                                      </p:cBhvr>
                                      <p:tavLst>
                                        <p:tav tm="0">
                                          <p:val>
                                            <p:strVal val="0-#ppt_w/2"/>
                                          </p:val>
                                        </p:tav>
                                        <p:tav tm="100000">
                                          <p:val>
                                            <p:strVal val="#ppt_x"/>
                                          </p:val>
                                        </p:tav>
                                      </p:tavLst>
                                    </p:anim>
                                    <p:anim calcmode="lin" valueType="num">
                                      <p:cBhvr>
                                        <p:cTn id="18" dur="2000" fill="hold"/>
                                        <p:tgtEl>
                                          <p:spTgt spid="48540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200"/>
                                  </p:stCondLst>
                                  <p:childTnLst>
                                    <p:set>
                                      <p:cBhvr>
                                        <p:cTn id="20" dur="1" fill="hold">
                                          <p:stCondLst>
                                            <p:cond delay="0"/>
                                          </p:stCondLst>
                                        </p:cTn>
                                        <p:tgtEl>
                                          <p:spTgt spid="485397"/>
                                        </p:tgtEl>
                                        <p:attrNameLst>
                                          <p:attrName>style.visibility</p:attrName>
                                        </p:attrNameLst>
                                      </p:cBhvr>
                                      <p:to>
                                        <p:strVal val="visible"/>
                                      </p:to>
                                    </p:set>
                                    <p:anim calcmode="lin" valueType="num">
                                      <p:cBhvr>
                                        <p:cTn id="21" dur="2000" fill="hold"/>
                                        <p:tgtEl>
                                          <p:spTgt spid="485397"/>
                                        </p:tgtEl>
                                        <p:attrNameLst>
                                          <p:attrName>ppt_x</p:attrName>
                                        </p:attrNameLst>
                                      </p:cBhvr>
                                      <p:tavLst>
                                        <p:tav tm="0">
                                          <p:val>
                                            <p:strVal val="0-#ppt_w/2"/>
                                          </p:val>
                                        </p:tav>
                                        <p:tav tm="100000">
                                          <p:val>
                                            <p:strVal val="#ppt_x"/>
                                          </p:val>
                                        </p:tav>
                                      </p:tavLst>
                                    </p:anim>
                                    <p:anim calcmode="lin" valueType="num">
                                      <p:cBhvr>
                                        <p:cTn id="22" dur="2000" fill="hold"/>
                                        <p:tgtEl>
                                          <p:spTgt spid="485397"/>
                                        </p:tgtEl>
                                        <p:attrNameLst>
                                          <p:attrName>ppt_y</p:attrName>
                                        </p:attrNameLst>
                                      </p:cBhvr>
                                      <p:tavLst>
                                        <p:tav tm="0">
                                          <p:val>
                                            <p:strVal val="#ppt_y"/>
                                          </p:val>
                                        </p:tav>
                                        <p:tav tm="100000">
                                          <p:val>
                                            <p:strVal val="#ppt_y"/>
                                          </p:val>
                                        </p:tav>
                                      </p:tavLst>
                                    </p:anim>
                                  </p:childTnLst>
                                </p:cTn>
                              </p:par>
                              <p:par>
                                <p:cTn id="23" presetID="23" presetClass="entr" presetSubtype="16" fill="hold" grpId="0" nodeType="withEffect">
                                  <p:stCondLst>
                                    <p:cond delay="1500"/>
                                  </p:stCondLst>
                                  <p:childTnLst>
                                    <p:set>
                                      <p:cBhvr>
                                        <p:cTn id="24" dur="1" fill="hold">
                                          <p:stCondLst>
                                            <p:cond delay="0"/>
                                          </p:stCondLst>
                                        </p:cTn>
                                        <p:tgtEl>
                                          <p:spTgt spid="485448"/>
                                        </p:tgtEl>
                                        <p:attrNameLst>
                                          <p:attrName>style.visibility</p:attrName>
                                        </p:attrNameLst>
                                      </p:cBhvr>
                                      <p:to>
                                        <p:strVal val="visible"/>
                                      </p:to>
                                    </p:set>
                                    <p:anim calcmode="lin" valueType="num">
                                      <p:cBhvr>
                                        <p:cTn id="25" dur="500" fill="hold"/>
                                        <p:tgtEl>
                                          <p:spTgt spid="485448"/>
                                        </p:tgtEl>
                                        <p:attrNameLst>
                                          <p:attrName>ppt_w</p:attrName>
                                        </p:attrNameLst>
                                      </p:cBhvr>
                                      <p:tavLst>
                                        <p:tav tm="0">
                                          <p:val>
                                            <p:fltVal val="0"/>
                                          </p:val>
                                        </p:tav>
                                        <p:tav tm="100000">
                                          <p:val>
                                            <p:strVal val="#ppt_w"/>
                                          </p:val>
                                        </p:tav>
                                      </p:tavLst>
                                    </p:anim>
                                    <p:anim calcmode="lin" valueType="num">
                                      <p:cBhvr>
                                        <p:cTn id="26" dur="500" fill="hold"/>
                                        <p:tgtEl>
                                          <p:spTgt spid="485448"/>
                                        </p:tgtEl>
                                        <p:attrNameLst>
                                          <p:attrName>ppt_h</p:attrName>
                                        </p:attrNameLst>
                                      </p:cBhvr>
                                      <p:tavLst>
                                        <p:tav tm="0">
                                          <p:val>
                                            <p:fltVal val="0"/>
                                          </p:val>
                                        </p:tav>
                                        <p:tav tm="100000">
                                          <p:val>
                                            <p:strVal val="#ppt_h"/>
                                          </p:val>
                                        </p:tav>
                                      </p:tavLst>
                                    </p:anim>
                                  </p:childTnLst>
                                </p:cTn>
                              </p:par>
                            </p:childTnLst>
                          </p:cTn>
                        </p:par>
                        <p:par>
                          <p:cTn id="27" fill="hold">
                            <p:stCondLst>
                              <p:cond delay="3200"/>
                            </p:stCondLst>
                            <p:childTnLst>
                              <p:par>
                                <p:cTn id="28" presetID="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0-#ppt_h/2"/>
                                          </p:val>
                                        </p:tav>
                                        <p:tav tm="100000">
                                          <p:val>
                                            <p:strVal val="#ppt_y"/>
                                          </p:val>
                                        </p:tav>
                                      </p:tavLst>
                                    </p:anim>
                                  </p:childTnLst>
                                </p:cTn>
                              </p:par>
                              <p:par>
                                <p:cTn id="32" presetID="17" presetClass="entr" presetSubtype="10" fill="hold" grpId="0" nodeType="withEffect">
                                  <p:stCondLst>
                                    <p:cond delay="120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48" grpId="0" animBg="1"/>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对角圆角矩形 1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主要业务报销指引目录</a:t>
            </a:r>
            <a:endParaRPr lang="zh-CN" altLang="en-US"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19" name="对角圆角矩形 18"/>
          <p:cNvSpPr/>
          <p:nvPr/>
        </p:nvSpPr>
        <p:spPr>
          <a:xfrm>
            <a:off x="-7620" y="5171440"/>
            <a:ext cx="9766935" cy="25336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graphicFrame>
        <p:nvGraphicFramePr>
          <p:cNvPr id="3" name="表格 -1"/>
          <p:cNvGraphicFramePr/>
          <p:nvPr/>
        </p:nvGraphicFramePr>
        <p:xfrm>
          <a:off x="1309370" y="775335"/>
          <a:ext cx="6919595" cy="4062730"/>
        </p:xfrm>
        <a:graphic>
          <a:graphicData uri="http://schemas.openxmlformats.org/drawingml/2006/table">
            <a:tbl>
              <a:tblPr firstRow="1" bandRow="1">
                <a:tableStyleId>{5C22544A-7EE6-4342-B048-85BDC9FD1C3A}</a:tableStyleId>
              </a:tblPr>
              <a:tblGrid>
                <a:gridCol w="896620"/>
                <a:gridCol w="5126355"/>
                <a:gridCol w="896620"/>
              </a:tblGrid>
              <a:tr h="199390">
                <a:tc>
                  <a:txBody>
                    <a:bodyPr/>
                    <a:lstStyle/>
                    <a:p>
                      <a:pPr indent="0" algn="ctr">
                        <a:buNone/>
                      </a:pPr>
                      <a:r>
                        <a:rPr lang="zh-CN" altLang="en-US" sz="18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8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8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事     项</a:t>
                      </a:r>
                      <a:endParaRPr lang="zh-CN" altLang="en-US" sz="18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800" b="1" dirty="0">
                          <a:solidFill>
                            <a:srgbClr val="000000"/>
                          </a:solidFill>
                          <a:latin typeface="宋体" panose="02010600030101010101" pitchFamily="2" charset="-122"/>
                          <a:ea typeface="宋体" panose="02010600030101010101" pitchFamily="2" charset="-122"/>
                          <a:cs typeface="宋体" panose="02010600030101010101" pitchFamily="2" charset="-122"/>
                        </a:rPr>
                        <a:t>页码</a:t>
                      </a:r>
                      <a:endParaRPr lang="zh-CN" altLang="en-US" sz="18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rPr>
                        <a:t>请款（借款）</a:t>
                      </a:r>
                      <a:endParaRPr lang="zh-CN"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P24-P25</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差旅费报销</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P26-P29</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会议费报销 </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P30</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接待费报销 </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P31</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因公出国（境）费用及其他外币业务 </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P32-P</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34</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购置各种仪器、设备、家具、图书、软件等资产类报销</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P3</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7</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购置办公用纸、政府采购电商直购、定点采购项目</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P36-P37</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rPr>
                        <a:t>科研经费</a:t>
                      </a:r>
                      <a:r>
                        <a:rPr lang="zh-CN" altLang="en-US" sz="1200" b="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支出、结转、结余</a:t>
                      </a:r>
                      <a:r>
                        <a:rPr lang="zh-CN"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rPr>
                        <a:t>管理</a:t>
                      </a:r>
                      <a:endParaRPr lang="zh-CN"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P38-P</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43</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科研经费外拨、转拨、调账</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P44</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学校人才引进配套科研启动费使用范围</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45</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11</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实验实习经费报销 </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P46</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12</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校内人员绩效工资发放</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P47-P48</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13</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校外专家讲课费（课酬）、评审费、咨询费等劳务费报销</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49-P50</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14</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研究生答辩费报销 </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51</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15</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工程类项目报销 </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P52</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16</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学生奖助学金发放方式及流程</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P53-P54</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17</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学校高水平大学建设丁颖人才支持工程项目经费</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55</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18</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科研经费入账 </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56</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99390">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19</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各类采购项目的归口管理部门一览表</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P57</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bl>
          </a:graphicData>
        </a:graphic>
      </p:graphicFrame>
      <p:sp>
        <p:nvSpPr>
          <p:cNvPr id="6" name="文本框 5"/>
          <p:cNvSpPr txBox="1"/>
          <p:nvPr/>
        </p:nvSpPr>
        <p:spPr>
          <a:xfrm>
            <a:off x="9277985" y="4702810"/>
            <a:ext cx="393065" cy="275590"/>
          </a:xfrm>
          <a:prstGeom prst="rect">
            <a:avLst/>
          </a:prstGeom>
          <a:noFill/>
        </p:spPr>
        <p:txBody>
          <a:bodyPr wrap="square" rtlCol="0">
            <a:spAutoFit/>
          </a:bodyPr>
          <a:lstStyle/>
          <a:p>
            <a:r>
              <a:rPr lang="en-US" altLang="zh-CN" sz="1200" dirty="0" smtClean="0"/>
              <a:t>23</a:t>
            </a:r>
            <a:endParaRPr lang="en-US" altLang="zh-CN" sz="1200" dirty="0" smtClean="0"/>
          </a:p>
        </p:txBody>
      </p:sp>
    </p:spTree>
  </p:cSld>
  <p:clrMapOvr>
    <a:masterClrMapping/>
  </p:clrMapOvr>
  <mc:AlternateContent xmlns:mc="http://schemas.openxmlformats.org/markup-compatibility/2006">
    <mc:Choice xmlns:p14="http://schemas.microsoft.com/office/powerpoint/2010/main" Requires="p14">
      <p:transition spd="slow" p14:dur="1600">
        <p:wheel spokes="2"/>
      </p:transition>
    </mc:Choice>
    <mc:Fallback>
      <p:transition spd="slow">
        <p:wheel spokes="2"/>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44"/>
          <p:cNvGrpSpPr/>
          <p:nvPr/>
        </p:nvGrpSpPr>
        <p:grpSpPr>
          <a:xfrm>
            <a:off x="3040768" y="113473"/>
            <a:ext cx="4223368" cy="4048529"/>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5" name="Freeform 50"/>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fontAlgn="auto">
                <a:spcBef>
                  <a:spcPts val="0"/>
                </a:spcBef>
                <a:spcAft>
                  <a:spcPts val="0"/>
                </a:spcAft>
                <a:defRPr/>
              </a:pPr>
              <a:endParaRPr lang="de-DE" strike="noStrike" noProof="1">
                <a:ea typeface="+mn-ea"/>
              </a:endParaRPr>
            </a:p>
          </p:txBody>
        </p:sp>
        <p:sp>
          <p:nvSpPr>
            <p:cNvPr id="6" name="Freeform 51"/>
            <p:cNvSpPr/>
            <p:nvPr/>
          </p:nvSpPr>
          <p:spPr bwMode="gray">
            <a:xfrm>
              <a:off x="4965705" y="3906838"/>
              <a:ext cx="2428875"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0070C0"/>
            </a:solid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fontAlgn="auto">
                <a:spcBef>
                  <a:spcPts val="0"/>
                </a:spcBef>
                <a:spcAft>
                  <a:spcPts val="0"/>
                </a:spcAft>
                <a:defRPr/>
              </a:pPr>
              <a:endParaRPr lang="de-DE" strike="noStrike" noProof="1">
                <a:ea typeface="+mn-ea"/>
              </a:endParaRPr>
            </a:p>
          </p:txBody>
        </p:sp>
        <p:sp>
          <p:nvSpPr>
            <p:cNvPr id="7" name="Freeform 52"/>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fontAlgn="auto">
                <a:spcBef>
                  <a:spcPts val="0"/>
                </a:spcBef>
                <a:spcAft>
                  <a:spcPts val="0"/>
                </a:spcAft>
                <a:defRPr/>
              </a:pPr>
              <a:endParaRPr lang="de-DE" strike="noStrike" noProof="1">
                <a:ea typeface="+mn-ea"/>
              </a:endParaRPr>
            </a:p>
          </p:txBody>
        </p:sp>
      </p:grpSp>
      <p:sp>
        <p:nvSpPr>
          <p:cNvPr id="8" name="Text Box 56"/>
          <p:cNvSpPr txBox="1"/>
          <p:nvPr/>
        </p:nvSpPr>
        <p:spPr>
          <a:xfrm>
            <a:off x="5543550" y="530225"/>
            <a:ext cx="3992563" cy="982663"/>
          </a:xfrm>
          <a:prstGeom prst="rect">
            <a:avLst/>
          </a:prstGeom>
          <a:noFill/>
          <a:ln w="9525">
            <a:noFill/>
          </a:ln>
        </p:spPr>
        <p:txBody>
          <a:bodyPr wrap="square" anchor="t">
            <a:spAutoFit/>
          </a:bodyPr>
          <a:lstStyle/>
          <a:p>
            <a:pPr latinLnBrk="1"/>
            <a:r>
              <a:rPr lang="zh-CN" altLang="en-US" sz="1600" b="1" dirty="0">
                <a:solidFill>
                  <a:srgbClr val="0D0D0D"/>
                </a:solidFill>
                <a:latin typeface="微软雅黑" panose="020B0503020204020204" pitchFamily="34" charset="-122"/>
                <a:ea typeface="微软雅黑" panose="020B0503020204020204" pitchFamily="34" charset="-122"/>
              </a:rPr>
              <a:t>逾期不冲账：</a:t>
            </a:r>
            <a:endParaRPr lang="zh-CN" altLang="zh-CN" sz="1600" b="1" dirty="0">
              <a:solidFill>
                <a:srgbClr val="0D0D0D"/>
              </a:solidFill>
              <a:latin typeface="微软雅黑" panose="020B0503020204020204" pitchFamily="34" charset="-122"/>
              <a:ea typeface="微软雅黑" panose="020B0503020204020204" pitchFamily="34" charset="-122"/>
            </a:endParaRPr>
          </a:p>
          <a:p>
            <a:pPr latinLnBrk="1"/>
            <a:r>
              <a:rPr lang="en-US" altLang="zh-CN" sz="1400" dirty="0">
                <a:solidFill>
                  <a:srgbClr val="0D0D0D"/>
                </a:solidFill>
                <a:latin typeface="微软雅黑" panose="020B0503020204020204" pitchFamily="34" charset="-122"/>
                <a:ea typeface="微软雅黑" panose="020B0503020204020204" pitchFamily="34" charset="-122"/>
              </a:rPr>
              <a:t>1.</a:t>
            </a:r>
            <a:r>
              <a:rPr lang="zh-CN" altLang="en-US" sz="1400" dirty="0">
                <a:solidFill>
                  <a:srgbClr val="0D0D0D"/>
                </a:solidFill>
                <a:latin typeface="微软雅黑" panose="020B0503020204020204" pitchFamily="34" charset="-122"/>
                <a:ea typeface="微软雅黑" panose="020B0503020204020204" pitchFamily="34" charset="-122"/>
              </a:rPr>
              <a:t>超过</a:t>
            </a:r>
            <a:r>
              <a:rPr lang="zh-CN" altLang="en-US" sz="1400" b="1" u="sng" dirty="0">
                <a:solidFill>
                  <a:srgbClr val="FF0000"/>
                </a:solidFill>
                <a:latin typeface="微软雅黑" panose="020B0503020204020204" pitchFamily="34" charset="-122"/>
                <a:ea typeface="微软雅黑" panose="020B0503020204020204" pitchFamily="34" charset="-122"/>
              </a:rPr>
              <a:t>三个月</a:t>
            </a:r>
            <a:r>
              <a:rPr lang="zh-CN" altLang="en-US" sz="1400" dirty="0">
                <a:solidFill>
                  <a:srgbClr val="0D0D0D"/>
                </a:solidFill>
                <a:latin typeface="微软雅黑" panose="020B0503020204020204" pitchFamily="34" charset="-122"/>
                <a:ea typeface="微软雅黑" panose="020B0503020204020204" pitchFamily="34" charset="-122"/>
              </a:rPr>
              <a:t>无正当理由逾期不冲账的，则从借款责任人</a:t>
            </a:r>
            <a:r>
              <a:rPr lang="zh-CN" altLang="en-US" sz="1400" b="1" u="sng" dirty="0">
                <a:solidFill>
                  <a:srgbClr val="FF0000"/>
                </a:solidFill>
                <a:latin typeface="微软雅黑" panose="020B0503020204020204" pitchFamily="34" charset="-122"/>
                <a:ea typeface="微软雅黑" panose="020B0503020204020204" pitchFamily="34" charset="-122"/>
              </a:rPr>
              <a:t>薪酬中扣除</a:t>
            </a:r>
            <a:r>
              <a:rPr lang="zh-CN" altLang="en-US" sz="1400" dirty="0">
                <a:solidFill>
                  <a:srgbClr val="0D0D0D"/>
                </a:solidFill>
                <a:latin typeface="微软雅黑" panose="020B0503020204020204" pitchFamily="34" charset="-122"/>
                <a:ea typeface="微软雅黑" panose="020B0503020204020204" pitchFamily="34" charset="-122"/>
              </a:rPr>
              <a:t>，直至扣回借款金额为止。</a:t>
            </a:r>
            <a:endParaRPr lang="zh-CN" altLang="en-US" sz="1400" dirty="0">
              <a:solidFill>
                <a:srgbClr val="0D0D0D"/>
              </a:solidFill>
              <a:latin typeface="微软雅黑" panose="020B0503020204020204" pitchFamily="34" charset="-122"/>
              <a:ea typeface="微软雅黑" panose="020B0503020204020204" pitchFamily="34" charset="-122"/>
            </a:endParaRPr>
          </a:p>
          <a:p>
            <a:pPr latinLnBrk="1"/>
            <a:r>
              <a:rPr lang="en-US" altLang="zh-CN" sz="1400" dirty="0">
                <a:solidFill>
                  <a:srgbClr val="0D0D0D"/>
                </a:solidFill>
                <a:latin typeface="微软雅黑" panose="020B0503020204020204" pitchFamily="34" charset="-122"/>
                <a:ea typeface="微软雅黑" panose="020B0503020204020204" pitchFamily="34" charset="-122"/>
              </a:rPr>
              <a:t>2.批准借款的</a:t>
            </a:r>
            <a:r>
              <a:rPr lang="zh-CN" altLang="en-US" sz="1400" dirty="0">
                <a:solidFill>
                  <a:srgbClr val="0D0D0D"/>
                </a:solidFill>
                <a:latin typeface="微软雅黑" panose="020B0503020204020204" pitchFamily="34" charset="-122"/>
                <a:ea typeface="微软雅黑" panose="020B0503020204020204" pitchFamily="34" charset="-122"/>
              </a:rPr>
              <a:t>单位</a:t>
            </a:r>
            <a:r>
              <a:rPr lang="en-US" altLang="zh-CN" sz="1400" dirty="0">
                <a:solidFill>
                  <a:srgbClr val="0D0D0D"/>
                </a:solidFill>
                <a:latin typeface="微软雅黑" panose="020B0503020204020204" pitchFamily="34" charset="-122"/>
                <a:ea typeface="微软雅黑" panose="020B0503020204020204" pitchFamily="34" charset="-122"/>
              </a:rPr>
              <a:t>（</a:t>
            </a:r>
            <a:r>
              <a:rPr lang="en-US" altLang="zh-CN" sz="1400" dirty="0" err="1">
                <a:solidFill>
                  <a:srgbClr val="0D0D0D"/>
                </a:solidFill>
                <a:latin typeface="微软雅黑" panose="020B0503020204020204" pitchFamily="34" charset="-122"/>
                <a:ea typeface="微软雅黑" panose="020B0503020204020204" pitchFamily="34" charset="-122"/>
              </a:rPr>
              <a:t>项目）负责人具有</a:t>
            </a:r>
            <a:r>
              <a:rPr lang="en-US" altLang="zh-CN" sz="1400" b="1" u="sng" dirty="0" err="1">
                <a:solidFill>
                  <a:srgbClr val="FF0000"/>
                </a:solidFill>
                <a:latin typeface="微软雅黑" panose="020B0503020204020204" pitchFamily="34" charset="-122"/>
                <a:ea typeface="微软雅黑" panose="020B0503020204020204" pitchFamily="34" charset="-122"/>
              </a:rPr>
              <a:t>催缴义务</a:t>
            </a:r>
            <a:r>
              <a:rPr lang="en-US" altLang="zh-CN" sz="1400" dirty="0">
                <a:solidFill>
                  <a:srgbClr val="0D0D0D"/>
                </a:solidFill>
                <a:latin typeface="微软雅黑" panose="020B0503020204020204" pitchFamily="34" charset="-122"/>
                <a:ea typeface="微软雅黑" panose="020B0503020204020204" pitchFamily="34" charset="-122"/>
              </a:rPr>
              <a:t>。</a:t>
            </a:r>
            <a:endParaRPr lang="en-US" altLang="zh-CN" sz="1400" dirty="0">
              <a:solidFill>
                <a:srgbClr val="0D0D0D"/>
              </a:solidFill>
              <a:latin typeface="微软雅黑" panose="020B0503020204020204" pitchFamily="34" charset="-122"/>
              <a:ea typeface="微软雅黑" panose="020B0503020204020204" pitchFamily="34" charset="-122"/>
            </a:endParaRPr>
          </a:p>
        </p:txBody>
      </p:sp>
      <p:sp>
        <p:nvSpPr>
          <p:cNvPr id="9" name="Text Box 56"/>
          <p:cNvSpPr txBox="1"/>
          <p:nvPr/>
        </p:nvSpPr>
        <p:spPr>
          <a:xfrm>
            <a:off x="115888" y="896938"/>
            <a:ext cx="2808287" cy="2491740"/>
          </a:xfrm>
          <a:prstGeom prst="rect">
            <a:avLst/>
          </a:prstGeom>
          <a:noFill/>
          <a:ln w="9525">
            <a:noFill/>
          </a:ln>
        </p:spPr>
        <p:txBody>
          <a:bodyPr wrap="square" anchor="t">
            <a:spAutoFit/>
          </a:bodyPr>
          <a:lstStyle/>
          <a:p>
            <a:pPr latinLnBrk="1"/>
            <a:r>
              <a:rPr lang="zh-CN" altLang="en-US" sz="1600" b="1">
                <a:solidFill>
                  <a:srgbClr val="0D0D0D"/>
                </a:solidFill>
                <a:latin typeface="微软雅黑" panose="020B0503020204020204" pitchFamily="34" charset="-122"/>
                <a:ea typeface="微软雅黑" panose="020B0503020204020204" pitchFamily="34" charset="-122"/>
              </a:rPr>
              <a:t>冲账</a:t>
            </a:r>
            <a:r>
              <a:rPr lang="en-US" altLang="zh-CN" sz="1600" b="1">
                <a:solidFill>
                  <a:srgbClr val="0D0D0D"/>
                </a:solidFill>
                <a:latin typeface="微软雅黑" panose="020B0503020204020204" pitchFamily="34" charset="-122"/>
                <a:ea typeface="微软雅黑" panose="020B0503020204020204" pitchFamily="34" charset="-122"/>
              </a:rPr>
              <a:t>:</a:t>
            </a:r>
            <a:endParaRPr lang="en-US" altLang="zh-CN" sz="1600" b="1">
              <a:solidFill>
                <a:srgbClr val="0D0D0D"/>
              </a:solidFill>
              <a:latin typeface="微软雅黑" panose="020B0503020204020204" pitchFamily="34" charset="-122"/>
              <a:ea typeface="微软雅黑" panose="020B0503020204020204" pitchFamily="34" charset="-122"/>
            </a:endParaRPr>
          </a:p>
          <a:p>
            <a:pPr latinLnBrk="1"/>
            <a:r>
              <a:rPr lang="zh-CN" altLang="en-US" sz="1400">
                <a:solidFill>
                  <a:srgbClr val="0D0D0D"/>
                </a:solidFill>
                <a:latin typeface="Arial" panose="020B0604020202020204" pitchFamily="34" charset="0"/>
                <a:ea typeface="微软雅黑" panose="020B0503020204020204" pitchFamily="34" charset="-122"/>
              </a:rPr>
              <a:t>1.及时性：借款人应在</a:t>
            </a:r>
            <a:r>
              <a:rPr lang="en-US" altLang="zh-CN" sz="1400" b="1" u="sng">
                <a:solidFill>
                  <a:srgbClr val="FF0000"/>
                </a:solidFill>
                <a:latin typeface="Arial" panose="020B0604020202020204" pitchFamily="34" charset="0"/>
                <a:ea typeface="微软雅黑" panose="020B0503020204020204" pitchFamily="34" charset="-122"/>
              </a:rPr>
              <a:t>1</a:t>
            </a:r>
            <a:r>
              <a:rPr lang="zh-CN" altLang="en-US" sz="1400" b="1" u="sng">
                <a:solidFill>
                  <a:srgbClr val="FF0000"/>
                </a:solidFill>
                <a:latin typeface="Arial" panose="020B0604020202020204" pitchFamily="34" charset="0"/>
                <a:ea typeface="微软雅黑" panose="020B0503020204020204" pitchFamily="34" charset="-122"/>
              </a:rPr>
              <a:t>个月内</a:t>
            </a:r>
            <a:r>
              <a:rPr lang="zh-CN" altLang="en-US" sz="1400">
                <a:solidFill>
                  <a:srgbClr val="0D0D0D"/>
                </a:solidFill>
                <a:latin typeface="Arial" panose="020B0604020202020204" pitchFamily="34" charset="0"/>
                <a:ea typeface="微软雅黑" panose="020B0503020204020204" pitchFamily="34" charset="-122"/>
              </a:rPr>
              <a:t>办理冲销借款，并且</a:t>
            </a:r>
            <a:r>
              <a:rPr lang="en-US" altLang="zh-CN" sz="1400" b="1" u="sng">
                <a:solidFill>
                  <a:srgbClr val="FF0000"/>
                </a:solidFill>
                <a:latin typeface="Arial" panose="020B0604020202020204" pitchFamily="34" charset="0"/>
                <a:ea typeface="微软雅黑" panose="020B0503020204020204" pitchFamily="34" charset="-122"/>
              </a:rPr>
              <a:t>1</a:t>
            </a:r>
            <a:r>
              <a:rPr lang="zh-CN" altLang="en-US" sz="1400" b="1" u="sng">
                <a:solidFill>
                  <a:srgbClr val="FF0000"/>
                </a:solidFill>
                <a:latin typeface="Arial" panose="020B0604020202020204" pitchFamily="34" charset="0"/>
                <a:ea typeface="微软雅黑" panose="020B0503020204020204" pitchFamily="34" charset="-122"/>
              </a:rPr>
              <a:t>次结清欠款</a:t>
            </a:r>
            <a:r>
              <a:rPr lang="zh-CN" altLang="en-US" sz="1400">
                <a:solidFill>
                  <a:srgbClr val="0D0D0D"/>
                </a:solidFill>
                <a:latin typeface="Arial" panose="020B0604020202020204" pitchFamily="34" charset="0"/>
                <a:ea typeface="微软雅黑" panose="020B0503020204020204" pitchFamily="34" charset="-122"/>
              </a:rPr>
              <a:t>，</a:t>
            </a:r>
            <a:r>
              <a:rPr lang="zh-CN" altLang="en-US" sz="1400" b="1" u="sng">
                <a:solidFill>
                  <a:srgbClr val="FF0000"/>
                </a:solidFill>
                <a:latin typeface="Arial" panose="020B0604020202020204" pitchFamily="34" charset="0"/>
                <a:ea typeface="微软雅黑" panose="020B0503020204020204" pitchFamily="34" charset="-122"/>
              </a:rPr>
              <a:t>不得分次冲账</a:t>
            </a:r>
            <a:r>
              <a:rPr lang="zh-CN" altLang="en-US" sz="1400">
                <a:solidFill>
                  <a:srgbClr val="0D0D0D"/>
                </a:solidFill>
                <a:latin typeface="Arial" panose="020B0604020202020204" pitchFamily="34" charset="0"/>
                <a:ea typeface="微软雅黑" panose="020B0503020204020204" pitchFamily="34" charset="-122"/>
              </a:rPr>
              <a:t>；</a:t>
            </a:r>
            <a:endParaRPr lang="zh-CN" altLang="en-US" sz="1400">
              <a:solidFill>
                <a:srgbClr val="0D0D0D"/>
              </a:solidFill>
              <a:latin typeface="Arial" panose="020B0604020202020204" pitchFamily="34" charset="0"/>
              <a:ea typeface="微软雅黑" panose="020B0503020204020204" pitchFamily="34" charset="-122"/>
            </a:endParaRPr>
          </a:p>
          <a:p>
            <a:pPr latinLnBrk="1"/>
            <a:r>
              <a:rPr lang="en-US" altLang="zh-CN" sz="1400">
                <a:solidFill>
                  <a:srgbClr val="0D0D0D"/>
                </a:solidFill>
                <a:latin typeface="Arial" panose="020B0604020202020204" pitchFamily="34" charset="0"/>
                <a:ea typeface="微软雅黑" panose="020B0503020204020204" pitchFamily="34" charset="-122"/>
              </a:rPr>
              <a:t>2.零余额经费卡借款</a:t>
            </a:r>
            <a:r>
              <a:rPr lang="en-US" altLang="zh-CN" sz="1400" b="1" u="sng">
                <a:solidFill>
                  <a:srgbClr val="FF0000"/>
                </a:solidFill>
                <a:latin typeface="Arial" panose="020B0604020202020204" pitchFamily="34" charset="0"/>
                <a:ea typeface="微软雅黑" panose="020B0503020204020204" pitchFamily="34" charset="-122"/>
              </a:rPr>
              <a:t>不得使用现金冲账</a:t>
            </a:r>
            <a:r>
              <a:rPr lang="zh-CN" altLang="en-US" sz="1400" b="1">
                <a:solidFill>
                  <a:schemeClr val="tx1"/>
                </a:solidFill>
                <a:latin typeface="Arial" panose="020B0604020202020204" pitchFamily="34" charset="0"/>
                <a:ea typeface="微软雅黑" panose="020B0503020204020204" pitchFamily="34" charset="-122"/>
              </a:rPr>
              <a:t>；</a:t>
            </a:r>
            <a:endParaRPr lang="zh-CN" altLang="en-US" sz="1400" b="1">
              <a:solidFill>
                <a:schemeClr val="tx1"/>
              </a:solidFill>
              <a:latin typeface="Arial" panose="020B0604020202020204" pitchFamily="34" charset="0"/>
              <a:ea typeface="微软雅黑" panose="020B0503020204020204" pitchFamily="34" charset="-122"/>
            </a:endParaRPr>
          </a:p>
          <a:p>
            <a:pPr latinLnBrk="1"/>
            <a:r>
              <a:rPr lang="en-US" altLang="zh-CN" sz="1400">
                <a:solidFill>
                  <a:srgbClr val="0D0D0D"/>
                </a:solidFill>
                <a:latin typeface="微软雅黑" panose="020B0503020204020204" pitchFamily="34" charset="-122"/>
                <a:ea typeface="微软雅黑" panose="020B0503020204020204" pitchFamily="34" charset="-122"/>
              </a:rPr>
              <a:t>3.纵向外拨经费冲账：</a:t>
            </a:r>
            <a:r>
              <a:rPr lang="en-US" altLang="zh-CN" sz="1400" b="1" u="sng">
                <a:solidFill>
                  <a:srgbClr val="FF0000"/>
                </a:solidFill>
                <a:latin typeface="微软雅黑" panose="020B0503020204020204" pitchFamily="34" charset="-122"/>
                <a:ea typeface="微软雅黑" panose="020B0503020204020204" pitchFamily="34" charset="-122"/>
              </a:rPr>
              <a:t>银行到账单</a:t>
            </a:r>
            <a:r>
              <a:rPr lang="en-US" altLang="zh-CN" sz="1400">
                <a:solidFill>
                  <a:srgbClr val="0D0D0D"/>
                </a:solidFill>
                <a:latin typeface="微软雅黑" panose="020B0503020204020204" pitchFamily="34" charset="-122"/>
                <a:ea typeface="微软雅黑" panose="020B0503020204020204" pitchFamily="34" charset="-122"/>
              </a:rPr>
              <a:t>复印件、附A4打印的</a:t>
            </a:r>
            <a:r>
              <a:rPr lang="en-US" altLang="zh-CN" sz="1400" b="1" u="sng">
                <a:solidFill>
                  <a:srgbClr val="FF0000"/>
                </a:solidFill>
                <a:latin typeface="微软雅黑" panose="020B0503020204020204" pitchFamily="34" charset="-122"/>
                <a:ea typeface="微软雅黑" panose="020B0503020204020204" pitchFamily="34" charset="-122"/>
              </a:rPr>
              <a:t>收款说明</a:t>
            </a:r>
            <a:r>
              <a:rPr lang="en-US" altLang="zh-CN" sz="1400">
                <a:solidFill>
                  <a:srgbClr val="0D0D0D"/>
                </a:solidFill>
                <a:latin typeface="微软雅黑" panose="020B0503020204020204" pitchFamily="34" charset="-122"/>
                <a:ea typeface="微软雅黑" panose="020B0503020204020204" pitchFamily="34" charset="-122"/>
              </a:rPr>
              <a:t>，两者加盖</a:t>
            </a:r>
            <a:r>
              <a:rPr lang="en-US" altLang="zh-CN" sz="1400" b="1" u="sng">
                <a:solidFill>
                  <a:srgbClr val="FF0000"/>
                </a:solidFill>
                <a:latin typeface="微软雅黑" panose="020B0503020204020204" pitchFamily="34" charset="-122"/>
                <a:ea typeface="微软雅黑" panose="020B0503020204020204" pitchFamily="34" charset="-122"/>
              </a:rPr>
              <a:t>财务或单位</a:t>
            </a:r>
            <a:r>
              <a:rPr lang="zh-CN" altLang="en-US" sz="1400" b="1" u="sng">
                <a:solidFill>
                  <a:srgbClr val="FF0000"/>
                </a:solidFill>
                <a:latin typeface="微软雅黑" panose="020B0503020204020204" pitchFamily="34" charset="-122"/>
                <a:ea typeface="微软雅黑" panose="020B0503020204020204" pitchFamily="34" charset="-122"/>
              </a:rPr>
              <a:t>公章</a:t>
            </a:r>
            <a:r>
              <a:rPr lang="zh-CN" altLang="en-US" sz="1400" b="1">
                <a:solidFill>
                  <a:schemeClr val="tx1"/>
                </a:solidFill>
                <a:latin typeface="微软雅黑" panose="020B0503020204020204" pitchFamily="34" charset="-122"/>
                <a:ea typeface="微软雅黑" panose="020B0503020204020204" pitchFamily="34" charset="-122"/>
              </a:rPr>
              <a:t>；</a:t>
            </a:r>
            <a:endParaRPr lang="zh-CN" altLang="en-US" sz="1400" b="1">
              <a:solidFill>
                <a:schemeClr val="tx1"/>
              </a:solidFill>
              <a:latin typeface="微软雅黑" panose="020B0503020204020204" pitchFamily="34" charset="-122"/>
              <a:ea typeface="微软雅黑" panose="020B0503020204020204" pitchFamily="34" charset="-122"/>
            </a:endParaRPr>
          </a:p>
          <a:p>
            <a:pPr latinLnBrk="1"/>
            <a:r>
              <a:rPr lang="en-US" altLang="zh-CN" sz="1400">
                <a:solidFill>
                  <a:srgbClr val="0D0D0D"/>
                </a:solidFill>
                <a:latin typeface="微软雅黑" panose="020B0503020204020204" pitchFamily="34" charset="-122"/>
                <a:ea typeface="微软雅黑" panose="020B0503020204020204" pitchFamily="34" charset="-122"/>
              </a:rPr>
              <a:t>4.</a:t>
            </a:r>
            <a:r>
              <a:rPr lang="zh-CN" altLang="en-US" sz="1400">
                <a:solidFill>
                  <a:srgbClr val="0D0D0D"/>
                </a:solidFill>
                <a:latin typeface="微软雅黑" panose="020B0503020204020204" pitchFamily="34" charset="-122"/>
                <a:ea typeface="微软雅黑" panose="020B0503020204020204" pitchFamily="34" charset="-122"/>
              </a:rPr>
              <a:t>冲账时请将</a:t>
            </a:r>
            <a:r>
              <a:rPr lang="zh-CN" altLang="en-US" sz="1400" b="1" u="sng">
                <a:solidFill>
                  <a:srgbClr val="FF0000"/>
                </a:solidFill>
                <a:effectLst/>
                <a:latin typeface="微软雅黑" panose="020B0503020204020204" pitchFamily="34" charset="-122"/>
                <a:ea typeface="微软雅黑" panose="020B0503020204020204" pitchFamily="34" charset="-122"/>
              </a:rPr>
              <a:t>借款单（冲账联）</a:t>
            </a:r>
            <a:r>
              <a:rPr lang="zh-CN" altLang="en-US" sz="1400">
                <a:solidFill>
                  <a:srgbClr val="0D0D0D"/>
                </a:solidFill>
                <a:latin typeface="微软雅黑" panose="020B0503020204020204" pitchFamily="34" charset="-122"/>
                <a:ea typeface="微软雅黑" panose="020B0503020204020204" pitchFamily="34" charset="-122"/>
              </a:rPr>
              <a:t>与冲账发票等单据一起投递。</a:t>
            </a:r>
            <a:endParaRPr lang="zh-CN" altLang="en-US" sz="1400">
              <a:solidFill>
                <a:srgbClr val="0D0D0D"/>
              </a:solidFill>
              <a:latin typeface="微软雅黑" panose="020B0503020204020204" pitchFamily="34" charset="-122"/>
              <a:ea typeface="微软雅黑" panose="020B0503020204020204" pitchFamily="34" charset="-122"/>
            </a:endParaRPr>
          </a:p>
        </p:txBody>
      </p:sp>
      <p:sp>
        <p:nvSpPr>
          <p:cNvPr id="10" name="Text Box 56"/>
          <p:cNvSpPr txBox="1"/>
          <p:nvPr/>
        </p:nvSpPr>
        <p:spPr>
          <a:xfrm>
            <a:off x="6381433" y="3599498"/>
            <a:ext cx="3078162" cy="1414780"/>
          </a:xfrm>
          <a:prstGeom prst="rect">
            <a:avLst/>
          </a:prstGeom>
          <a:noFill/>
          <a:ln w="9525">
            <a:noFill/>
          </a:ln>
        </p:spPr>
        <p:txBody>
          <a:bodyPr wrap="square" anchor="t">
            <a:spAutoFit/>
          </a:bodyPr>
          <a:lstStyle/>
          <a:p>
            <a:pPr latinLnBrk="1"/>
            <a:r>
              <a:rPr lang="zh-CN" altLang="en-US" sz="1600" b="1" dirty="0">
                <a:solidFill>
                  <a:srgbClr val="0D0D0D"/>
                </a:solidFill>
                <a:latin typeface="微软雅黑" panose="020B0503020204020204" pitchFamily="34" charset="-122"/>
                <a:ea typeface="微软雅黑" panose="020B0503020204020204" pitchFamily="34" charset="-122"/>
              </a:rPr>
              <a:t>借款（请款）流程：</a:t>
            </a:r>
            <a:endParaRPr lang="zh-CN" altLang="en-US" sz="1600" b="1" dirty="0">
              <a:solidFill>
                <a:srgbClr val="0D0D0D"/>
              </a:solidFill>
              <a:latin typeface="微软雅黑" panose="020B0503020204020204" pitchFamily="34" charset="-122"/>
              <a:ea typeface="微软雅黑" panose="020B0503020204020204" pitchFamily="34" charset="-122"/>
            </a:endParaRPr>
          </a:p>
          <a:p>
            <a:pPr latinLnBrk="1"/>
            <a:r>
              <a:rPr lang="zh-CN" altLang="en-US" sz="1400" dirty="0">
                <a:solidFill>
                  <a:srgbClr val="0D0D0D"/>
                </a:solidFill>
                <a:latin typeface="微软雅黑" panose="020B0503020204020204" pitchFamily="34" charset="-122"/>
                <a:ea typeface="微软雅黑" panose="020B0503020204020204" pitchFamily="34" charset="-122"/>
              </a:rPr>
              <a:t>网上自助报账系统</a:t>
            </a:r>
            <a:r>
              <a:rPr lang="zh-CN" altLang="en-US" sz="1400" dirty="0">
                <a:solidFill>
                  <a:srgbClr val="0D0D0D"/>
                </a:solidFill>
                <a:latin typeface="Arial" panose="020B0604020202020204" pitchFamily="34" charset="0"/>
                <a:ea typeface="微软雅黑" panose="020B0503020204020204" pitchFamily="34" charset="-122"/>
              </a:rPr>
              <a:t>→网上报账系统→借款→</a:t>
            </a:r>
            <a:r>
              <a:rPr lang="zh-CN" altLang="en-US" sz="1400" b="1" dirty="0">
                <a:solidFill>
                  <a:srgbClr val="FF0000"/>
                </a:solidFill>
                <a:latin typeface="Arial" panose="020B0604020202020204" pitchFamily="34" charset="0"/>
                <a:ea typeface="微软雅黑" panose="020B0503020204020204" pitchFamily="34" charset="-122"/>
              </a:rPr>
              <a:t>填制并打印</a:t>
            </a:r>
            <a:r>
              <a:rPr lang="en-US" altLang="zh-CN" sz="1400" dirty="0">
                <a:solidFill>
                  <a:srgbClr val="0D0D0D"/>
                </a:solidFill>
                <a:latin typeface="Arial" panose="020B0604020202020204" pitchFamily="34" charset="0"/>
                <a:ea typeface="微软雅黑" panose="020B0503020204020204" pitchFamily="34" charset="-122"/>
              </a:rPr>
              <a:t>“</a:t>
            </a:r>
            <a:r>
              <a:rPr lang="zh-CN" altLang="en-US" sz="1400" dirty="0">
                <a:solidFill>
                  <a:srgbClr val="0D0D0D"/>
                </a:solidFill>
                <a:latin typeface="Arial" panose="020B0604020202020204" pitchFamily="34" charset="0"/>
                <a:ea typeface="微软雅黑" panose="020B0503020204020204" pitchFamily="34" charset="-122"/>
              </a:rPr>
              <a:t>华南农业大学借款单</a:t>
            </a:r>
            <a:r>
              <a:rPr lang="en-US" altLang="zh-CN" sz="1400" dirty="0">
                <a:solidFill>
                  <a:srgbClr val="0D0D0D"/>
                </a:solidFill>
                <a:latin typeface="Arial" panose="020B0604020202020204" pitchFamily="34" charset="0"/>
                <a:ea typeface="微软雅黑" panose="020B0503020204020204" pitchFamily="34" charset="-122"/>
              </a:rPr>
              <a:t>”</a:t>
            </a:r>
            <a:r>
              <a:rPr lang="zh-CN" altLang="en-US" sz="1400" dirty="0">
                <a:solidFill>
                  <a:srgbClr val="0D0D0D"/>
                </a:solidFill>
                <a:latin typeface="Arial" panose="020B0604020202020204" pitchFamily="34" charset="0"/>
                <a:ea typeface="微软雅黑" panose="020B0503020204020204" pitchFamily="34" charset="-122"/>
              </a:rPr>
              <a:t>→</a:t>
            </a:r>
            <a:r>
              <a:rPr lang="en-US" altLang="en-US" sz="1400" b="1" dirty="0" err="1">
                <a:solidFill>
                  <a:srgbClr val="0000FF"/>
                </a:solidFill>
                <a:latin typeface="微软雅黑" panose="020B0503020204020204" pitchFamily="34" charset="-122"/>
                <a:ea typeface="微软雅黑" panose="020B0503020204020204" pitchFamily="34" charset="-122"/>
                <a:cs typeface="+mn-ea"/>
              </a:rPr>
              <a:t>借款责任人、项目负责人</a:t>
            </a:r>
            <a:r>
              <a:rPr lang="zh-CN" altLang="en-US" sz="1400" b="1" dirty="0" err="1">
                <a:solidFill>
                  <a:srgbClr val="0000FF"/>
                </a:solidFill>
                <a:latin typeface="微软雅黑" panose="020B0503020204020204" pitchFamily="34" charset="-122"/>
                <a:ea typeface="微软雅黑" panose="020B0503020204020204" pitchFamily="34" charset="-122"/>
                <a:cs typeface="+mn-ea"/>
              </a:rPr>
              <a:t>、经办人</a:t>
            </a:r>
            <a:r>
              <a:rPr lang="zh-CN" altLang="en-US" sz="1400" dirty="0">
                <a:solidFill>
                  <a:srgbClr val="0D0D0D"/>
                </a:solidFill>
                <a:latin typeface="Arial" panose="020B0604020202020204" pitchFamily="34" charset="0"/>
                <a:ea typeface="微软雅黑" panose="020B0503020204020204" pitchFamily="34" charset="-122"/>
              </a:rPr>
              <a:t>在借款单的</a:t>
            </a:r>
            <a:r>
              <a:rPr lang="zh-CN" altLang="en-US" sz="1400" b="1" u="sng" dirty="0">
                <a:solidFill>
                  <a:srgbClr val="FF0000"/>
                </a:solidFill>
                <a:latin typeface="Arial" panose="020B0604020202020204" pitchFamily="34" charset="0"/>
                <a:ea typeface="微软雅黑" panose="020B0503020204020204" pitchFamily="34" charset="-122"/>
              </a:rPr>
              <a:t>做账联和冲账联</a:t>
            </a:r>
            <a:r>
              <a:rPr lang="zh-CN" altLang="en-US" sz="1400" dirty="0">
                <a:solidFill>
                  <a:srgbClr val="0D0D0D"/>
                </a:solidFill>
                <a:latin typeface="Arial" panose="020B0604020202020204" pitchFamily="34" charset="0"/>
                <a:ea typeface="微软雅黑" panose="020B0503020204020204" pitchFamily="34" charset="-122"/>
              </a:rPr>
              <a:t>分别</a:t>
            </a:r>
            <a:r>
              <a:rPr lang="zh-CN" altLang="en-US" sz="1400" b="1" dirty="0">
                <a:solidFill>
                  <a:srgbClr val="FF0000"/>
                </a:solidFill>
                <a:latin typeface="Arial" panose="020B0604020202020204" pitchFamily="34" charset="0"/>
                <a:ea typeface="微软雅黑" panose="020B0503020204020204" pitchFamily="34" charset="-122"/>
              </a:rPr>
              <a:t>签字</a:t>
            </a:r>
            <a:r>
              <a:rPr lang="zh-CN" altLang="en-US" sz="1400" dirty="0">
                <a:solidFill>
                  <a:srgbClr val="0D0D0D"/>
                </a:solidFill>
                <a:latin typeface="Arial" panose="020B0604020202020204" pitchFamily="34" charset="0"/>
                <a:ea typeface="微软雅黑" panose="020B0503020204020204" pitchFamily="34" charset="-122"/>
                <a:sym typeface="宋体" panose="02010600030101010101" pitchFamily="2" charset="-122"/>
              </a:rPr>
              <a:t>→</a:t>
            </a:r>
            <a:r>
              <a:rPr lang="zh-CN" altLang="en-US" sz="1400" b="1" dirty="0">
                <a:solidFill>
                  <a:srgbClr val="FF0000"/>
                </a:solidFill>
                <a:latin typeface="Arial" panose="020B0604020202020204" pitchFamily="34" charset="0"/>
                <a:ea typeface="微软雅黑" panose="020B0503020204020204" pitchFamily="34" charset="-122"/>
                <a:sym typeface="宋体" panose="02010600030101010101" pitchFamily="2" charset="-122"/>
              </a:rPr>
              <a:t>投递</a:t>
            </a:r>
            <a:r>
              <a:rPr lang="en-US" altLang="zh-CN" sz="1400" dirty="0">
                <a:solidFill>
                  <a:srgbClr val="0D0D0D"/>
                </a:solidFill>
                <a:latin typeface="Arial" panose="020B0604020202020204" pitchFamily="34" charset="0"/>
                <a:ea typeface="微软雅黑" panose="020B0503020204020204" pitchFamily="34" charset="-122"/>
                <a:sym typeface="宋体" panose="02010600030101010101" pitchFamily="2" charset="-122"/>
              </a:rPr>
              <a:t>2</a:t>
            </a:r>
            <a:r>
              <a:rPr lang="zh-CN" altLang="en-US" sz="1400" dirty="0">
                <a:solidFill>
                  <a:srgbClr val="0D0D0D"/>
                </a:solidFill>
                <a:latin typeface="Arial" panose="020B0604020202020204" pitchFamily="34" charset="0"/>
                <a:ea typeface="微软雅黑" panose="020B0503020204020204" pitchFamily="34" charset="-122"/>
                <a:sym typeface="宋体" panose="02010600030101010101" pitchFamily="2" charset="-122"/>
              </a:rPr>
              <a:t>号窗口的绿框中。</a:t>
            </a:r>
            <a:endParaRPr lang="zh-CN" altLang="en-US" sz="1400" dirty="0">
              <a:solidFill>
                <a:srgbClr val="0D0D0D"/>
              </a:solidFill>
              <a:latin typeface="Arial" panose="020B0604020202020204" pitchFamily="34" charset="0"/>
              <a:ea typeface="微软雅黑" panose="020B0503020204020204" pitchFamily="34" charset="-122"/>
              <a:sym typeface="宋体" panose="02010600030101010101" pitchFamily="2" charset="-122"/>
            </a:endParaRPr>
          </a:p>
        </p:txBody>
      </p:sp>
      <p:pic>
        <p:nvPicPr>
          <p:cNvPr id="11" name="Picture 3" descr="G:\韩坤\各类素材\好图\map-marker-flag-3-right-pink.png"/>
          <p:cNvPicPr>
            <a:picLocks noChangeAspect="1"/>
          </p:cNvPicPr>
          <p:nvPr/>
        </p:nvPicPr>
        <p:blipFill>
          <a:blip r:embed="rId1"/>
          <a:stretch>
            <a:fillRect/>
          </a:stretch>
        </p:blipFill>
        <p:spPr>
          <a:xfrm>
            <a:off x="3084513" y="528638"/>
            <a:ext cx="1641475" cy="1457325"/>
          </a:xfrm>
          <a:prstGeom prst="rect">
            <a:avLst/>
          </a:prstGeom>
          <a:noFill/>
          <a:ln w="9525">
            <a:noFill/>
          </a:ln>
        </p:spPr>
      </p:pic>
      <p:grpSp>
        <p:nvGrpSpPr>
          <p:cNvPr id="12" name="组合 11"/>
          <p:cNvGrpSpPr/>
          <p:nvPr/>
        </p:nvGrpSpPr>
        <p:grpSpPr>
          <a:xfrm>
            <a:off x="798513" y="625475"/>
            <a:ext cx="2078037" cy="271463"/>
            <a:chOff x="673571" y="2200214"/>
            <a:chExt cx="1954213" cy="288729"/>
          </a:xfrm>
        </p:grpSpPr>
        <p:cxnSp>
          <p:nvCxnSpPr>
            <p:cNvPr id="13" name="Gerade Verbindung 17"/>
            <p:cNvCxnSpPr/>
            <p:nvPr/>
          </p:nvCxnSpPr>
          <p:spPr>
            <a:xfrm>
              <a:off x="673571" y="2488943"/>
              <a:ext cx="1954213"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4" name="等腰三角形 13"/>
            <p:cNvSpPr/>
            <p:nvPr/>
          </p:nvSpPr>
          <p:spPr>
            <a:xfrm>
              <a:off x="673571" y="2200214"/>
              <a:ext cx="398605" cy="27353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grpSp>
      <p:grpSp>
        <p:nvGrpSpPr>
          <p:cNvPr id="15" name="组合 14"/>
          <p:cNvGrpSpPr/>
          <p:nvPr/>
        </p:nvGrpSpPr>
        <p:grpSpPr>
          <a:xfrm>
            <a:off x="6346825" y="3189288"/>
            <a:ext cx="2030413" cy="257175"/>
            <a:chOff x="6510860" y="3735291"/>
            <a:chExt cx="1908448" cy="274337"/>
          </a:xfrm>
        </p:grpSpPr>
        <p:cxnSp>
          <p:nvCxnSpPr>
            <p:cNvPr id="16" name="Gerade Verbindung 18"/>
            <p:cNvCxnSpPr/>
            <p:nvPr/>
          </p:nvCxnSpPr>
          <p:spPr>
            <a:xfrm>
              <a:off x="6543687" y="4009628"/>
              <a:ext cx="1875621"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7" name="等腰三角形 16"/>
            <p:cNvSpPr/>
            <p:nvPr/>
          </p:nvSpPr>
          <p:spPr>
            <a:xfrm>
              <a:off x="6510860" y="3735291"/>
              <a:ext cx="398402" cy="2743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grpSp>
      <p:grpSp>
        <p:nvGrpSpPr>
          <p:cNvPr id="18" name="组合 17"/>
          <p:cNvGrpSpPr/>
          <p:nvPr/>
        </p:nvGrpSpPr>
        <p:grpSpPr>
          <a:xfrm>
            <a:off x="5159375" y="882650"/>
            <a:ext cx="292100" cy="712788"/>
            <a:chOff x="3269631" y="955576"/>
            <a:chExt cx="274338" cy="755650"/>
          </a:xfrm>
        </p:grpSpPr>
        <p:cxnSp>
          <p:nvCxnSpPr>
            <p:cNvPr id="19" name="Gerade Verbindung 20"/>
            <p:cNvCxnSpPr/>
            <p:nvPr/>
          </p:nvCxnSpPr>
          <p:spPr>
            <a:xfrm rot="5400000" flipH="1" flipV="1">
              <a:off x="3166144" y="1333401"/>
              <a:ext cx="755650"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0" name="等腰三角形 19"/>
            <p:cNvSpPr>
              <a:spLocks noChangeArrowheads="1"/>
            </p:cNvSpPr>
            <p:nvPr/>
          </p:nvSpPr>
          <p:spPr bwMode="auto">
            <a:xfrm rot="-5400000">
              <a:off x="3207369" y="1017838"/>
              <a:ext cx="398862" cy="274338"/>
            </a:xfrm>
            <a:prstGeom prst="triangle">
              <a:avLst>
                <a:gd name="adj" fmla="val 50000"/>
              </a:avLst>
            </a:prstGeom>
            <a:solidFill>
              <a:srgbClr val="0070C0"/>
            </a:solidFill>
            <a:ln w="25400" algn="ctr">
              <a:noFill/>
              <a:miter lim="800000"/>
            </a:ln>
          </p:spPr>
          <p:txBody>
            <a:bodyPr vert="eaVert" anchor="ctr"/>
            <a:lstStyle/>
            <a:p>
              <a:pPr algn="ctr" fontAlgn="auto">
                <a:spcBef>
                  <a:spcPts val="0"/>
                </a:spcBef>
                <a:spcAft>
                  <a:spcPts val="0"/>
                </a:spcAft>
                <a:defRPr/>
              </a:pPr>
              <a:endParaRPr lang="zh-CN" altLang="en-US" strike="noStrike" noProof="1">
                <a:solidFill>
                  <a:schemeClr val="lt1"/>
                </a:solidFill>
                <a:latin typeface="+mn-lt"/>
                <a:ea typeface="+mn-ea"/>
              </a:endParaRPr>
            </a:p>
          </p:txBody>
        </p:sp>
      </p:grpSp>
      <p:sp>
        <p:nvSpPr>
          <p:cNvPr id="21" name="Rectangle 18"/>
          <p:cNvSpPr/>
          <p:nvPr/>
        </p:nvSpPr>
        <p:spPr>
          <a:xfrm>
            <a:off x="3468688" y="2035175"/>
            <a:ext cx="3673475" cy="393700"/>
          </a:xfrm>
          <a:prstGeom prst="rect">
            <a:avLst/>
          </a:prstGeom>
          <a:noFill/>
          <a:ln w="9525">
            <a:noFill/>
          </a:ln>
        </p:spPr>
        <p:txBody>
          <a:bodyPr anchor="ctr"/>
          <a:lstStyle/>
          <a:p>
            <a:pPr>
              <a:lnSpc>
                <a:spcPct val="120000"/>
              </a:lnSpc>
            </a:pPr>
            <a:r>
              <a:rPr lang="en-US" altLang="zh-CN" b="1">
                <a:solidFill>
                  <a:srgbClr val="0D0D0D"/>
                </a:solidFill>
                <a:latin typeface="微软雅黑" panose="020B0503020204020204" pitchFamily="34" charset="-122"/>
                <a:ea typeface="微软雅黑" panose="020B0503020204020204" pitchFamily="34" charset="-122"/>
              </a:rPr>
              <a:t>           </a:t>
            </a:r>
            <a:r>
              <a:rPr lang="zh-CN" altLang="en-US" b="1">
                <a:solidFill>
                  <a:srgbClr val="0000FF"/>
                </a:solidFill>
                <a:latin typeface="微软雅黑" panose="020B0503020204020204" pitchFamily="34" charset="-122"/>
                <a:ea typeface="微软雅黑" panose="020B0503020204020204" pitchFamily="34" charset="-122"/>
              </a:rPr>
              <a:t>借款和冲账</a:t>
            </a:r>
            <a:r>
              <a:rPr lang="zh-CN" altLang="en-US" b="1" dirty="0">
                <a:solidFill>
                  <a:srgbClr val="0000FF"/>
                </a:solidFill>
                <a:latin typeface="微软雅黑" panose="020B0503020204020204" pitchFamily="34" charset="-122"/>
                <a:ea typeface="微软雅黑" panose="020B0503020204020204" pitchFamily="34" charset="-122"/>
              </a:rPr>
              <a:t>原则</a:t>
            </a:r>
            <a:endParaRPr lang="zh-CN" altLang="en-US" b="1" dirty="0">
              <a:solidFill>
                <a:srgbClr val="0000FF"/>
              </a:solidFill>
              <a:latin typeface="微软雅黑" panose="020B0503020204020204" pitchFamily="34" charset="-122"/>
              <a:ea typeface="微软雅黑" panose="020B0503020204020204" pitchFamily="34" charset="-122"/>
            </a:endParaRPr>
          </a:p>
          <a:p>
            <a:pPr>
              <a:lnSpc>
                <a:spcPct val="120000"/>
              </a:lnSpc>
            </a:pPr>
            <a:r>
              <a:rPr lang="en-US" altLang="zh-CN" sz="1400" dirty="0">
                <a:solidFill>
                  <a:srgbClr val="000000"/>
                </a:solidFill>
                <a:latin typeface="Arial" panose="020B0604020202020204" pitchFamily="34" charset="0"/>
                <a:ea typeface="华文细黑" panose="02010600040101010101" charset="-122"/>
              </a:rPr>
              <a:t>1.借款实行“</a:t>
            </a:r>
            <a:r>
              <a:rPr lang="en-US" altLang="zh-CN" sz="1400" b="1" u="sng" dirty="0">
                <a:solidFill>
                  <a:srgbClr val="FF0000"/>
                </a:solidFill>
                <a:latin typeface="Arial" panose="020B0604020202020204" pitchFamily="34" charset="0"/>
                <a:ea typeface="华文细黑" panose="02010600040101010101" charset="-122"/>
              </a:rPr>
              <a:t>一事一借，一事一清</a:t>
            </a:r>
            <a:r>
              <a:rPr lang="en-US" altLang="zh-CN" sz="1400" dirty="0">
                <a:solidFill>
                  <a:srgbClr val="000000"/>
                </a:solidFill>
                <a:latin typeface="Arial" panose="020B0604020202020204" pitchFamily="34" charset="0"/>
                <a:ea typeface="华文细黑" panose="02010600040101010101" charset="-122"/>
              </a:rPr>
              <a:t>”原则</a:t>
            </a:r>
            <a:r>
              <a:rPr lang="zh-CN" altLang="en-US" sz="1400" dirty="0">
                <a:solidFill>
                  <a:srgbClr val="000000"/>
                </a:solidFill>
                <a:latin typeface="Arial" panose="020B0604020202020204" pitchFamily="34" charset="0"/>
                <a:ea typeface="华文细黑" panose="02010600040101010101" charset="-122"/>
              </a:rPr>
              <a:t>；</a:t>
            </a:r>
            <a:endParaRPr lang="zh-CN" altLang="en-US" sz="1400" dirty="0">
              <a:solidFill>
                <a:srgbClr val="000000"/>
              </a:solidFill>
              <a:latin typeface="Arial" panose="020B0604020202020204" pitchFamily="34" charset="0"/>
              <a:ea typeface="华文细黑" panose="02010600040101010101" charset="-122"/>
            </a:endParaRPr>
          </a:p>
          <a:p>
            <a:pPr>
              <a:lnSpc>
                <a:spcPct val="120000"/>
              </a:lnSpc>
            </a:pPr>
            <a:r>
              <a:rPr lang="en-US" altLang="zh-CN" sz="1400" dirty="0">
                <a:solidFill>
                  <a:srgbClr val="000000"/>
                </a:solidFill>
                <a:latin typeface="Arial" panose="020B0604020202020204" pitchFamily="34" charset="0"/>
                <a:ea typeface="华文细黑" panose="02010600040101010101" charset="-122"/>
              </a:rPr>
              <a:t>2.</a:t>
            </a:r>
            <a:r>
              <a:rPr lang="zh-CN" altLang="en-US" sz="1400" dirty="0">
                <a:solidFill>
                  <a:srgbClr val="000000"/>
                </a:solidFill>
                <a:latin typeface="Arial" panose="020B0604020202020204" pitchFamily="34" charset="0"/>
                <a:ea typeface="华文细黑" panose="02010600040101010101" charset="-122"/>
              </a:rPr>
              <a:t>冲账</a:t>
            </a:r>
            <a:r>
              <a:rPr lang="en-US" altLang="zh-CN" sz="1400" dirty="0">
                <a:solidFill>
                  <a:srgbClr val="000000"/>
                </a:solidFill>
                <a:latin typeface="Arial" panose="020B0604020202020204" pitchFamily="34" charset="0"/>
                <a:ea typeface="华文细黑" panose="02010600040101010101" charset="-122"/>
              </a:rPr>
              <a:t>实行“</a:t>
            </a:r>
            <a:r>
              <a:rPr lang="en-US" altLang="zh-CN" sz="1400" b="1" u="sng" dirty="0">
                <a:solidFill>
                  <a:srgbClr val="FF0000"/>
                </a:solidFill>
                <a:latin typeface="Arial" panose="020B0604020202020204" pitchFamily="34" charset="0"/>
                <a:ea typeface="华文细黑" panose="02010600040101010101" charset="-122"/>
              </a:rPr>
              <a:t>前账不清，后账不借</a:t>
            </a:r>
            <a:r>
              <a:rPr lang="en-US" altLang="zh-CN" sz="1400" dirty="0">
                <a:solidFill>
                  <a:srgbClr val="000000"/>
                </a:solidFill>
                <a:latin typeface="Arial" panose="020B0604020202020204" pitchFamily="34" charset="0"/>
                <a:ea typeface="华文细黑" panose="02010600040101010101" charset="-122"/>
              </a:rPr>
              <a:t>”原则</a:t>
            </a:r>
            <a:endParaRPr lang="en-US" altLang="zh-CN" sz="1400" dirty="0">
              <a:solidFill>
                <a:srgbClr val="000000"/>
              </a:solidFill>
              <a:latin typeface="Arial" panose="020B0604020202020204" pitchFamily="34" charset="0"/>
              <a:ea typeface="华文细黑" panose="02010600040101010101" charset="-122"/>
            </a:endParaRPr>
          </a:p>
          <a:p>
            <a:pPr>
              <a:lnSpc>
                <a:spcPct val="120000"/>
              </a:lnSpc>
            </a:pPr>
            <a:endParaRPr lang="zh-CN" altLang="en-US" sz="900" dirty="0">
              <a:solidFill>
                <a:srgbClr val="000000"/>
              </a:solidFill>
              <a:latin typeface="Arial" panose="020B0604020202020204" pitchFamily="34" charset="0"/>
              <a:ea typeface="华文细黑" panose="02010600040101010101" charset="-122"/>
            </a:endParaRPr>
          </a:p>
        </p:txBody>
      </p:sp>
      <p:sp>
        <p:nvSpPr>
          <p:cNvPr id="2" name="Text Box 56"/>
          <p:cNvSpPr txBox="1"/>
          <p:nvPr/>
        </p:nvSpPr>
        <p:spPr>
          <a:xfrm>
            <a:off x="116205" y="3340735"/>
            <a:ext cx="6212840" cy="2061210"/>
          </a:xfrm>
          <a:prstGeom prst="rect">
            <a:avLst/>
          </a:prstGeom>
          <a:noFill/>
          <a:ln w="9525">
            <a:noFill/>
          </a:ln>
        </p:spPr>
        <p:txBody>
          <a:bodyPr wrap="square" anchor="t">
            <a:spAutoFit/>
          </a:bodyPr>
          <a:lstStyle/>
          <a:p>
            <a:pPr latinLnBrk="1"/>
            <a:r>
              <a:rPr lang="zh-CN" altLang="en-US" sz="1600" b="1" dirty="0">
                <a:solidFill>
                  <a:srgbClr val="0D0D0D"/>
                </a:solidFill>
                <a:latin typeface="微软雅黑" panose="020B0503020204020204" pitchFamily="34" charset="-122"/>
                <a:ea typeface="微软雅黑" panose="020B0503020204020204" pitchFamily="34" charset="-122"/>
              </a:rPr>
              <a:t>借款注意事项：</a:t>
            </a:r>
            <a:endParaRPr lang="zh-CN" altLang="en-US" sz="1600" b="1" dirty="0">
              <a:solidFill>
                <a:srgbClr val="0D0D0D"/>
              </a:solidFill>
              <a:latin typeface="微软雅黑" panose="020B0503020204020204" pitchFamily="34" charset="-122"/>
              <a:ea typeface="微软雅黑" panose="020B0503020204020204" pitchFamily="34" charset="-122"/>
            </a:endParaRPr>
          </a:p>
          <a:p>
            <a:pPr latinLnBrk="1"/>
            <a:r>
              <a:rPr lang="en-US" altLang="en-US" sz="1400" dirty="0">
                <a:solidFill>
                  <a:srgbClr val="0D0D0D"/>
                </a:solidFill>
                <a:latin typeface="微软雅黑" panose="020B0503020204020204" pitchFamily="34" charset="-122"/>
                <a:ea typeface="微软雅黑" panose="020B0503020204020204" pitchFamily="34" charset="-122"/>
              </a:rPr>
              <a:t>1.</a:t>
            </a:r>
            <a:r>
              <a:rPr lang="en-US" altLang="en-US" sz="1400" b="1" dirty="0">
                <a:solidFill>
                  <a:srgbClr val="0000FF"/>
                </a:solidFill>
                <a:latin typeface="微软雅黑" panose="020B0503020204020204" pitchFamily="34" charset="-122"/>
                <a:ea typeface="微软雅黑" panose="020B0503020204020204" pitchFamily="34" charset="-122"/>
              </a:rPr>
              <a:t>借款责任人</a:t>
            </a:r>
            <a:r>
              <a:rPr lang="en-US" altLang="en-US" sz="1400" dirty="0">
                <a:solidFill>
                  <a:srgbClr val="0D0D0D"/>
                </a:solidFill>
                <a:latin typeface="微软雅黑" panose="020B0503020204020204" pitchFamily="34" charset="-122"/>
                <a:ea typeface="微软雅黑" panose="020B0503020204020204" pitchFamily="34" charset="-122"/>
              </a:rPr>
              <a:t>必须为</a:t>
            </a:r>
            <a:r>
              <a:rPr lang="en-US" altLang="en-US" sz="1400" dirty="0">
                <a:solidFill>
                  <a:srgbClr val="0D0D0D"/>
                </a:solidFill>
                <a:latin typeface="微软雅黑" panose="020B0503020204020204" pitchFamily="34" charset="-122"/>
                <a:ea typeface="微软雅黑" panose="020B0503020204020204" pitchFamily="34" charset="-122"/>
                <a:cs typeface="+mn-ea"/>
              </a:rPr>
              <a:t>学校</a:t>
            </a:r>
            <a:r>
              <a:rPr lang="en-US" altLang="en-US" sz="1400" b="1" u="sng" dirty="0">
                <a:solidFill>
                  <a:srgbClr val="FF0000"/>
                </a:solidFill>
                <a:latin typeface="微软雅黑" panose="020B0503020204020204" pitchFamily="34" charset="-122"/>
                <a:ea typeface="微软雅黑" panose="020B0503020204020204" pitchFamily="34" charset="-122"/>
              </a:rPr>
              <a:t>在编在岗或人才租赁人员</a:t>
            </a:r>
            <a:r>
              <a:rPr lang="zh-CN" altLang="en-US" sz="1400" dirty="0">
                <a:solidFill>
                  <a:srgbClr val="0D0D0D"/>
                </a:solidFill>
                <a:latin typeface="微软雅黑" panose="020B0503020204020204" pitchFamily="34" charset="-122"/>
                <a:ea typeface="微软雅黑" panose="020B0503020204020204" pitchFamily="34" charset="-122"/>
              </a:rPr>
              <a:t>。</a:t>
            </a:r>
            <a:endParaRPr lang="zh-CN" altLang="en-US" sz="1400" dirty="0">
              <a:solidFill>
                <a:srgbClr val="0D0D0D"/>
              </a:solidFill>
              <a:latin typeface="微软雅黑" panose="020B0503020204020204" pitchFamily="34" charset="-122"/>
              <a:ea typeface="微软雅黑" panose="020B0503020204020204" pitchFamily="34" charset="-122"/>
            </a:endParaRPr>
          </a:p>
          <a:p>
            <a:pPr latinLnBrk="1"/>
            <a:r>
              <a:rPr lang="en-US" altLang="zh-CN" sz="1400" dirty="0">
                <a:solidFill>
                  <a:srgbClr val="0D0D0D"/>
                </a:solidFill>
                <a:latin typeface="微软雅黑" panose="020B0503020204020204" pitchFamily="34" charset="-122"/>
                <a:ea typeface="微软雅黑" panose="020B0503020204020204" pitchFamily="34" charset="-122"/>
              </a:rPr>
              <a:t>2.</a:t>
            </a:r>
            <a:r>
              <a:rPr lang="zh-CN" altLang="en-US" sz="1400" b="1" dirty="0">
                <a:solidFill>
                  <a:srgbClr val="0000FF"/>
                </a:solidFill>
                <a:latin typeface="微软雅黑" panose="020B0503020204020204" pitchFamily="34" charset="-122"/>
                <a:ea typeface="微软雅黑" panose="020B0503020204020204" pitchFamily="34" charset="-122"/>
              </a:rPr>
              <a:t>借款责任人、项目负责人和经办人</a:t>
            </a:r>
            <a:r>
              <a:rPr lang="zh-CN" altLang="en-US" sz="1400" dirty="0">
                <a:solidFill>
                  <a:srgbClr val="0D0D0D"/>
                </a:solidFill>
                <a:latin typeface="微软雅黑" panose="020B0503020204020204" pitchFamily="34" charset="-122"/>
                <a:ea typeface="微软雅黑" panose="020B0503020204020204" pitchFamily="34" charset="-122"/>
              </a:rPr>
              <a:t>都需</a:t>
            </a:r>
            <a:r>
              <a:rPr lang="zh-CN" altLang="en-US" sz="1400" b="1" dirty="0">
                <a:solidFill>
                  <a:srgbClr val="FF0000"/>
                </a:solidFill>
                <a:latin typeface="微软雅黑" panose="020B0503020204020204" pitchFamily="34" charset="-122"/>
                <a:ea typeface="微软雅黑" panose="020B0503020204020204" pitchFamily="34" charset="-122"/>
              </a:rPr>
              <a:t>签字</a:t>
            </a:r>
            <a:r>
              <a:rPr lang="zh-CN" altLang="en-US" sz="1400" dirty="0">
                <a:solidFill>
                  <a:srgbClr val="0D0D0D"/>
                </a:solidFill>
                <a:latin typeface="微软雅黑" panose="020B0503020204020204" pitchFamily="34" charset="-122"/>
                <a:ea typeface="微软雅黑" panose="020B0503020204020204" pitchFamily="34" charset="-122"/>
              </a:rPr>
              <a:t>。</a:t>
            </a:r>
            <a:endParaRPr lang="zh-CN" altLang="en-US" sz="1400" dirty="0">
              <a:solidFill>
                <a:srgbClr val="0D0D0D"/>
              </a:solidFill>
              <a:latin typeface="微软雅黑" panose="020B0503020204020204" pitchFamily="34" charset="-122"/>
              <a:ea typeface="微软雅黑" panose="020B0503020204020204" pitchFamily="34" charset="-122"/>
            </a:endParaRPr>
          </a:p>
          <a:p>
            <a:pPr latinLnBrk="1"/>
            <a:r>
              <a:rPr lang="en-US" altLang="zh-CN" sz="1400" dirty="0">
                <a:solidFill>
                  <a:srgbClr val="0D0D0D"/>
                </a:solidFill>
                <a:latin typeface="微软雅黑" panose="020B0503020204020204" pitchFamily="34" charset="-122"/>
                <a:ea typeface="微软雅黑" panose="020B0503020204020204" pitchFamily="34" charset="-122"/>
              </a:rPr>
              <a:t>3.</a:t>
            </a:r>
            <a:r>
              <a:rPr lang="zh-CN" altLang="en-US" sz="1400" dirty="0">
                <a:solidFill>
                  <a:srgbClr val="0D0D0D"/>
                </a:solidFill>
                <a:latin typeface="微软雅黑" panose="020B0503020204020204" pitchFamily="34" charset="-122"/>
                <a:ea typeface="微软雅黑" panose="020B0503020204020204" pitchFamily="34" charset="-122"/>
              </a:rPr>
              <a:t>借款金额</a:t>
            </a:r>
            <a:r>
              <a:rPr lang="en-US" altLang="zh-CN" sz="1400" b="1" dirty="0">
                <a:solidFill>
                  <a:srgbClr val="0000FF"/>
                </a:solidFill>
                <a:latin typeface="微软雅黑" panose="020B0503020204020204" pitchFamily="34" charset="-122"/>
                <a:ea typeface="微软雅黑" panose="020B0503020204020204" pitchFamily="34" charset="-122"/>
              </a:rPr>
              <a:t>10</a:t>
            </a:r>
            <a:r>
              <a:rPr lang="zh-CN" altLang="en-US" sz="1400" b="1" dirty="0">
                <a:solidFill>
                  <a:srgbClr val="0000FF"/>
                </a:solidFill>
                <a:latin typeface="微软雅黑" panose="020B0503020204020204" pitchFamily="34" charset="-122"/>
                <a:ea typeface="微软雅黑" panose="020B0503020204020204" pitchFamily="34" charset="-122"/>
              </a:rPr>
              <a:t>万元</a:t>
            </a:r>
            <a:r>
              <a:rPr lang="zh-CN" altLang="en-US" sz="1400" dirty="0">
                <a:solidFill>
                  <a:srgbClr val="0D0D0D"/>
                </a:solidFill>
                <a:latin typeface="微软雅黑" panose="020B0503020204020204" pitchFamily="34" charset="-122"/>
                <a:ea typeface="微软雅黑" panose="020B0503020204020204" pitchFamily="34" charset="-122"/>
              </a:rPr>
              <a:t>及以上需</a:t>
            </a:r>
            <a:r>
              <a:rPr lang="zh-CN" altLang="en-US" sz="1400" b="1" u="sng" dirty="0">
                <a:solidFill>
                  <a:srgbClr val="FF0000"/>
                </a:solidFill>
                <a:latin typeface="微软雅黑" panose="020B0503020204020204" pitchFamily="34" charset="-122"/>
                <a:ea typeface="微软雅黑" panose="020B0503020204020204" pitchFamily="34" charset="-122"/>
              </a:rPr>
              <a:t>财务处副处长审签</a:t>
            </a:r>
            <a:r>
              <a:rPr lang="zh-CN" altLang="en-US" sz="1400" dirty="0">
                <a:solidFill>
                  <a:srgbClr val="0D0D0D"/>
                </a:solidFill>
                <a:latin typeface="微软雅黑" panose="020B0503020204020204" pitchFamily="34" charset="-122"/>
                <a:ea typeface="微软雅黑" panose="020B0503020204020204" pitchFamily="34" charset="-122"/>
              </a:rPr>
              <a:t>，</a:t>
            </a:r>
            <a:r>
              <a:rPr lang="zh-CN" altLang="en-US" sz="1400" b="1" dirty="0">
                <a:solidFill>
                  <a:srgbClr val="0000FF"/>
                </a:solidFill>
                <a:latin typeface="微软雅黑" panose="020B0503020204020204" pitchFamily="34" charset="-122"/>
                <a:ea typeface="微软雅黑" panose="020B0503020204020204" pitchFamily="34" charset="-122"/>
              </a:rPr>
              <a:t>外拨经费</a:t>
            </a:r>
            <a:r>
              <a:rPr lang="zh-CN" altLang="en-US" sz="1400" dirty="0">
                <a:solidFill>
                  <a:srgbClr val="0D0D0D"/>
                </a:solidFill>
                <a:latin typeface="微软雅黑" panose="020B0503020204020204" pitchFamily="34" charset="-122"/>
                <a:ea typeface="微软雅黑" panose="020B0503020204020204" pitchFamily="34" charset="-122"/>
              </a:rPr>
              <a:t>还需</a:t>
            </a:r>
            <a:r>
              <a:rPr lang="zh-CN" altLang="en-US" sz="1400" b="1" u="sng" dirty="0">
                <a:solidFill>
                  <a:srgbClr val="FF0000"/>
                </a:solidFill>
                <a:latin typeface="微软雅黑" panose="020B0503020204020204" pitchFamily="34" charset="-122"/>
                <a:ea typeface="微软雅黑" panose="020B0503020204020204" pitchFamily="34" charset="-122"/>
              </a:rPr>
              <a:t>科技处处长</a:t>
            </a:r>
            <a:r>
              <a:rPr lang="zh-CN" altLang="en-US" sz="1400" dirty="0">
                <a:solidFill>
                  <a:srgbClr val="0D0D0D"/>
                </a:solidFill>
                <a:latin typeface="微软雅黑" panose="020B0503020204020204" pitchFamily="34" charset="-122"/>
                <a:ea typeface="微软雅黑" panose="020B0503020204020204" pitchFamily="34" charset="-122"/>
              </a:rPr>
              <a:t>、财务处</a:t>
            </a:r>
            <a:r>
              <a:rPr lang="zh-CN" altLang="en-US" sz="1400" b="1" u="sng" dirty="0">
                <a:solidFill>
                  <a:srgbClr val="FF0000"/>
                </a:solidFill>
                <a:latin typeface="微软雅黑" panose="020B0503020204020204" pitchFamily="34" charset="-122"/>
                <a:ea typeface="微软雅黑" panose="020B0503020204020204" pitchFamily="34" charset="-122"/>
              </a:rPr>
              <a:t>科研经费管理科（</a:t>
            </a:r>
            <a:r>
              <a:rPr lang="en-US" altLang="zh-CN" sz="1400" b="1" u="sng" dirty="0">
                <a:solidFill>
                  <a:srgbClr val="FF0000"/>
                </a:solidFill>
                <a:latin typeface="微软雅黑" panose="020B0503020204020204" pitchFamily="34" charset="-122"/>
                <a:ea typeface="微软雅黑" panose="020B0503020204020204" pitchFamily="34" charset="-122"/>
              </a:rPr>
              <a:t>216</a:t>
            </a:r>
            <a:r>
              <a:rPr lang="zh-CN" altLang="en-US" sz="1400" b="1" u="sng" dirty="0">
                <a:solidFill>
                  <a:srgbClr val="FF0000"/>
                </a:solidFill>
                <a:latin typeface="微软雅黑" panose="020B0503020204020204" pitchFamily="34" charset="-122"/>
                <a:ea typeface="微软雅黑" panose="020B0503020204020204" pitchFamily="34" charset="-122"/>
              </a:rPr>
              <a:t>）审签</a:t>
            </a:r>
            <a:r>
              <a:rPr lang="zh-CN" altLang="en-US" sz="1400" dirty="0">
                <a:solidFill>
                  <a:srgbClr val="0D0D0D"/>
                </a:solidFill>
                <a:latin typeface="微软雅黑" panose="020B0503020204020204" pitchFamily="34" charset="-122"/>
                <a:ea typeface="微软雅黑" panose="020B0503020204020204" pitchFamily="34" charset="-122"/>
              </a:rPr>
              <a:t>。</a:t>
            </a:r>
            <a:endParaRPr lang="zh-CN" altLang="en-US" sz="1400" dirty="0">
              <a:solidFill>
                <a:srgbClr val="0D0D0D"/>
              </a:solidFill>
              <a:latin typeface="微软雅黑" panose="020B0503020204020204" pitchFamily="34" charset="-122"/>
              <a:ea typeface="微软雅黑" panose="020B0503020204020204" pitchFamily="34" charset="-122"/>
            </a:endParaRPr>
          </a:p>
          <a:p>
            <a:pPr latinLnBrk="1"/>
            <a:r>
              <a:rPr lang="en-US" altLang="zh-CN" sz="1400" dirty="0">
                <a:solidFill>
                  <a:srgbClr val="0D0D0D"/>
                </a:solidFill>
                <a:latin typeface="微软雅黑" panose="020B0503020204020204" pitchFamily="34" charset="-122"/>
                <a:ea typeface="微软雅黑" panose="020B0503020204020204" pitchFamily="34" charset="-122"/>
              </a:rPr>
              <a:t>4.</a:t>
            </a:r>
            <a:r>
              <a:rPr lang="en-US" altLang="zh-CN" sz="1400" b="1" dirty="0">
                <a:solidFill>
                  <a:srgbClr val="0000FF"/>
                </a:solidFill>
                <a:latin typeface="微软雅黑" panose="020B0503020204020204" pitchFamily="34" charset="-122"/>
                <a:ea typeface="微软雅黑" panose="020B0503020204020204" pitchFamily="34" charset="-122"/>
              </a:rPr>
              <a:t>工程借款</a:t>
            </a:r>
            <a:r>
              <a:rPr lang="en-US" altLang="zh-CN" sz="1400" dirty="0">
                <a:solidFill>
                  <a:srgbClr val="0D0D0D"/>
                </a:solidFill>
                <a:latin typeface="微软雅黑" panose="020B0503020204020204" pitchFamily="34" charset="-122"/>
                <a:ea typeface="微软雅黑" panose="020B0503020204020204" pitchFamily="34" charset="-122"/>
              </a:rPr>
              <a:t>必须提供</a:t>
            </a:r>
            <a:r>
              <a:rPr lang="en-US" altLang="zh-CN" sz="1400" b="1" u="sng" dirty="0">
                <a:solidFill>
                  <a:srgbClr val="FF0000"/>
                </a:solidFill>
                <a:latin typeface="微软雅黑" panose="020B0503020204020204" pitchFamily="34" charset="-122"/>
                <a:ea typeface="微软雅黑" panose="020B0503020204020204" pitchFamily="34" charset="-122"/>
              </a:rPr>
              <a:t>合同</a:t>
            </a:r>
            <a:r>
              <a:rPr lang="zh-CN" altLang="en-US" sz="1400" dirty="0">
                <a:solidFill>
                  <a:srgbClr val="0D0D0D"/>
                </a:solidFill>
                <a:latin typeface="微软雅黑" panose="020B0503020204020204" pitchFamily="34" charset="-122"/>
                <a:ea typeface="微软雅黑" panose="020B0503020204020204" pitchFamily="34" charset="-122"/>
              </a:rPr>
              <a:t>或协议</a:t>
            </a:r>
            <a:r>
              <a:rPr lang="en-US" altLang="zh-CN" sz="1400" dirty="0">
                <a:solidFill>
                  <a:srgbClr val="0D0D0D"/>
                </a:solidFill>
                <a:latin typeface="微软雅黑" panose="020B0503020204020204" pitchFamily="34" charset="-122"/>
                <a:ea typeface="微软雅黑" panose="020B0503020204020204" pitchFamily="34" charset="-122"/>
              </a:rPr>
              <a:t>（</a:t>
            </a:r>
            <a:r>
              <a:rPr lang="zh-CN" altLang="en-US" sz="1400" b="1" u="sng" dirty="0">
                <a:solidFill>
                  <a:srgbClr val="FF0000"/>
                </a:solidFill>
                <a:latin typeface="微软雅黑" panose="020B0503020204020204" pitchFamily="34" charset="-122"/>
                <a:ea typeface="微软雅黑" panose="020B0503020204020204" pitchFamily="34" charset="-122"/>
              </a:rPr>
              <a:t>盖学校公章</a:t>
            </a:r>
            <a:r>
              <a:rPr lang="en-US" altLang="zh-CN" sz="1400" dirty="0">
                <a:solidFill>
                  <a:srgbClr val="0D0D0D"/>
                </a:solidFill>
                <a:latin typeface="微软雅黑" panose="020B0503020204020204" pitchFamily="34" charset="-122"/>
                <a:ea typeface="微软雅黑" panose="020B0503020204020204" pitchFamily="34" charset="-122"/>
              </a:rPr>
              <a:t>），</a:t>
            </a:r>
            <a:r>
              <a:rPr lang="zh-CN" altLang="en-US" sz="1400" dirty="0">
                <a:solidFill>
                  <a:srgbClr val="0D0D0D"/>
                </a:solidFill>
                <a:latin typeface="微软雅黑" panose="020B0503020204020204" pitchFamily="34" charset="-122"/>
                <a:ea typeface="微软雅黑" panose="020B0503020204020204" pitchFamily="34" charset="-122"/>
              </a:rPr>
              <a:t>若</a:t>
            </a:r>
            <a:r>
              <a:rPr lang="en-US" altLang="zh-CN" sz="1400" dirty="0" err="1">
                <a:solidFill>
                  <a:srgbClr val="0D0D0D"/>
                </a:solidFill>
                <a:latin typeface="微软雅黑" panose="020B0503020204020204" pitchFamily="34" charset="-122"/>
                <a:ea typeface="微软雅黑" panose="020B0503020204020204" pitchFamily="34" charset="-122"/>
              </a:rPr>
              <a:t>达到采购规定金额</a:t>
            </a:r>
            <a:r>
              <a:rPr lang="zh-CN" altLang="en-US" sz="1400" dirty="0">
                <a:solidFill>
                  <a:srgbClr val="0D0D0D"/>
                </a:solidFill>
                <a:latin typeface="微软雅黑" panose="020B0503020204020204" pitchFamily="34" charset="-122"/>
                <a:ea typeface="微软雅黑" panose="020B0503020204020204" pitchFamily="34" charset="-122"/>
              </a:rPr>
              <a:t>，</a:t>
            </a:r>
            <a:r>
              <a:rPr lang="en-US" altLang="zh-CN" sz="1400" dirty="0" err="1">
                <a:solidFill>
                  <a:srgbClr val="0D0D0D"/>
                </a:solidFill>
                <a:latin typeface="微软雅黑" panose="020B0503020204020204" pitchFamily="34" charset="-122"/>
                <a:ea typeface="微软雅黑" panose="020B0503020204020204" pitchFamily="34" charset="-122"/>
              </a:rPr>
              <a:t>还需提供</a:t>
            </a:r>
            <a:r>
              <a:rPr lang="en-US" altLang="zh-CN" sz="1400" b="1" u="sng" dirty="0" err="1">
                <a:solidFill>
                  <a:srgbClr val="FF0000"/>
                </a:solidFill>
                <a:latin typeface="微软雅黑" panose="020B0503020204020204" pitchFamily="34" charset="-122"/>
                <a:ea typeface="微软雅黑" panose="020B0503020204020204" pitchFamily="34" charset="-122"/>
              </a:rPr>
              <a:t>采购招标手续证明</a:t>
            </a:r>
            <a:r>
              <a:rPr lang="zh-CN" altLang="en-US" sz="1400" dirty="0">
                <a:solidFill>
                  <a:srgbClr val="0D0D0D"/>
                </a:solidFill>
                <a:latin typeface="微软雅黑" panose="020B0503020204020204" pitchFamily="34" charset="-122"/>
                <a:ea typeface="微软雅黑" panose="020B0503020204020204" pitchFamily="34" charset="-122"/>
              </a:rPr>
              <a:t>；若支付进度款，还需提供</a:t>
            </a:r>
            <a:r>
              <a:rPr lang="zh-CN" altLang="en-US" sz="1400" b="1" u="sng" dirty="0">
                <a:solidFill>
                  <a:srgbClr val="FF0000"/>
                </a:solidFill>
                <a:latin typeface="微软雅黑" panose="020B0503020204020204" pitchFamily="34" charset="-122"/>
                <a:ea typeface="微软雅黑" panose="020B0503020204020204" pitchFamily="34" charset="-122"/>
              </a:rPr>
              <a:t>进度证明材料</a:t>
            </a:r>
            <a:r>
              <a:rPr lang="zh-CN" altLang="en-US" sz="1400" dirty="0">
                <a:solidFill>
                  <a:srgbClr val="0D0D0D"/>
                </a:solidFill>
                <a:latin typeface="微软雅黑" panose="020B0503020204020204" pitchFamily="34" charset="-122"/>
                <a:ea typeface="微软雅黑" panose="020B0503020204020204" pitchFamily="34" charset="-122"/>
              </a:rPr>
              <a:t>（如：开工报告、验收证明书等）。</a:t>
            </a:r>
            <a:endParaRPr lang="zh-CN" altLang="en-US" sz="1400" i="1" dirty="0">
              <a:solidFill>
                <a:srgbClr val="0D0D0D"/>
              </a:solidFill>
              <a:latin typeface="微软雅黑" panose="020B0503020204020204" pitchFamily="34" charset="-122"/>
              <a:ea typeface="微软雅黑" panose="020B0503020204020204" pitchFamily="34" charset="-122"/>
            </a:endParaRPr>
          </a:p>
          <a:p>
            <a:pPr latinLnBrk="1"/>
            <a:r>
              <a:rPr lang="en-US" altLang="zh-CN" sz="1400" dirty="0">
                <a:solidFill>
                  <a:srgbClr val="0D0D0D"/>
                </a:solidFill>
                <a:latin typeface="微软雅黑" panose="020B0503020204020204" pitchFamily="34" charset="-122"/>
                <a:ea typeface="微软雅黑" panose="020B0503020204020204" pitchFamily="34" charset="-122"/>
              </a:rPr>
              <a:t>5.属于采购管理规定范围内的</a:t>
            </a:r>
            <a:r>
              <a:rPr lang="en-US" altLang="zh-CN" sz="1400" b="1" dirty="0">
                <a:solidFill>
                  <a:srgbClr val="0000FF"/>
                </a:solidFill>
                <a:latin typeface="微软雅黑" panose="020B0503020204020204" pitchFamily="34" charset="-122"/>
                <a:ea typeface="微软雅黑" panose="020B0503020204020204" pitchFamily="34" charset="-122"/>
              </a:rPr>
              <a:t>商品和服务</a:t>
            </a:r>
            <a:r>
              <a:rPr lang="en-US" altLang="zh-CN" sz="1400" dirty="0">
                <a:solidFill>
                  <a:srgbClr val="0D0D0D"/>
                </a:solidFill>
                <a:latin typeface="微软雅黑" panose="020B0503020204020204" pitchFamily="34" charset="-122"/>
                <a:ea typeface="微软雅黑" panose="020B0503020204020204" pitchFamily="34" charset="-122"/>
              </a:rPr>
              <a:t>，必须提供经审核批准的</a:t>
            </a:r>
            <a:r>
              <a:rPr lang="en-US" altLang="zh-CN" sz="1400" b="1" u="sng" dirty="0">
                <a:solidFill>
                  <a:srgbClr val="FF0000"/>
                </a:solidFill>
                <a:latin typeface="微软雅黑" panose="020B0503020204020204" pitchFamily="34" charset="-122"/>
                <a:ea typeface="微软雅黑" panose="020B0503020204020204" pitchFamily="34" charset="-122"/>
              </a:rPr>
              <a:t>采购申请表</a:t>
            </a:r>
            <a:r>
              <a:rPr lang="en-US" altLang="zh-CN" sz="1400" dirty="0">
                <a:solidFill>
                  <a:srgbClr val="0D0D0D"/>
                </a:solidFill>
                <a:latin typeface="微软雅黑" panose="020B0503020204020204" pitchFamily="34" charset="-122"/>
                <a:ea typeface="微软雅黑" panose="020B0503020204020204" pitchFamily="34" charset="-122"/>
              </a:rPr>
              <a:t>。 </a:t>
            </a:r>
            <a:endParaRPr lang="en-US" altLang="zh-CN" sz="1600" dirty="0">
              <a:solidFill>
                <a:srgbClr val="0D0D0D"/>
              </a:solidFill>
              <a:latin typeface="微软雅黑" panose="020B0503020204020204" pitchFamily="34" charset="-122"/>
              <a:ea typeface="微软雅黑" panose="020B0503020204020204" pitchFamily="34" charset="-122"/>
            </a:endParaRPr>
          </a:p>
        </p:txBody>
      </p:sp>
      <p:sp>
        <p:nvSpPr>
          <p:cNvPr id="60434" name="文本框 1"/>
          <p:cNvSpPr txBox="1"/>
          <p:nvPr/>
        </p:nvSpPr>
        <p:spPr>
          <a:xfrm>
            <a:off x="7508875" y="2212975"/>
            <a:ext cx="2027238" cy="460375"/>
          </a:xfrm>
          <a:prstGeom prst="rect">
            <a:avLst/>
          </a:prstGeom>
          <a:noFill/>
          <a:ln w="9525">
            <a:noFill/>
          </a:ln>
        </p:spPr>
        <p:txBody>
          <a:bodyPr wrap="square" anchor="t">
            <a:spAutoFit/>
          </a:bodyPr>
          <a:lstStyle/>
          <a:p>
            <a:r>
              <a:rPr lang="zh-CN" altLang="en-US" sz="2400" b="1" dirty="0">
                <a:latin typeface="微软雅黑" panose="020B0503020204020204" pitchFamily="34" charset="-122"/>
                <a:ea typeface="微软雅黑" panose="020B0503020204020204" pitchFamily="34" charset="-122"/>
                <a:sym typeface="宋体" panose="02010600030101010101" pitchFamily="2" charset="-122"/>
              </a:rPr>
              <a:t>借款与冲账</a:t>
            </a:r>
            <a:endParaRPr lang="zh-CN" altLang="en-US" sz="2400" b="1">
              <a:latin typeface="Arial" panose="020B0604020202020204" pitchFamily="34" charset="0"/>
              <a:ea typeface="宋体" panose="02010600030101010101" pitchFamily="2" charset="-122"/>
            </a:endParaRPr>
          </a:p>
        </p:txBody>
      </p:sp>
      <p:sp>
        <p:nvSpPr>
          <p:cNvPr id="23" name="对角圆角矩形 22"/>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（一）请款（借款）</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258935" y="5014595"/>
            <a:ext cx="393065" cy="275590"/>
          </a:xfrm>
          <a:prstGeom prst="rect">
            <a:avLst/>
          </a:prstGeom>
          <a:noFill/>
        </p:spPr>
        <p:txBody>
          <a:bodyPr wrap="square" rtlCol="0">
            <a:spAutoFit/>
          </a:bodyPr>
          <a:lstStyle/>
          <a:p>
            <a:r>
              <a:rPr lang="en-US" altLang="zh-CN" sz="1200" dirty="0" smtClean="0"/>
              <a:t>24</a:t>
            </a:r>
            <a:endParaRPr lang="en-US" altLang="zh-CN" sz="1200" dirty="0" smtClean="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750"/>
                                        <p:tgtEl>
                                          <p:spTgt spid="21">
                                            <p:txEl>
                                              <p:pRg st="0" end="0"/>
                                            </p:txEl>
                                          </p:spTgt>
                                        </p:tgtEl>
                                      </p:cBhvr>
                                    </p:animEffect>
                                    <p:anim calcmode="lin" valueType="num">
                                      <p:cBhvr>
                                        <p:cTn id="24"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animEffect transition="in" filter="fade">
                                      <p:cBhvr>
                                        <p:cTn id="29" dur="750"/>
                                        <p:tgtEl>
                                          <p:spTgt spid="21">
                                            <p:txEl>
                                              <p:pRg st="1" end="1"/>
                                            </p:txEl>
                                          </p:spTgt>
                                        </p:tgtEl>
                                      </p:cBhvr>
                                    </p:animEffect>
                                    <p:anim calcmode="lin" valueType="num">
                                      <p:cBhvr>
                                        <p:cTn id="30" dur="75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1" dur="75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fade">
                                      <p:cBhvr>
                                        <p:cTn id="35" dur="750"/>
                                        <p:tgtEl>
                                          <p:spTgt spid="21">
                                            <p:txEl>
                                              <p:pRg st="2" end="2"/>
                                            </p:txEl>
                                          </p:spTgt>
                                        </p:tgtEl>
                                      </p:cBhvr>
                                    </p:animEffect>
                                    <p:anim calcmode="lin" valueType="num">
                                      <p:cBhvr>
                                        <p:cTn id="36" dur="75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7" dur="75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anim calcmode="lin" valueType="num">
                                      <p:cBhvr>
                                        <p:cTn id="42" dur="500" fill="hold"/>
                                        <p:tgtEl>
                                          <p:spTgt spid="8"/>
                                        </p:tgtEl>
                                        <p:attrNameLst>
                                          <p:attrName>ppt_x</p:attrName>
                                        </p:attrNameLst>
                                      </p:cBhvr>
                                      <p:tavLst>
                                        <p:tav tm="0">
                                          <p:val>
                                            <p:strVal val="#ppt_x"/>
                                          </p:val>
                                        </p:tav>
                                        <p:tav tm="100000">
                                          <p:val>
                                            <p:strVal val="#ppt_x"/>
                                          </p:val>
                                        </p:tav>
                                      </p:tavLst>
                                    </p:anim>
                                    <p:anim calcmode="lin" valueType="num">
                                      <p:cBhvr>
                                        <p:cTn id="43" dur="5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anim calcmode="lin" valueType="num">
                                      <p:cBhvr>
                                        <p:cTn id="47" dur="500" fill="hold"/>
                                        <p:tgtEl>
                                          <p:spTgt spid="9"/>
                                        </p:tgtEl>
                                        <p:attrNameLst>
                                          <p:attrName>ppt_x</p:attrName>
                                        </p:attrNameLst>
                                      </p:cBhvr>
                                      <p:tavLst>
                                        <p:tav tm="0">
                                          <p:val>
                                            <p:strVal val="#ppt_x"/>
                                          </p:val>
                                        </p:tav>
                                        <p:tav tm="100000">
                                          <p:val>
                                            <p:strVal val="#ppt_x"/>
                                          </p:val>
                                        </p:tav>
                                      </p:tavLst>
                                    </p:anim>
                                    <p:anim calcmode="lin" valueType="num">
                                      <p:cBhvr>
                                        <p:cTn id="48" dur="5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strVal val="#ppt_x"/>
                                          </p:val>
                                        </p:tav>
                                        <p:tav tm="100000">
                                          <p:val>
                                            <p:strVal val="#ppt_x"/>
                                          </p:val>
                                        </p:tav>
                                      </p:tavLst>
                                    </p:anim>
                                    <p:anim calcmode="lin" valueType="num">
                                      <p:cBhvr>
                                        <p:cTn id="53" dur="5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anim calcmode="lin" valueType="num">
                                      <p:cBhvr>
                                        <p:cTn id="63" dur="500" fill="hold"/>
                                        <p:tgtEl>
                                          <p:spTgt spid="2"/>
                                        </p:tgtEl>
                                        <p:attrNameLst>
                                          <p:attrName>ppt_x</p:attrName>
                                        </p:attrNameLst>
                                      </p:cBhvr>
                                      <p:tavLst>
                                        <p:tav tm="0">
                                          <p:val>
                                            <p:strVal val="#ppt_x"/>
                                          </p:val>
                                        </p:tav>
                                        <p:tav tm="100000">
                                          <p:val>
                                            <p:strVal val="#ppt_x"/>
                                          </p:val>
                                        </p:tav>
                                      </p:tavLst>
                                    </p:anim>
                                    <p:anim calcmode="lin" valueType="num">
                                      <p:cBhvr>
                                        <p:cTn id="6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1" grpId="0" uiExpand="1"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6"/>
          <p:cNvSpPr txBox="1"/>
          <p:nvPr/>
        </p:nvSpPr>
        <p:spPr>
          <a:xfrm>
            <a:off x="646083" y="771511"/>
            <a:ext cx="8429684" cy="338554"/>
          </a:xfrm>
          <a:prstGeom prst="rect">
            <a:avLst/>
          </a:prstGeom>
          <a:noFill/>
          <a:ln w="9525">
            <a:noFill/>
          </a:ln>
        </p:spPr>
        <p:txBody>
          <a:bodyPr wrap="square" anchor="t">
            <a:spAutoFit/>
          </a:bodyPr>
          <a:lstStyle/>
          <a:p>
            <a:pPr latinLnBrk="1"/>
            <a:r>
              <a:rPr lang="zh-CN" altLang="en-US" sz="1600" b="1" dirty="0" smtClean="0">
                <a:solidFill>
                  <a:srgbClr val="0D0D0D"/>
                </a:solidFill>
                <a:latin typeface="微软雅黑" panose="020B0503020204020204" pitchFamily="34" charset="-122"/>
                <a:ea typeface="微软雅黑" panose="020B0503020204020204" pitchFamily="34" charset="-122"/>
              </a:rPr>
              <a:t>预开发票借款交税费流程（</a:t>
            </a:r>
            <a:r>
              <a:rPr lang="zh-CN" altLang="en-US" sz="1600" b="1" dirty="0" smtClean="0">
                <a:solidFill>
                  <a:srgbClr val="FF0000"/>
                </a:solidFill>
                <a:latin typeface="微软雅黑" panose="020B0503020204020204" pitchFamily="34" charset="-122"/>
                <a:ea typeface="微软雅黑" panose="020B0503020204020204" pitchFamily="34" charset="-122"/>
              </a:rPr>
              <a:t>不通过网上自助报账系统办理，线下操作</a:t>
            </a:r>
            <a:r>
              <a:rPr lang="zh-CN" altLang="en-US" sz="1600" b="1" dirty="0" smtClean="0">
                <a:solidFill>
                  <a:srgbClr val="0D0D0D"/>
                </a:solidFill>
                <a:latin typeface="微软雅黑" panose="020B0503020204020204" pitchFamily="34" charset="-122"/>
                <a:ea typeface="微软雅黑" panose="020B0503020204020204" pitchFamily="34" charset="-122"/>
              </a:rPr>
              <a:t>）：</a:t>
            </a:r>
            <a:endParaRPr lang="zh-CN" altLang="en-US" sz="1600" b="1" dirty="0">
              <a:solidFill>
                <a:srgbClr val="0D0D0D"/>
              </a:solidFill>
              <a:latin typeface="微软雅黑" panose="020B0503020204020204" pitchFamily="34" charset="-122"/>
              <a:ea typeface="微软雅黑" panose="020B0503020204020204" pitchFamily="34" charset="-122"/>
            </a:endParaRPr>
          </a:p>
        </p:txBody>
      </p:sp>
      <p:sp>
        <p:nvSpPr>
          <p:cNvPr id="23" name="对角圆角矩形 22"/>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（一）请款（借款）</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1003273" y="1628767"/>
            <a:ext cx="2286015" cy="428628"/>
            <a:chOff x="3677392" y="2605986"/>
            <a:chExt cx="6289568" cy="924356"/>
          </a:xfrm>
        </p:grpSpPr>
        <p:cxnSp>
          <p:nvCxnSpPr>
            <p:cNvPr id="62" name="直接连接符 61"/>
            <p:cNvCxnSpPr/>
            <p:nvPr/>
          </p:nvCxnSpPr>
          <p:spPr>
            <a:xfrm>
              <a:off x="3677392" y="2605986"/>
              <a:ext cx="62895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a:off x="9966960" y="2605986"/>
              <a:ext cx="0" cy="92435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5" name="文本框 88"/>
          <p:cNvSpPr txBox="1"/>
          <p:nvPr/>
        </p:nvSpPr>
        <p:spPr>
          <a:xfrm>
            <a:off x="1003300" y="1200150"/>
            <a:ext cx="4236720" cy="460375"/>
          </a:xfrm>
          <a:prstGeom prst="rect">
            <a:avLst/>
          </a:prstGeom>
          <a:noFill/>
        </p:spPr>
        <p:txBody>
          <a:bodyPr wrap="square" rtlCol="0">
            <a:spAutoFit/>
          </a:bodyPr>
          <a:lstStyle/>
          <a:p>
            <a:r>
              <a:rPr lang="zh-CN" altLang="en-US" sz="1200">
                <a:solidFill>
                  <a:srgbClr val="0D0D0D"/>
                </a:solidFill>
                <a:ea typeface="微软雅黑" panose="020B0503020204020204" pitchFamily="34" charset="-122"/>
                <a:cs typeface="+mn-ea"/>
              </a:rPr>
              <a:t>填写</a:t>
            </a:r>
            <a:r>
              <a:rPr lang="zh-CN" altLang="en-US" sz="1200" b="1">
                <a:solidFill>
                  <a:srgbClr val="FF0000"/>
                </a:solidFill>
                <a:ea typeface="微软雅黑" panose="020B0503020204020204" pitchFamily="34" charset="-122"/>
                <a:cs typeface="+mn-ea"/>
              </a:rPr>
              <a:t>《预开发票申请表暨承诺函》</a:t>
            </a:r>
            <a:r>
              <a:rPr lang="zh-CN" altLang="en-US" sz="1200">
                <a:solidFill>
                  <a:srgbClr val="0D0D0D"/>
                </a:solidFill>
                <a:ea typeface="微软雅黑" panose="020B0503020204020204" pitchFamily="34" charset="-122"/>
                <a:cs typeface="+mn-ea"/>
              </a:rPr>
              <a:t>及</a:t>
            </a:r>
            <a:r>
              <a:rPr lang="zh-CN" altLang="en-US" sz="1200" b="1">
                <a:solidFill>
                  <a:srgbClr val="FF0000"/>
                </a:solidFill>
                <a:ea typeface="微软雅黑" panose="020B0503020204020204" pitchFamily="34" charset="-122"/>
                <a:cs typeface="+mn-ea"/>
              </a:rPr>
              <a:t>开票信息</a:t>
            </a:r>
            <a:r>
              <a:rPr lang="zh-CN" altLang="en-US" sz="1200">
                <a:solidFill>
                  <a:srgbClr val="0D0D0D"/>
                </a:solidFill>
                <a:ea typeface="微软雅黑" panose="020B0503020204020204" pitchFamily="34" charset="-122"/>
                <a:cs typeface="+mn-ea"/>
              </a:rPr>
              <a:t>（</a:t>
            </a:r>
            <a:r>
              <a:rPr lang="en-US" altLang="zh-CN" sz="1200">
                <a:solidFill>
                  <a:srgbClr val="0D0D0D"/>
                </a:solidFill>
                <a:ea typeface="微软雅黑" panose="020B0503020204020204" pitchFamily="34" charset="-122"/>
                <a:cs typeface="+mn-ea"/>
              </a:rPr>
              <a:t>2017</a:t>
            </a:r>
            <a:r>
              <a:rPr lang="zh-CN" altLang="zh-CN" sz="1200">
                <a:solidFill>
                  <a:srgbClr val="0D0D0D"/>
                </a:solidFill>
                <a:ea typeface="微软雅黑" panose="020B0503020204020204" pitchFamily="34" charset="-122"/>
                <a:cs typeface="+mn-ea"/>
              </a:rPr>
              <a:t>年</a:t>
            </a:r>
            <a:r>
              <a:rPr lang="zh-CN" altLang="en-US" sz="1200">
                <a:solidFill>
                  <a:srgbClr val="0D0D0D"/>
                </a:solidFill>
                <a:ea typeface="微软雅黑" panose="020B0503020204020204" pitchFamily="34" charset="-122"/>
                <a:cs typeface="+mn-ea"/>
              </a:rPr>
              <a:t>7月1日起增值税发票需提供对方单位的纳税人识别码）</a:t>
            </a:r>
            <a:endParaRPr lang="zh-CN" altLang="en-US" sz="1200">
              <a:solidFill>
                <a:srgbClr val="0D0D0D"/>
              </a:solidFill>
              <a:ea typeface="微软雅黑" panose="020B0503020204020204" pitchFamily="34" charset="-122"/>
              <a:cs typeface="+mn-ea"/>
            </a:endParaRPr>
          </a:p>
        </p:txBody>
      </p:sp>
      <p:sp>
        <p:nvSpPr>
          <p:cNvPr id="83" name="文本框 88"/>
          <p:cNvSpPr txBox="1"/>
          <p:nvPr/>
        </p:nvSpPr>
        <p:spPr>
          <a:xfrm>
            <a:off x="1217587" y="2200271"/>
            <a:ext cx="1214446" cy="275590"/>
          </a:xfrm>
          <a:prstGeom prst="rect">
            <a:avLst/>
          </a:prstGeom>
          <a:noFill/>
        </p:spPr>
        <p:txBody>
          <a:bodyPr wrap="square" rtlCol="0">
            <a:spAutoFit/>
          </a:bodyPr>
          <a:lstStyle/>
          <a:p>
            <a:r>
              <a:rPr lang="zh-CN" altLang="en-US" sz="1200">
                <a:solidFill>
                  <a:srgbClr val="0D0D0D"/>
                </a:solidFill>
                <a:ea typeface="微软雅黑" panose="020B0503020204020204" pitchFamily="34" charset="-122"/>
                <a:cs typeface="+mn-ea"/>
              </a:rPr>
              <a:t>不符合，退回</a:t>
            </a:r>
            <a:endParaRPr lang="zh-CN" altLang="en-US" sz="1200">
              <a:solidFill>
                <a:srgbClr val="0D0D0D"/>
              </a:solidFill>
              <a:ea typeface="微软雅黑" panose="020B0503020204020204" pitchFamily="34" charset="-122"/>
              <a:cs typeface="+mn-ea"/>
            </a:endParaRPr>
          </a:p>
        </p:txBody>
      </p:sp>
      <p:grpSp>
        <p:nvGrpSpPr>
          <p:cNvPr id="86" name="组合 85"/>
          <p:cNvGrpSpPr/>
          <p:nvPr/>
        </p:nvGrpSpPr>
        <p:grpSpPr>
          <a:xfrm>
            <a:off x="3789355" y="2414585"/>
            <a:ext cx="2286016" cy="500066"/>
            <a:chOff x="3677392" y="2605986"/>
            <a:chExt cx="6289568" cy="924356"/>
          </a:xfrm>
        </p:grpSpPr>
        <p:cxnSp>
          <p:nvCxnSpPr>
            <p:cNvPr id="87" name="直接连接符 86"/>
            <p:cNvCxnSpPr/>
            <p:nvPr/>
          </p:nvCxnSpPr>
          <p:spPr>
            <a:xfrm>
              <a:off x="3677392" y="2605986"/>
              <a:ext cx="62895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9966960" y="2605986"/>
              <a:ext cx="0" cy="92435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文本框 88"/>
          <p:cNvSpPr txBox="1"/>
          <p:nvPr/>
        </p:nvSpPr>
        <p:spPr>
          <a:xfrm>
            <a:off x="3860793" y="1914519"/>
            <a:ext cx="2500330" cy="460375"/>
          </a:xfrm>
          <a:prstGeom prst="rect">
            <a:avLst/>
          </a:prstGeom>
          <a:noFill/>
        </p:spPr>
        <p:txBody>
          <a:bodyPr wrap="square" rtlCol="0">
            <a:spAutoFit/>
          </a:bodyPr>
          <a:lstStyle/>
          <a:p>
            <a:r>
              <a:rPr lang="zh-CN" altLang="en-US" sz="1200" b="1">
                <a:solidFill>
                  <a:srgbClr val="FF0000"/>
                </a:solidFill>
                <a:ea typeface="微软雅黑" panose="020B0503020204020204" pitchFamily="34" charset="-122"/>
                <a:cs typeface="+mn-ea"/>
              </a:rPr>
              <a:t>科技处</a:t>
            </a:r>
            <a:r>
              <a:rPr lang="zh-CN" altLang="en-US" sz="1200">
                <a:solidFill>
                  <a:srgbClr val="0D0D0D"/>
                </a:solidFill>
                <a:ea typeface="微软雅黑" panose="020B0503020204020204" pitchFamily="34" charset="-122"/>
                <a:cs typeface="+mn-ea"/>
              </a:rPr>
              <a:t>综合科（418室）/</a:t>
            </a:r>
            <a:r>
              <a:rPr lang="zh-CN" altLang="en-US" sz="1200" b="1">
                <a:solidFill>
                  <a:srgbClr val="FF0000"/>
                </a:solidFill>
                <a:ea typeface="微软雅黑" panose="020B0503020204020204" pitchFamily="34" charset="-122"/>
                <a:cs typeface="+mn-ea"/>
              </a:rPr>
              <a:t>社科处</a:t>
            </a:r>
            <a:r>
              <a:rPr lang="zh-CN" altLang="en-US" sz="1200">
                <a:solidFill>
                  <a:srgbClr val="0D0D0D"/>
                </a:solidFill>
                <a:ea typeface="微软雅黑" panose="020B0503020204020204" pitchFamily="34" charset="-122"/>
                <a:cs typeface="+mn-ea"/>
              </a:rPr>
              <a:t>项目管理科（632室）</a:t>
            </a:r>
            <a:r>
              <a:rPr lang="zh-CN" altLang="en-US" sz="1200" b="1">
                <a:solidFill>
                  <a:srgbClr val="FF0000"/>
                </a:solidFill>
                <a:ea typeface="微软雅黑" panose="020B0503020204020204" pitchFamily="34" charset="-122"/>
                <a:cs typeface="+mn-ea"/>
              </a:rPr>
              <a:t>审核、备案</a:t>
            </a:r>
            <a:endParaRPr lang="zh-CN" altLang="en-US" sz="1200" b="1">
              <a:solidFill>
                <a:srgbClr val="FF0000"/>
              </a:solidFill>
              <a:ea typeface="微软雅黑" panose="020B0503020204020204" pitchFamily="34" charset="-122"/>
              <a:cs typeface="+mn-ea"/>
            </a:endParaRPr>
          </a:p>
        </p:txBody>
      </p:sp>
      <p:grpSp>
        <p:nvGrpSpPr>
          <p:cNvPr id="97" name="组合 96"/>
          <p:cNvGrpSpPr/>
          <p:nvPr/>
        </p:nvGrpSpPr>
        <p:grpSpPr>
          <a:xfrm>
            <a:off x="217455" y="1414453"/>
            <a:ext cx="785818" cy="785818"/>
            <a:chOff x="217455" y="1414453"/>
            <a:chExt cx="987578" cy="987578"/>
          </a:xfrm>
        </p:grpSpPr>
        <p:sp>
          <p:nvSpPr>
            <p:cNvPr id="91" name="椭圆 90"/>
            <p:cNvSpPr/>
            <p:nvPr/>
          </p:nvSpPr>
          <p:spPr>
            <a:xfrm>
              <a:off x="217455" y="1414453"/>
              <a:ext cx="987578" cy="987578"/>
            </a:xfrm>
            <a:prstGeom prst="ellipse">
              <a:avLst/>
            </a:prstGeom>
            <a:gradFill>
              <a:gsLst>
                <a:gs pos="15000">
                  <a:srgbClr val="FBFBFB">
                    <a:alpha val="85000"/>
                  </a:srgbClr>
                </a:gs>
                <a:gs pos="50000">
                  <a:srgbClr val="FEFEFE">
                    <a:alpha val="20000"/>
                  </a:srgbClr>
                </a:gs>
                <a:gs pos="23000">
                  <a:srgbClr val="FCFCFC">
                    <a:alpha val="40000"/>
                  </a:srgbClr>
                </a:gs>
                <a:gs pos="54000">
                  <a:sysClr val="window" lastClr="FFFFFF">
                    <a:alpha val="10000"/>
                  </a:sysClr>
                </a:gs>
              </a:gsLst>
              <a:lin ang="3600000" scaled="0"/>
            </a:gradFill>
            <a:ln w="12700" cap="flat" cmpd="sng" algn="ctr">
              <a:gradFill flip="none" rotWithShape="1">
                <a:gsLst>
                  <a:gs pos="28000">
                    <a:sysClr val="window" lastClr="FFFFFF">
                      <a:lumMod val="85000"/>
                    </a:sysClr>
                  </a:gs>
                  <a:gs pos="0">
                    <a:srgbClr val="F39F2D">
                      <a:lumMod val="5000"/>
                      <a:lumOff val="95000"/>
                    </a:srgbClr>
                  </a:gs>
                  <a:gs pos="55000">
                    <a:sysClr val="window" lastClr="FFFFFF">
                      <a:lumMod val="75000"/>
                    </a:sysClr>
                  </a:gs>
                  <a:gs pos="79000">
                    <a:sysClr val="window" lastClr="FFFFFF">
                      <a:lumMod val="85000"/>
                    </a:sysClr>
                  </a:gs>
                  <a:gs pos="100000">
                    <a:sysClr val="window" lastClr="FFFFFF"/>
                  </a:gs>
                </a:gsLst>
                <a:lin ang="2700000" scaled="1"/>
                <a:tileRect/>
              </a:gradFill>
              <a:prstDash val="solid"/>
              <a:miter lim="800000"/>
            </a:ln>
            <a:effectLst>
              <a:outerShdw blurRad="228600" dist="88900" dir="2700000"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grpSp>
          <p:nvGrpSpPr>
            <p:cNvPr id="93" name="组合 92"/>
            <p:cNvGrpSpPr/>
            <p:nvPr/>
          </p:nvGrpSpPr>
          <p:grpSpPr>
            <a:xfrm>
              <a:off x="217455" y="1414453"/>
              <a:ext cx="987578" cy="976587"/>
              <a:chOff x="3227680" y="4137537"/>
              <a:chExt cx="987578" cy="987578"/>
            </a:xfrm>
          </p:grpSpPr>
          <p:sp>
            <p:nvSpPr>
              <p:cNvPr id="94" name="椭圆 93"/>
              <p:cNvSpPr/>
              <p:nvPr/>
            </p:nvSpPr>
            <p:spPr>
              <a:xfrm>
                <a:off x="3370830" y="4280687"/>
                <a:ext cx="701279" cy="701279"/>
              </a:xfrm>
              <a:prstGeom prst="ellipse">
                <a:avLst/>
              </a:prstGeom>
              <a:solidFill>
                <a:schemeClr val="accent1"/>
              </a:solidFill>
              <a:ln w="12700" cap="flat" cmpd="sng" algn="ctr">
                <a:noFill/>
                <a:prstDash val="solid"/>
                <a:miter lim="800000"/>
              </a:ln>
              <a:effectLst>
                <a:outerShdw blurRad="50800" dist="50800" dir="2700000" algn="tl" rotWithShape="0">
                  <a:prstClr val="black">
                    <a:alpha val="30000"/>
                  </a:prstClr>
                </a:outerShdw>
              </a:effectLst>
              <a:scene3d>
                <a:camera prst="orthographicFront"/>
                <a:lightRig rig="threePt" dir="t"/>
              </a:scene3d>
              <a:sp3d prstMaterial="softEdge">
                <a:bevelT w="146050" h="317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sp>
            <p:nvSpPr>
              <p:cNvPr id="95" name="椭圆 94"/>
              <p:cNvSpPr/>
              <p:nvPr/>
            </p:nvSpPr>
            <p:spPr>
              <a:xfrm>
                <a:off x="3227680" y="4137537"/>
                <a:ext cx="987578" cy="987578"/>
              </a:xfrm>
              <a:prstGeom prst="ellipse">
                <a:avLst/>
              </a:prstGeom>
              <a:gradFill>
                <a:gsLst>
                  <a:gs pos="15000">
                    <a:srgbClr val="FBFBFB">
                      <a:alpha val="85000"/>
                    </a:srgbClr>
                  </a:gs>
                  <a:gs pos="50000">
                    <a:srgbClr val="FEFEFE">
                      <a:alpha val="20000"/>
                    </a:srgbClr>
                  </a:gs>
                  <a:gs pos="23000">
                    <a:srgbClr val="FCFCFC">
                      <a:alpha val="40000"/>
                    </a:srgbClr>
                  </a:gs>
                  <a:gs pos="54000">
                    <a:sysClr val="window" lastClr="FFFFFF">
                      <a:alpha val="10000"/>
                    </a:sysClr>
                  </a:gs>
                </a:gsLst>
                <a:lin ang="3600000" scaled="0"/>
              </a:gradFill>
              <a:ln w="12700" cap="flat" cmpd="sng" algn="ctr">
                <a:gradFill flip="none" rotWithShape="1">
                  <a:gsLst>
                    <a:gs pos="28000">
                      <a:sysClr val="window" lastClr="FFFFFF">
                        <a:lumMod val="85000"/>
                      </a:sysClr>
                    </a:gs>
                    <a:gs pos="0">
                      <a:srgbClr val="F39F2D">
                        <a:lumMod val="5000"/>
                        <a:lumOff val="95000"/>
                      </a:srgbClr>
                    </a:gs>
                    <a:gs pos="55000">
                      <a:sysClr val="window" lastClr="FFFFFF">
                        <a:lumMod val="75000"/>
                      </a:sysClr>
                    </a:gs>
                    <a:gs pos="79000">
                      <a:sysClr val="window" lastClr="FFFFFF">
                        <a:lumMod val="85000"/>
                      </a:sysClr>
                    </a:gs>
                    <a:gs pos="100000">
                      <a:sysClr val="window" lastClr="FFFFFF"/>
                    </a:gs>
                  </a:gsLst>
                  <a:lin ang="2700000" scaled="1"/>
                  <a:tileRect/>
                </a:gradFill>
                <a:prstDash val="solid"/>
                <a:miter lim="800000"/>
              </a:ln>
              <a:effectLst>
                <a:outerShdw blurRad="228600" dist="88900" dir="2700000"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grpSp>
      </p:grpSp>
      <p:sp>
        <p:nvSpPr>
          <p:cNvPr id="92" name="文本框 9"/>
          <p:cNvSpPr txBox="1"/>
          <p:nvPr/>
        </p:nvSpPr>
        <p:spPr>
          <a:xfrm>
            <a:off x="360331" y="1557329"/>
            <a:ext cx="514886" cy="461665"/>
          </a:xfrm>
          <a:prstGeom prst="rect">
            <a:avLst/>
          </a:prstGeom>
        </p:spPr>
        <p:txBody>
          <a:bodyPr wrap="none">
            <a:spAutoFit/>
          </a:bodyPr>
          <a:lstStyle>
            <a:defPPr>
              <a:defRPr lang="zh-CN"/>
            </a:defPPr>
            <a:lvl1pPr>
              <a:defRPr sz="2000">
                <a:solidFill>
                  <a:schemeClr val="accent4"/>
                </a:solidFill>
                <a:latin typeface="Impact" panose="020B0806030902050204"/>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rPr>
              <a:t>Step</a:t>
            </a:r>
            <a:endPar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rPr>
              <a:t>01</a:t>
            </a:r>
            <a:endParaRPr kumimoji="0" lang="zh-CN" altLang="en-US" sz="1200" b="0" i="0" u="none" strike="noStrike" kern="0" cap="none" spc="0" normalizeH="0" baseline="0" noProof="0" dirty="0">
              <a:ln>
                <a:noFill/>
              </a:ln>
              <a:solidFill>
                <a:prstClr val="white"/>
              </a:solidFill>
              <a:effectLst/>
              <a:uLnTx/>
              <a:uFillTx/>
              <a:latin typeface="Franklin Gothic Heavy" panose="020B0903020102020204" pitchFamily="34" charset="0"/>
            </a:endParaRPr>
          </a:p>
        </p:txBody>
      </p:sp>
      <p:grpSp>
        <p:nvGrpSpPr>
          <p:cNvPr id="98" name="组合 97"/>
          <p:cNvGrpSpPr/>
          <p:nvPr/>
        </p:nvGrpSpPr>
        <p:grpSpPr>
          <a:xfrm>
            <a:off x="2932099" y="2057395"/>
            <a:ext cx="785818" cy="785818"/>
            <a:chOff x="217455" y="1414453"/>
            <a:chExt cx="987578" cy="987578"/>
          </a:xfrm>
        </p:grpSpPr>
        <p:sp>
          <p:nvSpPr>
            <p:cNvPr id="99" name="椭圆 98"/>
            <p:cNvSpPr/>
            <p:nvPr/>
          </p:nvSpPr>
          <p:spPr>
            <a:xfrm>
              <a:off x="217455" y="1414453"/>
              <a:ext cx="987578" cy="987578"/>
            </a:xfrm>
            <a:prstGeom prst="ellipse">
              <a:avLst/>
            </a:prstGeom>
            <a:gradFill>
              <a:gsLst>
                <a:gs pos="15000">
                  <a:srgbClr val="FBFBFB">
                    <a:alpha val="85000"/>
                  </a:srgbClr>
                </a:gs>
                <a:gs pos="50000">
                  <a:srgbClr val="FEFEFE">
                    <a:alpha val="20000"/>
                  </a:srgbClr>
                </a:gs>
                <a:gs pos="23000">
                  <a:srgbClr val="FCFCFC">
                    <a:alpha val="40000"/>
                  </a:srgbClr>
                </a:gs>
                <a:gs pos="54000">
                  <a:sysClr val="window" lastClr="FFFFFF">
                    <a:alpha val="10000"/>
                  </a:sysClr>
                </a:gs>
              </a:gsLst>
              <a:lin ang="3600000" scaled="0"/>
            </a:gradFill>
            <a:ln w="12700" cap="flat" cmpd="sng" algn="ctr">
              <a:gradFill flip="none" rotWithShape="1">
                <a:gsLst>
                  <a:gs pos="28000">
                    <a:sysClr val="window" lastClr="FFFFFF">
                      <a:lumMod val="85000"/>
                    </a:sysClr>
                  </a:gs>
                  <a:gs pos="0">
                    <a:srgbClr val="F39F2D">
                      <a:lumMod val="5000"/>
                      <a:lumOff val="95000"/>
                    </a:srgbClr>
                  </a:gs>
                  <a:gs pos="55000">
                    <a:sysClr val="window" lastClr="FFFFFF">
                      <a:lumMod val="75000"/>
                    </a:sysClr>
                  </a:gs>
                  <a:gs pos="79000">
                    <a:sysClr val="window" lastClr="FFFFFF">
                      <a:lumMod val="85000"/>
                    </a:sysClr>
                  </a:gs>
                  <a:gs pos="100000">
                    <a:sysClr val="window" lastClr="FFFFFF"/>
                  </a:gs>
                </a:gsLst>
                <a:lin ang="2700000" scaled="1"/>
                <a:tileRect/>
              </a:gradFill>
              <a:prstDash val="solid"/>
              <a:miter lim="800000"/>
            </a:ln>
            <a:effectLst>
              <a:outerShdw blurRad="228600" dist="88900" dir="2700000"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grpSp>
          <p:nvGrpSpPr>
            <p:cNvPr id="100" name="组合 92"/>
            <p:cNvGrpSpPr/>
            <p:nvPr/>
          </p:nvGrpSpPr>
          <p:grpSpPr>
            <a:xfrm>
              <a:off x="217455" y="1414453"/>
              <a:ext cx="987578" cy="976587"/>
              <a:chOff x="3227680" y="4137537"/>
              <a:chExt cx="987578" cy="987578"/>
            </a:xfrm>
          </p:grpSpPr>
          <p:sp>
            <p:nvSpPr>
              <p:cNvPr id="101" name="椭圆 100"/>
              <p:cNvSpPr/>
              <p:nvPr/>
            </p:nvSpPr>
            <p:spPr>
              <a:xfrm>
                <a:off x="3370830" y="4280687"/>
                <a:ext cx="701279" cy="701279"/>
              </a:xfrm>
              <a:prstGeom prst="ellipse">
                <a:avLst/>
              </a:prstGeom>
              <a:solidFill>
                <a:schemeClr val="accent1"/>
              </a:solidFill>
              <a:ln w="12700" cap="flat" cmpd="sng" algn="ctr">
                <a:noFill/>
                <a:prstDash val="solid"/>
                <a:miter lim="800000"/>
              </a:ln>
              <a:effectLst>
                <a:outerShdw blurRad="50800" dist="50800" dir="2700000" algn="tl" rotWithShape="0">
                  <a:prstClr val="black">
                    <a:alpha val="30000"/>
                  </a:prstClr>
                </a:outerShdw>
              </a:effectLst>
              <a:scene3d>
                <a:camera prst="orthographicFront"/>
                <a:lightRig rig="threePt" dir="t"/>
              </a:scene3d>
              <a:sp3d prstMaterial="softEdge">
                <a:bevelT w="146050" h="317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sp>
            <p:nvSpPr>
              <p:cNvPr id="102" name="椭圆 101"/>
              <p:cNvSpPr/>
              <p:nvPr/>
            </p:nvSpPr>
            <p:spPr>
              <a:xfrm>
                <a:off x="3227680" y="4137537"/>
                <a:ext cx="987578" cy="987578"/>
              </a:xfrm>
              <a:prstGeom prst="ellipse">
                <a:avLst/>
              </a:prstGeom>
              <a:gradFill>
                <a:gsLst>
                  <a:gs pos="15000">
                    <a:srgbClr val="FBFBFB">
                      <a:alpha val="85000"/>
                    </a:srgbClr>
                  </a:gs>
                  <a:gs pos="50000">
                    <a:srgbClr val="FEFEFE">
                      <a:alpha val="20000"/>
                    </a:srgbClr>
                  </a:gs>
                  <a:gs pos="23000">
                    <a:srgbClr val="FCFCFC">
                      <a:alpha val="40000"/>
                    </a:srgbClr>
                  </a:gs>
                  <a:gs pos="54000">
                    <a:sysClr val="window" lastClr="FFFFFF">
                      <a:alpha val="10000"/>
                    </a:sysClr>
                  </a:gs>
                </a:gsLst>
                <a:lin ang="3600000" scaled="0"/>
              </a:gradFill>
              <a:ln w="12700" cap="flat" cmpd="sng" algn="ctr">
                <a:gradFill flip="none" rotWithShape="1">
                  <a:gsLst>
                    <a:gs pos="28000">
                      <a:sysClr val="window" lastClr="FFFFFF">
                        <a:lumMod val="85000"/>
                      </a:sysClr>
                    </a:gs>
                    <a:gs pos="0">
                      <a:srgbClr val="F39F2D">
                        <a:lumMod val="5000"/>
                        <a:lumOff val="95000"/>
                      </a:srgbClr>
                    </a:gs>
                    <a:gs pos="55000">
                      <a:sysClr val="window" lastClr="FFFFFF">
                        <a:lumMod val="75000"/>
                      </a:sysClr>
                    </a:gs>
                    <a:gs pos="79000">
                      <a:sysClr val="window" lastClr="FFFFFF">
                        <a:lumMod val="85000"/>
                      </a:sysClr>
                    </a:gs>
                    <a:gs pos="100000">
                      <a:sysClr val="window" lastClr="FFFFFF"/>
                    </a:gs>
                  </a:gsLst>
                  <a:lin ang="2700000" scaled="1"/>
                  <a:tileRect/>
                </a:gradFill>
                <a:prstDash val="solid"/>
                <a:miter lim="800000"/>
              </a:ln>
              <a:effectLst>
                <a:outerShdw blurRad="228600" dist="88900" dir="2700000"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grpSp>
      </p:grpSp>
      <p:sp>
        <p:nvSpPr>
          <p:cNvPr id="103" name="文本框 9"/>
          <p:cNvSpPr txBox="1"/>
          <p:nvPr/>
        </p:nvSpPr>
        <p:spPr>
          <a:xfrm>
            <a:off x="3074975" y="2200271"/>
            <a:ext cx="514886" cy="461665"/>
          </a:xfrm>
          <a:prstGeom prst="rect">
            <a:avLst/>
          </a:prstGeom>
        </p:spPr>
        <p:txBody>
          <a:bodyPr wrap="none">
            <a:spAutoFit/>
          </a:bodyPr>
          <a:lstStyle>
            <a:defPPr>
              <a:defRPr lang="zh-CN"/>
            </a:defPPr>
            <a:lvl1pPr>
              <a:defRPr sz="2000">
                <a:solidFill>
                  <a:schemeClr val="accent4"/>
                </a:solidFill>
                <a:latin typeface="Impact" panose="020B0806030902050204"/>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rPr>
              <a:t>Step</a:t>
            </a:r>
            <a:endPar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rPr>
              <a:t>02</a:t>
            </a:r>
            <a:endParaRPr kumimoji="0" lang="zh-CN" altLang="en-US" sz="1200" b="0" i="0" u="none" strike="noStrike" kern="0" cap="none" spc="0" normalizeH="0" baseline="0" noProof="0" dirty="0">
              <a:ln>
                <a:noFill/>
              </a:ln>
              <a:solidFill>
                <a:prstClr val="white"/>
              </a:solidFill>
              <a:effectLst/>
              <a:uLnTx/>
              <a:uFillTx/>
              <a:latin typeface="Franklin Gothic Heavy" panose="020B0903020102020204" pitchFamily="34" charset="0"/>
            </a:endParaRPr>
          </a:p>
        </p:txBody>
      </p:sp>
      <p:sp>
        <p:nvSpPr>
          <p:cNvPr id="110" name="Freeform 154"/>
          <p:cNvSpPr>
            <a:spLocks noEditPoints="1"/>
          </p:cNvSpPr>
          <p:nvPr/>
        </p:nvSpPr>
        <p:spPr bwMode="auto">
          <a:xfrm>
            <a:off x="860397" y="1271577"/>
            <a:ext cx="214314" cy="214314"/>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16" name="Freeform 79"/>
          <p:cNvSpPr>
            <a:spLocks noEditPoints="1"/>
          </p:cNvSpPr>
          <p:nvPr/>
        </p:nvSpPr>
        <p:spPr bwMode="auto">
          <a:xfrm>
            <a:off x="3717917" y="1985957"/>
            <a:ext cx="214314" cy="214313"/>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01CCF5"/>
          </a:solidFill>
          <a:ln>
            <a:noFill/>
          </a:ln>
        </p:spPr>
        <p:txBody>
          <a:bodyPr vert="horz" wrap="square" lIns="68571" tIns="34286" rIns="68571" bIns="34286" numCol="1" anchor="t" anchorCtr="0" compatLnSpc="1"/>
          <a:lstStyle/>
          <a:p>
            <a:pPr defTabSz="685165"/>
            <a:endParaRPr lang="en-US" sz="1400">
              <a:solidFill>
                <a:srgbClr val="FFFFFF"/>
              </a:solidFill>
              <a:latin typeface="Segoe UI" panose="020B0502040204020203"/>
            </a:endParaRPr>
          </a:p>
        </p:txBody>
      </p:sp>
      <p:grpSp>
        <p:nvGrpSpPr>
          <p:cNvPr id="162" name="组合 161"/>
          <p:cNvGrpSpPr/>
          <p:nvPr/>
        </p:nvGrpSpPr>
        <p:grpSpPr>
          <a:xfrm>
            <a:off x="5646743" y="2914651"/>
            <a:ext cx="785818" cy="785818"/>
            <a:chOff x="217455" y="1414453"/>
            <a:chExt cx="987578" cy="987578"/>
          </a:xfrm>
        </p:grpSpPr>
        <p:sp>
          <p:nvSpPr>
            <p:cNvPr id="163" name="椭圆 162"/>
            <p:cNvSpPr/>
            <p:nvPr/>
          </p:nvSpPr>
          <p:spPr>
            <a:xfrm>
              <a:off x="217455" y="1414453"/>
              <a:ext cx="987578" cy="987578"/>
            </a:xfrm>
            <a:prstGeom prst="ellipse">
              <a:avLst/>
            </a:prstGeom>
            <a:gradFill>
              <a:gsLst>
                <a:gs pos="15000">
                  <a:srgbClr val="FBFBFB">
                    <a:alpha val="85000"/>
                  </a:srgbClr>
                </a:gs>
                <a:gs pos="50000">
                  <a:srgbClr val="FEFEFE">
                    <a:alpha val="20000"/>
                  </a:srgbClr>
                </a:gs>
                <a:gs pos="23000">
                  <a:srgbClr val="FCFCFC">
                    <a:alpha val="40000"/>
                  </a:srgbClr>
                </a:gs>
                <a:gs pos="54000">
                  <a:sysClr val="window" lastClr="FFFFFF">
                    <a:alpha val="10000"/>
                  </a:sysClr>
                </a:gs>
              </a:gsLst>
              <a:lin ang="3600000" scaled="0"/>
            </a:gradFill>
            <a:ln w="12700" cap="flat" cmpd="sng" algn="ctr">
              <a:gradFill flip="none" rotWithShape="1">
                <a:gsLst>
                  <a:gs pos="28000">
                    <a:sysClr val="window" lastClr="FFFFFF">
                      <a:lumMod val="85000"/>
                    </a:sysClr>
                  </a:gs>
                  <a:gs pos="0">
                    <a:srgbClr val="F39F2D">
                      <a:lumMod val="5000"/>
                      <a:lumOff val="95000"/>
                    </a:srgbClr>
                  </a:gs>
                  <a:gs pos="55000">
                    <a:sysClr val="window" lastClr="FFFFFF">
                      <a:lumMod val="75000"/>
                    </a:sysClr>
                  </a:gs>
                  <a:gs pos="79000">
                    <a:sysClr val="window" lastClr="FFFFFF">
                      <a:lumMod val="85000"/>
                    </a:sysClr>
                  </a:gs>
                  <a:gs pos="100000">
                    <a:sysClr val="window" lastClr="FFFFFF"/>
                  </a:gs>
                </a:gsLst>
                <a:lin ang="2700000" scaled="1"/>
                <a:tileRect/>
              </a:gradFill>
              <a:prstDash val="solid"/>
              <a:miter lim="800000"/>
            </a:ln>
            <a:effectLst>
              <a:outerShdw blurRad="228600" dist="88900" dir="2700000"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grpSp>
          <p:nvGrpSpPr>
            <p:cNvPr id="164" name="组合 92"/>
            <p:cNvGrpSpPr/>
            <p:nvPr/>
          </p:nvGrpSpPr>
          <p:grpSpPr>
            <a:xfrm>
              <a:off x="217455" y="1414453"/>
              <a:ext cx="987578" cy="976587"/>
              <a:chOff x="3227680" y="4137537"/>
              <a:chExt cx="987578" cy="987578"/>
            </a:xfrm>
          </p:grpSpPr>
          <p:sp>
            <p:nvSpPr>
              <p:cNvPr id="165" name="椭圆 164"/>
              <p:cNvSpPr/>
              <p:nvPr/>
            </p:nvSpPr>
            <p:spPr>
              <a:xfrm>
                <a:off x="3370830" y="4280687"/>
                <a:ext cx="701279" cy="701279"/>
              </a:xfrm>
              <a:prstGeom prst="ellipse">
                <a:avLst/>
              </a:prstGeom>
              <a:solidFill>
                <a:schemeClr val="accent1"/>
              </a:solidFill>
              <a:ln w="12700" cap="flat" cmpd="sng" algn="ctr">
                <a:noFill/>
                <a:prstDash val="solid"/>
                <a:miter lim="800000"/>
              </a:ln>
              <a:effectLst>
                <a:outerShdw blurRad="50800" dist="50800" dir="2700000" algn="tl" rotWithShape="0">
                  <a:prstClr val="black">
                    <a:alpha val="30000"/>
                  </a:prstClr>
                </a:outerShdw>
              </a:effectLst>
              <a:scene3d>
                <a:camera prst="orthographicFront"/>
                <a:lightRig rig="threePt" dir="t"/>
              </a:scene3d>
              <a:sp3d prstMaterial="softEdge">
                <a:bevelT w="146050" h="317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sp>
            <p:nvSpPr>
              <p:cNvPr id="166" name="椭圆 165"/>
              <p:cNvSpPr/>
              <p:nvPr/>
            </p:nvSpPr>
            <p:spPr>
              <a:xfrm>
                <a:off x="3227680" y="4137537"/>
                <a:ext cx="987578" cy="987578"/>
              </a:xfrm>
              <a:prstGeom prst="ellipse">
                <a:avLst/>
              </a:prstGeom>
              <a:gradFill>
                <a:gsLst>
                  <a:gs pos="15000">
                    <a:srgbClr val="FBFBFB">
                      <a:alpha val="85000"/>
                    </a:srgbClr>
                  </a:gs>
                  <a:gs pos="50000">
                    <a:srgbClr val="FEFEFE">
                      <a:alpha val="20000"/>
                    </a:srgbClr>
                  </a:gs>
                  <a:gs pos="23000">
                    <a:srgbClr val="FCFCFC">
                      <a:alpha val="40000"/>
                    </a:srgbClr>
                  </a:gs>
                  <a:gs pos="54000">
                    <a:sysClr val="window" lastClr="FFFFFF">
                      <a:alpha val="10000"/>
                    </a:sysClr>
                  </a:gs>
                </a:gsLst>
                <a:lin ang="3600000" scaled="0"/>
              </a:gradFill>
              <a:ln w="12700" cap="flat" cmpd="sng" algn="ctr">
                <a:gradFill flip="none" rotWithShape="1">
                  <a:gsLst>
                    <a:gs pos="28000">
                      <a:sysClr val="window" lastClr="FFFFFF">
                        <a:lumMod val="85000"/>
                      </a:sysClr>
                    </a:gs>
                    <a:gs pos="0">
                      <a:srgbClr val="F39F2D">
                        <a:lumMod val="5000"/>
                        <a:lumOff val="95000"/>
                      </a:srgbClr>
                    </a:gs>
                    <a:gs pos="55000">
                      <a:sysClr val="window" lastClr="FFFFFF">
                        <a:lumMod val="75000"/>
                      </a:sysClr>
                    </a:gs>
                    <a:gs pos="79000">
                      <a:sysClr val="window" lastClr="FFFFFF">
                        <a:lumMod val="85000"/>
                      </a:sysClr>
                    </a:gs>
                    <a:gs pos="100000">
                      <a:sysClr val="window" lastClr="FFFFFF"/>
                    </a:gs>
                  </a:gsLst>
                  <a:lin ang="2700000" scaled="1"/>
                  <a:tileRect/>
                </a:gradFill>
                <a:prstDash val="solid"/>
                <a:miter lim="800000"/>
              </a:ln>
              <a:effectLst>
                <a:outerShdw blurRad="228600" dist="88900" dir="2700000"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grpSp>
      </p:grpSp>
      <p:sp>
        <p:nvSpPr>
          <p:cNvPr id="167" name="文本框 9"/>
          <p:cNvSpPr txBox="1"/>
          <p:nvPr/>
        </p:nvSpPr>
        <p:spPr>
          <a:xfrm>
            <a:off x="5789619" y="3057527"/>
            <a:ext cx="514886" cy="461665"/>
          </a:xfrm>
          <a:prstGeom prst="rect">
            <a:avLst/>
          </a:prstGeom>
        </p:spPr>
        <p:txBody>
          <a:bodyPr wrap="none">
            <a:spAutoFit/>
          </a:bodyPr>
          <a:lstStyle>
            <a:defPPr>
              <a:defRPr lang="zh-CN"/>
            </a:defPPr>
            <a:lvl1pPr>
              <a:defRPr sz="2000">
                <a:solidFill>
                  <a:schemeClr val="accent4"/>
                </a:solidFill>
                <a:latin typeface="Impact" panose="020B0806030902050204"/>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rPr>
              <a:t>Step</a:t>
            </a:r>
            <a:endPar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rPr>
              <a:t>03</a:t>
            </a:r>
            <a:endParaRPr kumimoji="0" lang="zh-CN" altLang="en-US" sz="1200" b="0" i="0" u="none" strike="noStrike" kern="0" cap="none" spc="0" normalizeH="0" baseline="0" noProof="0" dirty="0">
              <a:ln>
                <a:noFill/>
              </a:ln>
              <a:solidFill>
                <a:prstClr val="white"/>
              </a:solidFill>
              <a:effectLst/>
              <a:uLnTx/>
              <a:uFillTx/>
              <a:latin typeface="Franklin Gothic Heavy" panose="020B0903020102020204" pitchFamily="34" charset="0"/>
            </a:endParaRPr>
          </a:p>
        </p:txBody>
      </p:sp>
      <p:grpSp>
        <p:nvGrpSpPr>
          <p:cNvPr id="168" name="组合 167"/>
          <p:cNvGrpSpPr/>
          <p:nvPr/>
        </p:nvGrpSpPr>
        <p:grpSpPr>
          <a:xfrm>
            <a:off x="6432561" y="3271841"/>
            <a:ext cx="2286016" cy="500066"/>
            <a:chOff x="3677392" y="2605986"/>
            <a:chExt cx="6289568" cy="924356"/>
          </a:xfrm>
        </p:grpSpPr>
        <p:cxnSp>
          <p:nvCxnSpPr>
            <p:cNvPr id="169" name="直接连接符 168"/>
            <p:cNvCxnSpPr/>
            <p:nvPr/>
          </p:nvCxnSpPr>
          <p:spPr>
            <a:xfrm>
              <a:off x="3677392" y="2605986"/>
              <a:ext cx="62895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箭头连接符 169"/>
            <p:cNvCxnSpPr/>
            <p:nvPr/>
          </p:nvCxnSpPr>
          <p:spPr>
            <a:xfrm>
              <a:off x="9966960" y="2605986"/>
              <a:ext cx="0" cy="92435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1" name="文本框 88"/>
          <p:cNvSpPr txBox="1"/>
          <p:nvPr/>
        </p:nvSpPr>
        <p:spPr>
          <a:xfrm>
            <a:off x="6432561" y="2914651"/>
            <a:ext cx="2786082" cy="276999"/>
          </a:xfrm>
          <a:prstGeom prst="rect">
            <a:avLst/>
          </a:prstGeom>
          <a:noFill/>
        </p:spPr>
        <p:txBody>
          <a:bodyPr wrap="square" rtlCol="0">
            <a:spAutoFit/>
          </a:bodyPr>
          <a:lstStyle/>
          <a:p>
            <a:endParaRPr lang="zh-CN" altLang="en-US" sz="1200" dirty="0" smtClean="0">
              <a:solidFill>
                <a:srgbClr val="FF0000"/>
              </a:solidFill>
              <a:latin typeface="微软雅黑" panose="020B0503020204020204" pitchFamily="34" charset="-122"/>
              <a:ea typeface="微软雅黑" panose="020B0503020204020204" pitchFamily="34" charset="-122"/>
            </a:endParaRPr>
          </a:p>
        </p:txBody>
      </p:sp>
      <p:grpSp>
        <p:nvGrpSpPr>
          <p:cNvPr id="184" name="组合 183"/>
          <p:cNvGrpSpPr/>
          <p:nvPr/>
        </p:nvGrpSpPr>
        <p:grpSpPr>
          <a:xfrm>
            <a:off x="3217851" y="3271841"/>
            <a:ext cx="2428894" cy="428628"/>
            <a:chOff x="8382939" y="-6713420"/>
            <a:chExt cx="3160926" cy="9083121"/>
          </a:xfrm>
        </p:grpSpPr>
        <p:cxnSp>
          <p:nvCxnSpPr>
            <p:cNvPr id="185" name="直接连接符 184"/>
            <p:cNvCxnSpPr/>
            <p:nvPr/>
          </p:nvCxnSpPr>
          <p:spPr>
            <a:xfrm rot="10800000" flipV="1">
              <a:off x="8382940" y="-6713420"/>
              <a:ext cx="3160925" cy="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p:nvPr/>
          </p:nvCxnSpPr>
          <p:spPr>
            <a:xfrm rot="16200000" flipH="1">
              <a:off x="3841388" y="-2171852"/>
              <a:ext cx="9083104" cy="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94" name="文本框 88"/>
          <p:cNvSpPr txBox="1"/>
          <p:nvPr/>
        </p:nvSpPr>
        <p:spPr>
          <a:xfrm>
            <a:off x="2743200" y="2811780"/>
            <a:ext cx="3166110" cy="460375"/>
          </a:xfrm>
          <a:prstGeom prst="rect">
            <a:avLst/>
          </a:prstGeom>
          <a:noFill/>
        </p:spPr>
        <p:txBody>
          <a:bodyPr wrap="square" rtlCol="0">
            <a:spAutoFit/>
          </a:bodyPr>
          <a:lstStyle/>
          <a:p>
            <a:r>
              <a:rPr lang="zh-CN" altLang="en-US" sz="1200" b="1">
                <a:solidFill>
                  <a:srgbClr val="0000FF"/>
                </a:solidFill>
                <a:ea typeface="微软雅黑" panose="020B0503020204020204" pitchFamily="34" charset="-122"/>
                <a:cs typeface="+mn-ea"/>
              </a:rPr>
              <a:t>应税项目</a:t>
            </a:r>
            <a:r>
              <a:rPr lang="zh-CN" altLang="en-US" sz="1200">
                <a:solidFill>
                  <a:srgbClr val="0D0D0D"/>
                </a:solidFill>
                <a:ea typeface="微软雅黑" panose="020B0503020204020204" pitchFamily="34" charset="-122"/>
                <a:cs typeface="+mn-ea"/>
              </a:rPr>
              <a:t>：</a:t>
            </a:r>
            <a:r>
              <a:rPr lang="zh-CN" altLang="en-US" sz="1200" b="1">
                <a:solidFill>
                  <a:srgbClr val="FF0000"/>
                </a:solidFill>
                <a:ea typeface="微软雅黑" panose="020B0503020204020204" pitchFamily="34" charset="-122"/>
                <a:cs typeface="+mn-ea"/>
              </a:rPr>
              <a:t>财务处</a:t>
            </a:r>
            <a:r>
              <a:rPr lang="zh-CN" altLang="en-US" sz="1200">
                <a:solidFill>
                  <a:srgbClr val="0D0D0D"/>
                </a:solidFill>
                <a:ea typeface="微软雅黑" panose="020B0503020204020204" pitchFamily="34" charset="-122"/>
                <a:cs typeface="+mn-ea"/>
              </a:rPr>
              <a:t>税务工资科（212室）计税开票，填写</a:t>
            </a:r>
            <a:r>
              <a:rPr lang="zh-CN" altLang="en-US" sz="1200" b="1">
                <a:solidFill>
                  <a:srgbClr val="FF0000"/>
                </a:solidFill>
                <a:ea typeface="微软雅黑" panose="020B0503020204020204" pitchFamily="34" charset="-122"/>
                <a:cs typeface="+mn-ea"/>
              </a:rPr>
              <a:t>《请款单》</a:t>
            </a:r>
            <a:r>
              <a:rPr lang="zh-CN" altLang="en-US" sz="1200">
                <a:solidFill>
                  <a:srgbClr val="0D0D0D"/>
                </a:solidFill>
                <a:ea typeface="微软雅黑" panose="020B0503020204020204" pitchFamily="34" charset="-122"/>
                <a:cs typeface="+mn-ea"/>
              </a:rPr>
              <a:t>（提供合同复印件）</a:t>
            </a:r>
            <a:endParaRPr lang="zh-CN" altLang="en-US" sz="1200">
              <a:solidFill>
                <a:srgbClr val="0D0D0D"/>
              </a:solidFill>
              <a:ea typeface="微软雅黑" panose="020B0503020204020204" pitchFamily="34" charset="-122"/>
              <a:cs typeface="+mn-ea"/>
            </a:endParaRPr>
          </a:p>
        </p:txBody>
      </p:sp>
      <p:grpSp>
        <p:nvGrpSpPr>
          <p:cNvPr id="195" name="组合 194"/>
          <p:cNvGrpSpPr/>
          <p:nvPr/>
        </p:nvGrpSpPr>
        <p:grpSpPr>
          <a:xfrm rot="10800000">
            <a:off x="646083" y="2200271"/>
            <a:ext cx="2286016" cy="285752"/>
            <a:chOff x="3677392" y="2605986"/>
            <a:chExt cx="6289568" cy="924356"/>
          </a:xfrm>
        </p:grpSpPr>
        <p:cxnSp>
          <p:nvCxnSpPr>
            <p:cNvPr id="196" name="直接连接符 195"/>
            <p:cNvCxnSpPr/>
            <p:nvPr/>
          </p:nvCxnSpPr>
          <p:spPr>
            <a:xfrm>
              <a:off x="3677392" y="2605986"/>
              <a:ext cx="62895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7" name="直接箭头连接符 196"/>
            <p:cNvCxnSpPr/>
            <p:nvPr/>
          </p:nvCxnSpPr>
          <p:spPr>
            <a:xfrm>
              <a:off x="9966960" y="2605986"/>
              <a:ext cx="0" cy="92435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98" name="文本框 88"/>
          <p:cNvSpPr txBox="1"/>
          <p:nvPr/>
        </p:nvSpPr>
        <p:spPr>
          <a:xfrm>
            <a:off x="6503999" y="2843213"/>
            <a:ext cx="2571768" cy="645160"/>
          </a:xfrm>
          <a:prstGeom prst="rect">
            <a:avLst/>
          </a:prstGeom>
          <a:noFill/>
        </p:spPr>
        <p:txBody>
          <a:bodyPr wrap="square" rtlCol="0">
            <a:spAutoFit/>
          </a:bodyPr>
          <a:lstStyle/>
          <a:p>
            <a:pPr algn="l"/>
            <a:r>
              <a:rPr lang="zh-CN" altLang="en-US" sz="1200">
                <a:solidFill>
                  <a:srgbClr val="0D0D0D"/>
                </a:solidFill>
                <a:ea typeface="微软雅黑" panose="020B0503020204020204" pitchFamily="34" charset="-122"/>
                <a:cs typeface="+mn-ea"/>
              </a:rPr>
              <a:t>符合</a:t>
            </a:r>
            <a:r>
              <a:rPr lang="zh-CN" altLang="en-US" sz="1200" b="1">
                <a:solidFill>
                  <a:srgbClr val="0000FF"/>
                </a:solidFill>
                <a:ea typeface="微软雅黑" panose="020B0503020204020204" pitchFamily="34" charset="-122"/>
                <a:cs typeface="+mn-ea"/>
              </a:rPr>
              <a:t>免税项目</a:t>
            </a:r>
            <a:r>
              <a:rPr lang="zh-CN" altLang="en-US" sz="1200">
                <a:solidFill>
                  <a:srgbClr val="0D0D0D"/>
                </a:solidFill>
                <a:ea typeface="微软雅黑" panose="020B0503020204020204" pitchFamily="34" charset="-122"/>
                <a:cs typeface="+mn-ea"/>
              </a:rPr>
              <a:t>：</a:t>
            </a:r>
            <a:r>
              <a:rPr lang="zh-CN" altLang="en-US" sz="1200" b="1">
                <a:solidFill>
                  <a:srgbClr val="FF0000"/>
                </a:solidFill>
                <a:ea typeface="微软雅黑" panose="020B0503020204020204" pitchFamily="34" charset="-122"/>
                <a:cs typeface="+mn-ea"/>
              </a:rPr>
              <a:t>财务处</a:t>
            </a:r>
            <a:r>
              <a:rPr lang="zh-CN" altLang="en-US" sz="1200">
                <a:solidFill>
                  <a:srgbClr val="0D0D0D"/>
                </a:solidFill>
                <a:ea typeface="微软雅黑" panose="020B0503020204020204" pitchFamily="34" charset="-122"/>
                <a:cs typeface="+mn-ea"/>
              </a:rPr>
              <a:t>税务工资科（212室）</a:t>
            </a:r>
            <a:r>
              <a:rPr lang="zh-CN" altLang="en-US" sz="1200" b="1">
                <a:solidFill>
                  <a:srgbClr val="FF0000"/>
                </a:solidFill>
                <a:ea typeface="微软雅黑" panose="020B0503020204020204" pitchFamily="34" charset="-122"/>
                <a:cs typeface="+mn-ea"/>
              </a:rPr>
              <a:t>开具发票</a:t>
            </a:r>
            <a:endParaRPr lang="zh-CN" altLang="en-US" sz="1200" b="1">
              <a:solidFill>
                <a:srgbClr val="FF0000"/>
              </a:solidFill>
              <a:ea typeface="微软雅黑" panose="020B0503020204020204" pitchFamily="34" charset="-122"/>
              <a:cs typeface="+mn-ea"/>
            </a:endParaRPr>
          </a:p>
          <a:p>
            <a:endParaRPr lang="en-US" altLang="zh-CN" sz="1200" dirty="0" smtClean="0">
              <a:solidFill>
                <a:srgbClr val="FF0000"/>
              </a:solidFill>
              <a:latin typeface="微软雅黑" panose="020B0503020204020204" pitchFamily="34" charset="-122"/>
              <a:ea typeface="微软雅黑" panose="020B0503020204020204" pitchFamily="34" charset="-122"/>
            </a:endParaRPr>
          </a:p>
        </p:txBody>
      </p:sp>
      <p:grpSp>
        <p:nvGrpSpPr>
          <p:cNvPr id="199" name="组合 198"/>
          <p:cNvGrpSpPr/>
          <p:nvPr/>
        </p:nvGrpSpPr>
        <p:grpSpPr>
          <a:xfrm>
            <a:off x="2789223" y="3700469"/>
            <a:ext cx="785818" cy="785818"/>
            <a:chOff x="217455" y="1414453"/>
            <a:chExt cx="987578" cy="987578"/>
          </a:xfrm>
        </p:grpSpPr>
        <p:sp>
          <p:nvSpPr>
            <p:cNvPr id="200" name="椭圆 199"/>
            <p:cNvSpPr/>
            <p:nvPr/>
          </p:nvSpPr>
          <p:spPr>
            <a:xfrm>
              <a:off x="217455" y="1414453"/>
              <a:ext cx="987578" cy="987578"/>
            </a:xfrm>
            <a:prstGeom prst="ellipse">
              <a:avLst/>
            </a:prstGeom>
            <a:gradFill>
              <a:gsLst>
                <a:gs pos="15000">
                  <a:srgbClr val="FBFBFB">
                    <a:alpha val="85000"/>
                  </a:srgbClr>
                </a:gs>
                <a:gs pos="50000">
                  <a:srgbClr val="FEFEFE">
                    <a:alpha val="20000"/>
                  </a:srgbClr>
                </a:gs>
                <a:gs pos="23000">
                  <a:srgbClr val="FCFCFC">
                    <a:alpha val="40000"/>
                  </a:srgbClr>
                </a:gs>
                <a:gs pos="54000">
                  <a:sysClr val="window" lastClr="FFFFFF">
                    <a:alpha val="10000"/>
                  </a:sysClr>
                </a:gs>
              </a:gsLst>
              <a:lin ang="3600000" scaled="0"/>
            </a:gradFill>
            <a:ln w="12700" cap="flat" cmpd="sng" algn="ctr">
              <a:gradFill flip="none" rotWithShape="1">
                <a:gsLst>
                  <a:gs pos="28000">
                    <a:sysClr val="window" lastClr="FFFFFF">
                      <a:lumMod val="85000"/>
                    </a:sysClr>
                  </a:gs>
                  <a:gs pos="0">
                    <a:srgbClr val="F39F2D">
                      <a:lumMod val="5000"/>
                      <a:lumOff val="95000"/>
                    </a:srgbClr>
                  </a:gs>
                  <a:gs pos="55000">
                    <a:sysClr val="window" lastClr="FFFFFF">
                      <a:lumMod val="75000"/>
                    </a:sysClr>
                  </a:gs>
                  <a:gs pos="79000">
                    <a:sysClr val="window" lastClr="FFFFFF">
                      <a:lumMod val="85000"/>
                    </a:sysClr>
                  </a:gs>
                  <a:gs pos="100000">
                    <a:sysClr val="window" lastClr="FFFFFF"/>
                  </a:gs>
                </a:gsLst>
                <a:lin ang="2700000" scaled="1"/>
                <a:tileRect/>
              </a:gradFill>
              <a:prstDash val="solid"/>
              <a:miter lim="800000"/>
            </a:ln>
            <a:effectLst>
              <a:outerShdw blurRad="228600" dist="88900" dir="2700000"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grpSp>
          <p:nvGrpSpPr>
            <p:cNvPr id="201" name="组合 92"/>
            <p:cNvGrpSpPr/>
            <p:nvPr/>
          </p:nvGrpSpPr>
          <p:grpSpPr>
            <a:xfrm>
              <a:off x="217455" y="1414453"/>
              <a:ext cx="987578" cy="976587"/>
              <a:chOff x="3227680" y="4137537"/>
              <a:chExt cx="987578" cy="987578"/>
            </a:xfrm>
          </p:grpSpPr>
          <p:sp>
            <p:nvSpPr>
              <p:cNvPr id="202" name="椭圆 201"/>
              <p:cNvSpPr/>
              <p:nvPr/>
            </p:nvSpPr>
            <p:spPr>
              <a:xfrm>
                <a:off x="3370830" y="4280687"/>
                <a:ext cx="701279" cy="701279"/>
              </a:xfrm>
              <a:prstGeom prst="ellipse">
                <a:avLst/>
              </a:prstGeom>
              <a:solidFill>
                <a:schemeClr val="accent1"/>
              </a:solidFill>
              <a:ln w="12700" cap="flat" cmpd="sng" algn="ctr">
                <a:noFill/>
                <a:prstDash val="solid"/>
                <a:miter lim="800000"/>
              </a:ln>
              <a:effectLst>
                <a:outerShdw blurRad="50800" dist="50800" dir="2700000" algn="tl" rotWithShape="0">
                  <a:prstClr val="black">
                    <a:alpha val="30000"/>
                  </a:prstClr>
                </a:outerShdw>
              </a:effectLst>
              <a:scene3d>
                <a:camera prst="orthographicFront"/>
                <a:lightRig rig="threePt" dir="t"/>
              </a:scene3d>
              <a:sp3d prstMaterial="softEdge">
                <a:bevelT w="146050" h="317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sp>
            <p:nvSpPr>
              <p:cNvPr id="203" name="椭圆 202"/>
              <p:cNvSpPr/>
              <p:nvPr/>
            </p:nvSpPr>
            <p:spPr>
              <a:xfrm>
                <a:off x="3227680" y="4137537"/>
                <a:ext cx="987578" cy="987578"/>
              </a:xfrm>
              <a:prstGeom prst="ellipse">
                <a:avLst/>
              </a:prstGeom>
              <a:gradFill>
                <a:gsLst>
                  <a:gs pos="15000">
                    <a:srgbClr val="FBFBFB">
                      <a:alpha val="85000"/>
                    </a:srgbClr>
                  </a:gs>
                  <a:gs pos="50000">
                    <a:srgbClr val="FEFEFE">
                      <a:alpha val="20000"/>
                    </a:srgbClr>
                  </a:gs>
                  <a:gs pos="23000">
                    <a:srgbClr val="FCFCFC">
                      <a:alpha val="40000"/>
                    </a:srgbClr>
                  </a:gs>
                  <a:gs pos="54000">
                    <a:sysClr val="window" lastClr="FFFFFF">
                      <a:alpha val="10000"/>
                    </a:sysClr>
                  </a:gs>
                </a:gsLst>
                <a:lin ang="3600000" scaled="0"/>
              </a:gradFill>
              <a:ln w="12700" cap="flat" cmpd="sng" algn="ctr">
                <a:gradFill flip="none" rotWithShape="1">
                  <a:gsLst>
                    <a:gs pos="28000">
                      <a:sysClr val="window" lastClr="FFFFFF">
                        <a:lumMod val="85000"/>
                      </a:sysClr>
                    </a:gs>
                    <a:gs pos="0">
                      <a:srgbClr val="F39F2D">
                        <a:lumMod val="5000"/>
                        <a:lumOff val="95000"/>
                      </a:srgbClr>
                    </a:gs>
                    <a:gs pos="55000">
                      <a:sysClr val="window" lastClr="FFFFFF">
                        <a:lumMod val="75000"/>
                      </a:sysClr>
                    </a:gs>
                    <a:gs pos="79000">
                      <a:sysClr val="window" lastClr="FFFFFF">
                        <a:lumMod val="85000"/>
                      </a:sysClr>
                    </a:gs>
                    <a:gs pos="100000">
                      <a:sysClr val="window" lastClr="FFFFFF"/>
                    </a:gs>
                  </a:gsLst>
                  <a:lin ang="2700000" scaled="1"/>
                  <a:tileRect/>
                </a:gradFill>
                <a:prstDash val="solid"/>
                <a:miter lim="800000"/>
              </a:ln>
              <a:effectLst>
                <a:outerShdw blurRad="228600" dist="88900" dir="2700000"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grpSp>
      </p:grpSp>
      <p:sp>
        <p:nvSpPr>
          <p:cNvPr id="204" name="文本框 9"/>
          <p:cNvSpPr txBox="1"/>
          <p:nvPr/>
        </p:nvSpPr>
        <p:spPr>
          <a:xfrm>
            <a:off x="2932099" y="3843345"/>
            <a:ext cx="514886" cy="461665"/>
          </a:xfrm>
          <a:prstGeom prst="rect">
            <a:avLst/>
          </a:prstGeom>
        </p:spPr>
        <p:txBody>
          <a:bodyPr wrap="none">
            <a:spAutoFit/>
          </a:bodyPr>
          <a:lstStyle>
            <a:defPPr>
              <a:defRPr lang="zh-CN"/>
            </a:defPPr>
            <a:lvl1pPr>
              <a:defRPr sz="2000">
                <a:solidFill>
                  <a:schemeClr val="accent4"/>
                </a:solidFill>
                <a:latin typeface="Impact" panose="020B0806030902050204"/>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rPr>
              <a:t>Step</a:t>
            </a:r>
            <a:endPar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Franklin Gothic Heavy" panose="020B0903020102020204" pitchFamily="34" charset="0"/>
              </a:rPr>
              <a:t>04</a:t>
            </a:r>
            <a:endParaRPr kumimoji="0" lang="zh-CN" altLang="en-US" sz="1200" b="0" i="0" u="none" strike="noStrike" kern="0" cap="none" spc="0" normalizeH="0" baseline="0" noProof="0" dirty="0">
              <a:ln>
                <a:noFill/>
              </a:ln>
              <a:solidFill>
                <a:prstClr val="white"/>
              </a:solidFill>
              <a:effectLst/>
              <a:uLnTx/>
              <a:uFillTx/>
              <a:latin typeface="Franklin Gothic Heavy" panose="020B0903020102020204" pitchFamily="34" charset="0"/>
            </a:endParaRPr>
          </a:p>
        </p:txBody>
      </p:sp>
      <p:grpSp>
        <p:nvGrpSpPr>
          <p:cNvPr id="205" name="组合 204"/>
          <p:cNvGrpSpPr/>
          <p:nvPr/>
        </p:nvGrpSpPr>
        <p:grpSpPr>
          <a:xfrm>
            <a:off x="1217587" y="4057659"/>
            <a:ext cx="1571638" cy="357190"/>
            <a:chOff x="8382939" y="-6713420"/>
            <a:chExt cx="3160926" cy="9083121"/>
          </a:xfrm>
        </p:grpSpPr>
        <p:cxnSp>
          <p:nvCxnSpPr>
            <p:cNvPr id="206" name="直接连接符 205"/>
            <p:cNvCxnSpPr/>
            <p:nvPr/>
          </p:nvCxnSpPr>
          <p:spPr>
            <a:xfrm rot="10800000" flipV="1">
              <a:off x="8382940" y="-6713420"/>
              <a:ext cx="3160925" cy="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直接箭头连接符 206"/>
            <p:cNvCxnSpPr/>
            <p:nvPr/>
          </p:nvCxnSpPr>
          <p:spPr>
            <a:xfrm rot="16200000" flipH="1">
              <a:off x="3841388" y="-2171852"/>
              <a:ext cx="9083104" cy="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1" name="文本框 88"/>
          <p:cNvSpPr txBox="1"/>
          <p:nvPr/>
        </p:nvSpPr>
        <p:spPr>
          <a:xfrm>
            <a:off x="1217587" y="3557593"/>
            <a:ext cx="1643074" cy="460375"/>
          </a:xfrm>
          <a:prstGeom prst="rect">
            <a:avLst/>
          </a:prstGeom>
          <a:noFill/>
        </p:spPr>
        <p:txBody>
          <a:bodyPr wrap="square" rtlCol="0">
            <a:spAutoFit/>
          </a:bodyPr>
          <a:lstStyle/>
          <a:p>
            <a:r>
              <a:rPr lang="zh-CN" altLang="en-US" sz="1200">
                <a:solidFill>
                  <a:srgbClr val="0D0D0D"/>
                </a:solidFill>
                <a:ea typeface="微软雅黑" panose="020B0503020204020204" pitchFamily="34" charset="-122"/>
                <a:cs typeface="+mn-ea"/>
              </a:rPr>
              <a:t>财务处会计核算科（214室）交税</a:t>
            </a:r>
            <a:r>
              <a:rPr lang="zh-CN" altLang="en-US" sz="1200" b="1">
                <a:solidFill>
                  <a:srgbClr val="FF0000"/>
                </a:solidFill>
                <a:ea typeface="微软雅黑" panose="020B0503020204020204" pitchFamily="34" charset="-122"/>
                <a:cs typeface="+mn-ea"/>
              </a:rPr>
              <a:t>入账</a:t>
            </a:r>
            <a:endParaRPr lang="zh-CN" altLang="en-US" sz="1200" b="1" dirty="0" smtClean="0">
              <a:solidFill>
                <a:srgbClr val="FF0000"/>
              </a:solidFill>
              <a:latin typeface="微软雅黑" panose="020B0503020204020204" pitchFamily="34" charset="-122"/>
              <a:ea typeface="微软雅黑" panose="020B0503020204020204" pitchFamily="34" charset="-122"/>
              <a:cs typeface="+mn-ea"/>
            </a:endParaRPr>
          </a:p>
        </p:txBody>
      </p:sp>
      <p:sp>
        <p:nvSpPr>
          <p:cNvPr id="214" name="文本框 88"/>
          <p:cNvSpPr txBox="1"/>
          <p:nvPr/>
        </p:nvSpPr>
        <p:spPr>
          <a:xfrm>
            <a:off x="4816480" y="4216410"/>
            <a:ext cx="4000528" cy="829945"/>
          </a:xfrm>
          <a:prstGeom prst="rect">
            <a:avLst/>
          </a:prstGeom>
          <a:noFill/>
          <a:ln>
            <a:solidFill>
              <a:schemeClr val="tx1"/>
            </a:solidFill>
            <a:prstDash val="dashDot"/>
          </a:ln>
        </p:spPr>
        <p:txBody>
          <a:bodyPr wrap="square" rtlCol="0">
            <a:spAutoFit/>
          </a:bodyPr>
          <a:lstStyle/>
          <a:p>
            <a:r>
              <a:rPr lang="zh-CN" altLang="en-US" sz="1200">
                <a:solidFill>
                  <a:srgbClr val="0D0D0D"/>
                </a:solidFill>
                <a:ea typeface="微软雅黑" panose="020B0503020204020204" pitchFamily="34" charset="-122"/>
                <a:cs typeface="+mn-ea"/>
              </a:rPr>
              <a:t>技术开发类</a:t>
            </a:r>
            <a:r>
              <a:rPr lang="zh-CN" altLang="en-US" sz="1200" b="1">
                <a:solidFill>
                  <a:srgbClr val="0000FF"/>
                </a:solidFill>
                <a:ea typeface="微软雅黑" panose="020B0503020204020204" pitchFamily="34" charset="-122"/>
                <a:cs typeface="+mn-ea"/>
              </a:rPr>
              <a:t>免税优惠需科技厅备案</a:t>
            </a:r>
            <a:r>
              <a:rPr lang="zh-CN" altLang="en-US" sz="1200">
                <a:solidFill>
                  <a:srgbClr val="0D0D0D"/>
                </a:solidFill>
                <a:ea typeface="微软雅黑" panose="020B0503020204020204" pitchFamily="34" charset="-122"/>
                <a:cs typeface="+mn-ea"/>
              </a:rPr>
              <a:t>：提供</a:t>
            </a:r>
            <a:r>
              <a:rPr lang="zh-CN" altLang="en-US" sz="1200" b="1">
                <a:solidFill>
                  <a:srgbClr val="FF0000"/>
                </a:solidFill>
                <a:ea typeface="微软雅黑" panose="020B0503020204020204" pitchFamily="34" charset="-122"/>
                <a:cs typeface="+mn-ea"/>
              </a:rPr>
              <a:t>免税优惠回执</a:t>
            </a:r>
            <a:r>
              <a:rPr lang="zh-CN" altLang="en-US" sz="1200">
                <a:solidFill>
                  <a:srgbClr val="0D0D0D"/>
                </a:solidFill>
                <a:ea typeface="微软雅黑" panose="020B0503020204020204" pitchFamily="34" charset="-122"/>
                <a:cs typeface="+mn-ea"/>
              </a:rPr>
              <a:t>复</a:t>
            </a:r>
            <a:endParaRPr lang="zh-CN" altLang="en-US" sz="1200">
              <a:solidFill>
                <a:srgbClr val="0D0D0D"/>
              </a:solidFill>
              <a:ea typeface="微软雅黑" panose="020B0503020204020204" pitchFamily="34" charset="-122"/>
              <a:cs typeface="+mn-ea"/>
            </a:endParaRPr>
          </a:p>
          <a:p>
            <a:r>
              <a:rPr lang="zh-CN" altLang="en-US" sz="1200">
                <a:solidFill>
                  <a:srgbClr val="0D0D0D"/>
                </a:solidFill>
                <a:ea typeface="微软雅黑" panose="020B0503020204020204" pitchFamily="34" charset="-122"/>
                <a:cs typeface="+mn-ea"/>
              </a:rPr>
              <a:t>                                                         印件及</a:t>
            </a:r>
            <a:r>
              <a:rPr lang="zh-CN" altLang="en-US" sz="1200" b="1">
                <a:solidFill>
                  <a:srgbClr val="FF0000"/>
                </a:solidFill>
                <a:ea typeface="微软雅黑" panose="020B0503020204020204" pitchFamily="34" charset="-122"/>
                <a:cs typeface="+mn-ea"/>
              </a:rPr>
              <a:t>合同</a:t>
            </a:r>
            <a:r>
              <a:rPr lang="zh-CN" altLang="en-US" sz="1200">
                <a:solidFill>
                  <a:srgbClr val="0D0D0D"/>
                </a:solidFill>
                <a:ea typeface="微软雅黑" panose="020B0503020204020204" pitchFamily="34" charset="-122"/>
                <a:cs typeface="+mn-ea"/>
              </a:rPr>
              <a:t>复印件</a:t>
            </a:r>
            <a:endParaRPr lang="zh-CN" altLang="en-US" sz="1200">
              <a:solidFill>
                <a:srgbClr val="0D0D0D"/>
              </a:solidFill>
              <a:ea typeface="微软雅黑" panose="020B0503020204020204" pitchFamily="34" charset="-122"/>
              <a:cs typeface="+mn-ea"/>
            </a:endParaRPr>
          </a:p>
          <a:p>
            <a:r>
              <a:rPr lang="zh-CN" altLang="en-US" sz="1200" b="1">
                <a:solidFill>
                  <a:srgbClr val="0000FF"/>
                </a:solidFill>
                <a:ea typeface="微软雅黑" panose="020B0503020204020204" pitchFamily="34" charset="-122"/>
                <a:cs typeface="+mn-ea"/>
              </a:rPr>
              <a:t>不需科技厅备案又符合免税</a:t>
            </a:r>
            <a:r>
              <a:rPr lang="zh-CN" altLang="en-US" sz="1200">
                <a:solidFill>
                  <a:srgbClr val="0D0D0D"/>
                </a:solidFill>
                <a:ea typeface="微软雅黑" panose="020B0503020204020204" pitchFamily="34" charset="-122"/>
                <a:cs typeface="+mn-ea"/>
              </a:rPr>
              <a:t>的项目：提供合同复印件</a:t>
            </a:r>
            <a:endParaRPr lang="zh-CN" altLang="en-US" sz="1200">
              <a:solidFill>
                <a:srgbClr val="0D0D0D"/>
              </a:solidFill>
              <a:ea typeface="微软雅黑" panose="020B0503020204020204" pitchFamily="34" charset="-122"/>
              <a:cs typeface="+mn-ea"/>
            </a:endParaRPr>
          </a:p>
          <a:p>
            <a:endParaRPr lang="zh-CN" altLang="en-US" sz="1200">
              <a:solidFill>
                <a:srgbClr val="0D0D0D"/>
              </a:solidFill>
              <a:ea typeface="微软雅黑" panose="020B0503020204020204" pitchFamily="34" charset="-122"/>
              <a:cs typeface="+mn-ea"/>
            </a:endParaRPr>
          </a:p>
        </p:txBody>
      </p:sp>
      <p:sp>
        <p:nvSpPr>
          <p:cNvPr id="221" name="Freeform 18"/>
          <p:cNvSpPr>
            <a:spLocks noEditPoints="1"/>
          </p:cNvSpPr>
          <p:nvPr/>
        </p:nvSpPr>
        <p:spPr bwMode="black">
          <a:xfrm>
            <a:off x="2646347" y="2843213"/>
            <a:ext cx="142876" cy="214314"/>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lumMod val="50000"/>
            </a:schemeClr>
          </a:solidFill>
          <a:ln>
            <a:noFill/>
          </a:ln>
        </p:spPr>
        <p:txBody>
          <a:bodyPr vert="horz" wrap="square" lIns="82305" tIns="41153" rIns="82305" bIns="41153" numCol="1" anchor="t" anchorCtr="0" compatLnSpc="1"/>
          <a:lstStyle/>
          <a:p>
            <a:endParaRPr lang="en-US" sz="1000" dirty="0"/>
          </a:p>
        </p:txBody>
      </p:sp>
      <p:sp>
        <p:nvSpPr>
          <p:cNvPr id="222" name="Freeform 18"/>
          <p:cNvSpPr>
            <a:spLocks noEditPoints="1"/>
          </p:cNvSpPr>
          <p:nvPr/>
        </p:nvSpPr>
        <p:spPr bwMode="black">
          <a:xfrm>
            <a:off x="6432561" y="2843213"/>
            <a:ext cx="142876" cy="214314"/>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lumMod val="50000"/>
            </a:schemeClr>
          </a:solidFill>
          <a:ln>
            <a:noFill/>
          </a:ln>
        </p:spPr>
        <p:txBody>
          <a:bodyPr vert="horz" wrap="square" lIns="82305" tIns="41153" rIns="82305" bIns="41153" numCol="1" anchor="t" anchorCtr="0" compatLnSpc="1"/>
          <a:lstStyle/>
          <a:p>
            <a:endParaRPr lang="en-US" sz="1000" dirty="0"/>
          </a:p>
        </p:txBody>
      </p:sp>
      <p:grpSp>
        <p:nvGrpSpPr>
          <p:cNvPr id="226" name="组合 225"/>
          <p:cNvGrpSpPr/>
          <p:nvPr/>
        </p:nvGrpSpPr>
        <p:grpSpPr>
          <a:xfrm>
            <a:off x="8504263" y="3771907"/>
            <a:ext cx="428628" cy="428628"/>
            <a:chOff x="582929" y="1977390"/>
            <a:chExt cx="811530" cy="811530"/>
          </a:xfrm>
        </p:grpSpPr>
        <p:sp>
          <p:nvSpPr>
            <p:cNvPr id="227" name="椭圆 226"/>
            <p:cNvSpPr/>
            <p:nvPr/>
          </p:nvSpPr>
          <p:spPr>
            <a:xfrm>
              <a:off x="582929" y="1977390"/>
              <a:ext cx="811530" cy="811530"/>
            </a:xfrm>
            <a:prstGeom prst="ellipse">
              <a:avLst/>
            </a:prstGeom>
            <a:noFill/>
            <a:ln w="6350">
              <a:solidFill>
                <a:srgbClr val="FE4D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Freeform 45"/>
            <p:cNvSpPr>
              <a:spLocks noEditPoints="1"/>
            </p:cNvSpPr>
            <p:nvPr/>
          </p:nvSpPr>
          <p:spPr bwMode="black">
            <a:xfrm>
              <a:off x="776647" y="2172664"/>
              <a:ext cx="398438" cy="42971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chemeClr val="bg1">
                <a:lumMod val="50000"/>
              </a:schemeClr>
            </a:solidFill>
            <a:ln>
              <a:noFill/>
            </a:ln>
          </p:spPr>
          <p:txBody>
            <a:bodyPr vert="horz" wrap="square" lIns="68568" tIns="34285" rIns="68568" bIns="34285" numCol="1" anchor="t" anchorCtr="0" compatLnSpc="1"/>
            <a:lstStyle/>
            <a:p>
              <a:pPr defTabSz="685165"/>
              <a:endParaRPr lang="en-US">
                <a:solidFill>
                  <a:srgbClr val="FFFFFF"/>
                </a:solidFill>
              </a:endParaRPr>
            </a:p>
          </p:txBody>
        </p:sp>
      </p:grpSp>
      <p:grpSp>
        <p:nvGrpSpPr>
          <p:cNvPr id="229" name="组合 228"/>
          <p:cNvGrpSpPr/>
          <p:nvPr/>
        </p:nvGrpSpPr>
        <p:grpSpPr>
          <a:xfrm>
            <a:off x="1003273" y="4414849"/>
            <a:ext cx="428628" cy="428628"/>
            <a:chOff x="582929" y="1977390"/>
            <a:chExt cx="811530" cy="811530"/>
          </a:xfrm>
        </p:grpSpPr>
        <p:sp>
          <p:nvSpPr>
            <p:cNvPr id="230" name="椭圆 229"/>
            <p:cNvSpPr/>
            <p:nvPr/>
          </p:nvSpPr>
          <p:spPr>
            <a:xfrm>
              <a:off x="582929" y="1977390"/>
              <a:ext cx="811530" cy="811530"/>
            </a:xfrm>
            <a:prstGeom prst="ellipse">
              <a:avLst/>
            </a:prstGeom>
            <a:noFill/>
            <a:ln w="6350">
              <a:solidFill>
                <a:srgbClr val="FE4D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Freeform 45"/>
            <p:cNvSpPr>
              <a:spLocks noEditPoints="1"/>
            </p:cNvSpPr>
            <p:nvPr/>
          </p:nvSpPr>
          <p:spPr bwMode="black">
            <a:xfrm>
              <a:off x="776647" y="2172664"/>
              <a:ext cx="398438" cy="42971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chemeClr val="bg1">
                <a:lumMod val="50000"/>
              </a:schemeClr>
            </a:solidFill>
            <a:ln>
              <a:noFill/>
            </a:ln>
          </p:spPr>
          <p:txBody>
            <a:bodyPr vert="horz" wrap="square" lIns="68568" tIns="34285" rIns="68568" bIns="34285" numCol="1" anchor="t" anchorCtr="0" compatLnSpc="1"/>
            <a:lstStyle/>
            <a:p>
              <a:pPr defTabSz="685165"/>
              <a:endParaRPr lang="en-US">
                <a:solidFill>
                  <a:srgbClr val="FFFFFF"/>
                </a:solidFill>
              </a:endParaRPr>
            </a:p>
          </p:txBody>
        </p:sp>
      </p:grpSp>
      <p:sp>
        <p:nvSpPr>
          <p:cNvPr id="232" name="Freeform 92"/>
          <p:cNvSpPr>
            <a:spLocks noEditPoints="1"/>
          </p:cNvSpPr>
          <p:nvPr/>
        </p:nvSpPr>
        <p:spPr bwMode="auto">
          <a:xfrm>
            <a:off x="1074711" y="3557593"/>
            <a:ext cx="142876" cy="214314"/>
          </a:xfrm>
          <a:custGeom>
            <a:avLst/>
            <a:gdLst>
              <a:gd name="T0" fmla="*/ 340 w 347"/>
              <a:gd name="T1" fmla="*/ 93 h 440"/>
              <a:gd name="T2" fmla="*/ 281 w 347"/>
              <a:gd name="T3" fmla="*/ 93 h 440"/>
              <a:gd name="T4" fmla="*/ 281 w 347"/>
              <a:gd name="T5" fmla="*/ 34 h 440"/>
              <a:gd name="T6" fmla="*/ 273 w 347"/>
              <a:gd name="T7" fmla="*/ 27 h 440"/>
              <a:gd name="T8" fmla="*/ 214 w 347"/>
              <a:gd name="T9" fmla="*/ 27 h 440"/>
              <a:gd name="T10" fmla="*/ 214 w 347"/>
              <a:gd name="T11" fmla="*/ 7 h 440"/>
              <a:gd name="T12" fmla="*/ 207 w 347"/>
              <a:gd name="T13" fmla="*/ 0 h 440"/>
              <a:gd name="T14" fmla="*/ 140 w 347"/>
              <a:gd name="T15" fmla="*/ 0 h 440"/>
              <a:gd name="T16" fmla="*/ 133 w 347"/>
              <a:gd name="T17" fmla="*/ 7 h 440"/>
              <a:gd name="T18" fmla="*/ 133 w 347"/>
              <a:gd name="T19" fmla="*/ 27 h 440"/>
              <a:gd name="T20" fmla="*/ 74 w 347"/>
              <a:gd name="T21" fmla="*/ 27 h 440"/>
              <a:gd name="T22" fmla="*/ 66 w 347"/>
              <a:gd name="T23" fmla="*/ 34 h 440"/>
              <a:gd name="T24" fmla="*/ 66 w 347"/>
              <a:gd name="T25" fmla="*/ 159 h 440"/>
              <a:gd name="T26" fmla="*/ 7 w 347"/>
              <a:gd name="T27" fmla="*/ 159 h 440"/>
              <a:gd name="T28" fmla="*/ 0 w 347"/>
              <a:gd name="T29" fmla="*/ 167 h 440"/>
              <a:gd name="T30" fmla="*/ 0 w 347"/>
              <a:gd name="T31" fmla="*/ 300 h 440"/>
              <a:gd name="T32" fmla="*/ 2 w 347"/>
              <a:gd name="T33" fmla="*/ 305 h 440"/>
              <a:gd name="T34" fmla="*/ 66 w 347"/>
              <a:gd name="T35" fmla="*/ 369 h 440"/>
              <a:gd name="T36" fmla="*/ 66 w 347"/>
              <a:gd name="T37" fmla="*/ 433 h 440"/>
              <a:gd name="T38" fmla="*/ 74 w 347"/>
              <a:gd name="T39" fmla="*/ 440 h 440"/>
              <a:gd name="T40" fmla="*/ 273 w 347"/>
              <a:gd name="T41" fmla="*/ 440 h 440"/>
              <a:gd name="T42" fmla="*/ 281 w 347"/>
              <a:gd name="T43" fmla="*/ 433 h 440"/>
              <a:gd name="T44" fmla="*/ 281 w 347"/>
              <a:gd name="T45" fmla="*/ 364 h 440"/>
              <a:gd name="T46" fmla="*/ 345 w 347"/>
              <a:gd name="T47" fmla="*/ 305 h 440"/>
              <a:gd name="T48" fmla="*/ 347 w 347"/>
              <a:gd name="T49" fmla="*/ 300 h 440"/>
              <a:gd name="T50" fmla="*/ 347 w 347"/>
              <a:gd name="T51" fmla="*/ 100 h 440"/>
              <a:gd name="T52" fmla="*/ 340 w 347"/>
              <a:gd name="T53" fmla="*/ 93 h 440"/>
              <a:gd name="T54" fmla="*/ 332 w 347"/>
              <a:gd name="T55" fmla="*/ 296 h 440"/>
              <a:gd name="T56" fmla="*/ 268 w 347"/>
              <a:gd name="T57" fmla="*/ 355 h 440"/>
              <a:gd name="T58" fmla="*/ 266 w 347"/>
              <a:gd name="T59" fmla="*/ 361 h 440"/>
              <a:gd name="T60" fmla="*/ 266 w 347"/>
              <a:gd name="T61" fmla="*/ 425 h 440"/>
              <a:gd name="T62" fmla="*/ 81 w 347"/>
              <a:gd name="T63" fmla="*/ 425 h 440"/>
              <a:gd name="T64" fmla="*/ 81 w 347"/>
              <a:gd name="T65" fmla="*/ 366 h 440"/>
              <a:gd name="T66" fmla="*/ 79 w 347"/>
              <a:gd name="T67" fmla="*/ 361 h 440"/>
              <a:gd name="T68" fmla="*/ 15 w 347"/>
              <a:gd name="T69" fmla="*/ 297 h 440"/>
              <a:gd name="T70" fmla="*/ 15 w 347"/>
              <a:gd name="T71" fmla="*/ 174 h 440"/>
              <a:gd name="T72" fmla="*/ 66 w 347"/>
              <a:gd name="T73" fmla="*/ 174 h 440"/>
              <a:gd name="T74" fmla="*/ 66 w 347"/>
              <a:gd name="T75" fmla="*/ 233 h 440"/>
              <a:gd name="T76" fmla="*/ 81 w 347"/>
              <a:gd name="T77" fmla="*/ 233 h 440"/>
              <a:gd name="T78" fmla="*/ 81 w 347"/>
              <a:gd name="T79" fmla="*/ 167 h 440"/>
              <a:gd name="T80" fmla="*/ 81 w 347"/>
              <a:gd name="T81" fmla="*/ 41 h 440"/>
              <a:gd name="T82" fmla="*/ 133 w 347"/>
              <a:gd name="T83" fmla="*/ 41 h 440"/>
              <a:gd name="T84" fmla="*/ 133 w 347"/>
              <a:gd name="T85" fmla="*/ 233 h 440"/>
              <a:gd name="T86" fmla="*/ 148 w 347"/>
              <a:gd name="T87" fmla="*/ 233 h 440"/>
              <a:gd name="T88" fmla="*/ 148 w 347"/>
              <a:gd name="T89" fmla="*/ 34 h 440"/>
              <a:gd name="T90" fmla="*/ 148 w 347"/>
              <a:gd name="T91" fmla="*/ 15 h 440"/>
              <a:gd name="T92" fmla="*/ 199 w 347"/>
              <a:gd name="T93" fmla="*/ 15 h 440"/>
              <a:gd name="T94" fmla="*/ 199 w 347"/>
              <a:gd name="T95" fmla="*/ 34 h 440"/>
              <a:gd name="T96" fmla="*/ 199 w 347"/>
              <a:gd name="T97" fmla="*/ 233 h 440"/>
              <a:gd name="T98" fmla="*/ 214 w 347"/>
              <a:gd name="T99" fmla="*/ 233 h 440"/>
              <a:gd name="T100" fmla="*/ 214 w 347"/>
              <a:gd name="T101" fmla="*/ 41 h 440"/>
              <a:gd name="T102" fmla="*/ 266 w 347"/>
              <a:gd name="T103" fmla="*/ 41 h 440"/>
              <a:gd name="T104" fmla="*/ 266 w 347"/>
              <a:gd name="T105" fmla="*/ 100 h 440"/>
              <a:gd name="T106" fmla="*/ 266 w 347"/>
              <a:gd name="T107" fmla="*/ 233 h 440"/>
              <a:gd name="T108" fmla="*/ 281 w 347"/>
              <a:gd name="T109" fmla="*/ 233 h 440"/>
              <a:gd name="T110" fmla="*/ 281 w 347"/>
              <a:gd name="T111" fmla="*/ 108 h 440"/>
              <a:gd name="T112" fmla="*/ 332 w 347"/>
              <a:gd name="T113" fmla="*/ 108 h 440"/>
              <a:gd name="T114" fmla="*/ 332 w 347"/>
              <a:gd name="T115" fmla="*/ 29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 h="440">
                <a:moveTo>
                  <a:pt x="340" y="93"/>
                </a:moveTo>
                <a:cubicBezTo>
                  <a:pt x="281" y="93"/>
                  <a:pt x="281" y="93"/>
                  <a:pt x="281" y="93"/>
                </a:cubicBezTo>
                <a:cubicBezTo>
                  <a:pt x="281" y="34"/>
                  <a:pt x="281" y="34"/>
                  <a:pt x="281" y="34"/>
                </a:cubicBezTo>
                <a:cubicBezTo>
                  <a:pt x="281" y="30"/>
                  <a:pt x="277" y="27"/>
                  <a:pt x="273" y="27"/>
                </a:cubicBezTo>
                <a:cubicBezTo>
                  <a:pt x="214" y="27"/>
                  <a:pt x="214" y="27"/>
                  <a:pt x="214" y="27"/>
                </a:cubicBezTo>
                <a:cubicBezTo>
                  <a:pt x="214" y="7"/>
                  <a:pt x="214" y="7"/>
                  <a:pt x="214" y="7"/>
                </a:cubicBezTo>
                <a:cubicBezTo>
                  <a:pt x="214" y="3"/>
                  <a:pt x="211" y="0"/>
                  <a:pt x="207" y="0"/>
                </a:cubicBezTo>
                <a:cubicBezTo>
                  <a:pt x="140" y="0"/>
                  <a:pt x="140" y="0"/>
                  <a:pt x="140" y="0"/>
                </a:cubicBezTo>
                <a:cubicBezTo>
                  <a:pt x="136" y="0"/>
                  <a:pt x="133" y="3"/>
                  <a:pt x="133" y="7"/>
                </a:cubicBezTo>
                <a:cubicBezTo>
                  <a:pt x="133" y="27"/>
                  <a:pt x="133" y="27"/>
                  <a:pt x="133" y="27"/>
                </a:cubicBezTo>
                <a:cubicBezTo>
                  <a:pt x="74" y="27"/>
                  <a:pt x="74" y="27"/>
                  <a:pt x="74" y="27"/>
                </a:cubicBezTo>
                <a:cubicBezTo>
                  <a:pt x="70" y="27"/>
                  <a:pt x="66" y="30"/>
                  <a:pt x="66" y="34"/>
                </a:cubicBezTo>
                <a:cubicBezTo>
                  <a:pt x="66" y="159"/>
                  <a:pt x="66" y="159"/>
                  <a:pt x="66" y="159"/>
                </a:cubicBezTo>
                <a:cubicBezTo>
                  <a:pt x="7" y="159"/>
                  <a:pt x="7" y="159"/>
                  <a:pt x="7" y="159"/>
                </a:cubicBezTo>
                <a:cubicBezTo>
                  <a:pt x="3" y="159"/>
                  <a:pt x="0" y="163"/>
                  <a:pt x="0" y="167"/>
                </a:cubicBezTo>
                <a:cubicBezTo>
                  <a:pt x="0" y="300"/>
                  <a:pt x="0" y="300"/>
                  <a:pt x="0" y="300"/>
                </a:cubicBezTo>
                <a:cubicBezTo>
                  <a:pt x="0" y="302"/>
                  <a:pt x="1" y="304"/>
                  <a:pt x="2" y="305"/>
                </a:cubicBezTo>
                <a:cubicBezTo>
                  <a:pt x="66" y="369"/>
                  <a:pt x="66" y="369"/>
                  <a:pt x="66" y="369"/>
                </a:cubicBezTo>
                <a:cubicBezTo>
                  <a:pt x="66" y="433"/>
                  <a:pt x="66" y="433"/>
                  <a:pt x="66" y="433"/>
                </a:cubicBezTo>
                <a:cubicBezTo>
                  <a:pt x="66" y="437"/>
                  <a:pt x="70" y="440"/>
                  <a:pt x="74" y="440"/>
                </a:cubicBezTo>
                <a:cubicBezTo>
                  <a:pt x="273" y="440"/>
                  <a:pt x="273" y="440"/>
                  <a:pt x="273" y="440"/>
                </a:cubicBezTo>
                <a:cubicBezTo>
                  <a:pt x="277" y="440"/>
                  <a:pt x="281" y="437"/>
                  <a:pt x="281" y="433"/>
                </a:cubicBezTo>
                <a:cubicBezTo>
                  <a:pt x="281" y="364"/>
                  <a:pt x="281" y="364"/>
                  <a:pt x="281" y="364"/>
                </a:cubicBezTo>
                <a:cubicBezTo>
                  <a:pt x="345" y="305"/>
                  <a:pt x="345" y="305"/>
                  <a:pt x="345" y="305"/>
                </a:cubicBezTo>
                <a:cubicBezTo>
                  <a:pt x="346" y="304"/>
                  <a:pt x="347" y="302"/>
                  <a:pt x="347" y="300"/>
                </a:cubicBezTo>
                <a:cubicBezTo>
                  <a:pt x="347" y="100"/>
                  <a:pt x="347" y="100"/>
                  <a:pt x="347" y="100"/>
                </a:cubicBezTo>
                <a:cubicBezTo>
                  <a:pt x="347" y="96"/>
                  <a:pt x="344" y="93"/>
                  <a:pt x="340" y="93"/>
                </a:cubicBezTo>
                <a:close/>
                <a:moveTo>
                  <a:pt x="332" y="296"/>
                </a:moveTo>
                <a:cubicBezTo>
                  <a:pt x="268" y="355"/>
                  <a:pt x="268" y="355"/>
                  <a:pt x="268" y="355"/>
                </a:cubicBezTo>
                <a:cubicBezTo>
                  <a:pt x="267" y="357"/>
                  <a:pt x="266" y="359"/>
                  <a:pt x="266" y="361"/>
                </a:cubicBezTo>
                <a:cubicBezTo>
                  <a:pt x="266" y="425"/>
                  <a:pt x="266" y="425"/>
                  <a:pt x="266" y="425"/>
                </a:cubicBezTo>
                <a:cubicBezTo>
                  <a:pt x="81" y="425"/>
                  <a:pt x="81" y="425"/>
                  <a:pt x="81" y="425"/>
                </a:cubicBezTo>
                <a:cubicBezTo>
                  <a:pt x="81" y="366"/>
                  <a:pt x="81" y="366"/>
                  <a:pt x="81" y="366"/>
                </a:cubicBezTo>
                <a:cubicBezTo>
                  <a:pt x="81" y="364"/>
                  <a:pt x="80" y="362"/>
                  <a:pt x="79" y="361"/>
                </a:cubicBezTo>
                <a:cubicBezTo>
                  <a:pt x="15" y="297"/>
                  <a:pt x="15" y="297"/>
                  <a:pt x="15" y="297"/>
                </a:cubicBezTo>
                <a:cubicBezTo>
                  <a:pt x="15" y="174"/>
                  <a:pt x="15" y="174"/>
                  <a:pt x="15" y="174"/>
                </a:cubicBezTo>
                <a:cubicBezTo>
                  <a:pt x="66" y="174"/>
                  <a:pt x="66" y="174"/>
                  <a:pt x="66" y="174"/>
                </a:cubicBezTo>
                <a:cubicBezTo>
                  <a:pt x="66" y="233"/>
                  <a:pt x="66" y="233"/>
                  <a:pt x="66" y="233"/>
                </a:cubicBezTo>
                <a:cubicBezTo>
                  <a:pt x="81" y="233"/>
                  <a:pt x="81" y="233"/>
                  <a:pt x="81" y="233"/>
                </a:cubicBezTo>
                <a:cubicBezTo>
                  <a:pt x="81" y="167"/>
                  <a:pt x="81" y="167"/>
                  <a:pt x="81" y="167"/>
                </a:cubicBezTo>
                <a:cubicBezTo>
                  <a:pt x="81" y="41"/>
                  <a:pt x="81" y="41"/>
                  <a:pt x="81" y="41"/>
                </a:cubicBezTo>
                <a:cubicBezTo>
                  <a:pt x="133" y="41"/>
                  <a:pt x="133" y="41"/>
                  <a:pt x="133" y="41"/>
                </a:cubicBezTo>
                <a:cubicBezTo>
                  <a:pt x="133" y="233"/>
                  <a:pt x="133" y="233"/>
                  <a:pt x="133" y="233"/>
                </a:cubicBezTo>
                <a:cubicBezTo>
                  <a:pt x="148" y="233"/>
                  <a:pt x="148" y="233"/>
                  <a:pt x="148" y="233"/>
                </a:cubicBezTo>
                <a:cubicBezTo>
                  <a:pt x="148" y="34"/>
                  <a:pt x="148" y="34"/>
                  <a:pt x="148" y="34"/>
                </a:cubicBezTo>
                <a:cubicBezTo>
                  <a:pt x="148" y="15"/>
                  <a:pt x="148" y="15"/>
                  <a:pt x="148" y="15"/>
                </a:cubicBezTo>
                <a:cubicBezTo>
                  <a:pt x="199" y="15"/>
                  <a:pt x="199" y="15"/>
                  <a:pt x="199" y="15"/>
                </a:cubicBezTo>
                <a:cubicBezTo>
                  <a:pt x="199" y="34"/>
                  <a:pt x="199" y="34"/>
                  <a:pt x="199" y="34"/>
                </a:cubicBezTo>
                <a:cubicBezTo>
                  <a:pt x="199" y="233"/>
                  <a:pt x="199" y="233"/>
                  <a:pt x="199" y="233"/>
                </a:cubicBezTo>
                <a:cubicBezTo>
                  <a:pt x="214" y="233"/>
                  <a:pt x="214" y="233"/>
                  <a:pt x="214" y="233"/>
                </a:cubicBezTo>
                <a:cubicBezTo>
                  <a:pt x="214" y="41"/>
                  <a:pt x="214" y="41"/>
                  <a:pt x="214" y="41"/>
                </a:cubicBezTo>
                <a:cubicBezTo>
                  <a:pt x="266" y="41"/>
                  <a:pt x="266" y="41"/>
                  <a:pt x="266" y="41"/>
                </a:cubicBezTo>
                <a:cubicBezTo>
                  <a:pt x="266" y="100"/>
                  <a:pt x="266" y="100"/>
                  <a:pt x="266" y="100"/>
                </a:cubicBezTo>
                <a:cubicBezTo>
                  <a:pt x="266" y="233"/>
                  <a:pt x="266" y="233"/>
                  <a:pt x="266" y="233"/>
                </a:cubicBezTo>
                <a:cubicBezTo>
                  <a:pt x="281" y="233"/>
                  <a:pt x="281" y="233"/>
                  <a:pt x="281" y="233"/>
                </a:cubicBezTo>
                <a:cubicBezTo>
                  <a:pt x="281" y="108"/>
                  <a:pt x="281" y="108"/>
                  <a:pt x="281" y="108"/>
                </a:cubicBezTo>
                <a:cubicBezTo>
                  <a:pt x="332" y="108"/>
                  <a:pt x="332" y="108"/>
                  <a:pt x="332" y="108"/>
                </a:cubicBezTo>
                <a:lnTo>
                  <a:pt x="332" y="296"/>
                </a:lnTo>
                <a:close/>
              </a:path>
            </a:pathLst>
          </a:custGeom>
          <a:solidFill>
            <a:schemeClr val="bg1">
              <a:lumMod val="50000"/>
            </a:schemeClr>
          </a:solidFill>
          <a:ln>
            <a:noFill/>
          </a:ln>
        </p:spPr>
        <p:txBody>
          <a:bodyPr vert="horz" wrap="square" lIns="68571" tIns="34286" rIns="68571" bIns="34286" numCol="1" anchor="t" anchorCtr="0" compatLnSpc="1"/>
          <a:lstStyle/>
          <a:p>
            <a:pPr defTabSz="685165"/>
            <a:endParaRPr lang="en-US" sz="1400">
              <a:solidFill>
                <a:srgbClr val="FFFFFF"/>
              </a:solidFill>
              <a:latin typeface="Segoe UI" panose="020B0502040204020203"/>
            </a:endParaRPr>
          </a:p>
        </p:txBody>
      </p:sp>
      <p:sp>
        <p:nvSpPr>
          <p:cNvPr id="3" name="对角圆角矩形 2"/>
          <p:cNvSpPr/>
          <p:nvPr/>
        </p:nvSpPr>
        <p:spPr>
          <a:xfrm>
            <a:off x="-8890" y="5158105"/>
            <a:ext cx="9768205" cy="24955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请款预开发票（交税）</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77985" y="4693285"/>
            <a:ext cx="393065" cy="275590"/>
          </a:xfrm>
          <a:prstGeom prst="rect">
            <a:avLst/>
          </a:prstGeom>
          <a:noFill/>
        </p:spPr>
        <p:txBody>
          <a:bodyPr wrap="square" rtlCol="0">
            <a:spAutoFit/>
          </a:bodyPr>
          <a:lstStyle/>
          <a:p>
            <a:r>
              <a:rPr lang="en-US" altLang="zh-CN" sz="1200" dirty="0" smtClean="0"/>
              <a:t>25</a:t>
            </a:r>
            <a:endParaRPr lang="en-US" altLang="zh-CN" sz="1200" dirty="0" smtClean="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98"/>
          <p:cNvSpPr/>
          <p:nvPr/>
        </p:nvSpPr>
        <p:spPr>
          <a:xfrm>
            <a:off x="2986088" y="995363"/>
            <a:ext cx="1806575" cy="1597025"/>
          </a:xfrm>
          <a:prstGeom prst="ellipse">
            <a:avLst/>
          </a:prstGeom>
          <a:solidFill>
            <a:srgbClr val="0070C0"/>
          </a:solidFill>
          <a:ln w="25400" cap="flat" cmpd="sng">
            <a:solidFill>
              <a:srgbClr val="0D0D0D"/>
            </a:solidFill>
            <a:prstDash val="solid"/>
            <a:round/>
            <a:headEnd type="none" w="med" len="med"/>
            <a:tailEnd type="none" w="med" len="med"/>
          </a:ln>
        </p:spPr>
        <p:txBody>
          <a:bodyPr anchor="t"/>
          <a:lstStyle/>
          <a:p>
            <a:endParaRPr lang="zh-CN" altLang="en-US">
              <a:solidFill>
                <a:srgbClr val="1E1C11"/>
              </a:solidFill>
              <a:latin typeface="Calibri" panose="020F0502020204030204"/>
              <a:ea typeface="微软雅黑" panose="020B0503020204020204" pitchFamily="34" charset="-122"/>
            </a:endParaRPr>
          </a:p>
        </p:txBody>
      </p:sp>
      <p:sp>
        <p:nvSpPr>
          <p:cNvPr id="19" name="Oval 100"/>
          <p:cNvSpPr/>
          <p:nvPr/>
        </p:nvSpPr>
        <p:spPr>
          <a:xfrm>
            <a:off x="4329113" y="914400"/>
            <a:ext cx="2246312" cy="1987550"/>
          </a:xfrm>
          <a:prstGeom prst="ellipse">
            <a:avLst/>
          </a:prstGeom>
          <a:solidFill>
            <a:srgbClr val="00B0F0"/>
          </a:solidFill>
          <a:ln w="19050" cap="flat" cmpd="sng">
            <a:solidFill>
              <a:srgbClr val="0070C0"/>
            </a:solidFill>
            <a:prstDash val="solid"/>
            <a:round/>
            <a:headEnd type="none" w="med" len="med"/>
            <a:tailEnd type="none" w="med" len="med"/>
          </a:ln>
        </p:spPr>
        <p:txBody>
          <a:bodyPr anchor="t"/>
          <a:lstStyle/>
          <a:p>
            <a:endParaRPr lang="zh-CN" altLang="en-US">
              <a:solidFill>
                <a:srgbClr val="1E1C11"/>
              </a:solidFill>
              <a:latin typeface="Calibri" panose="020F0502020204030204"/>
              <a:ea typeface="微软雅黑" panose="020B0503020204020204" pitchFamily="34" charset="-122"/>
            </a:endParaRPr>
          </a:p>
        </p:txBody>
      </p:sp>
      <p:sp>
        <p:nvSpPr>
          <p:cNvPr id="20" name="Oval 101"/>
          <p:cNvSpPr/>
          <p:nvPr/>
        </p:nvSpPr>
        <p:spPr>
          <a:xfrm>
            <a:off x="3551238" y="1974850"/>
            <a:ext cx="1879600" cy="1677988"/>
          </a:xfrm>
          <a:prstGeom prst="ellipse">
            <a:avLst/>
          </a:prstGeom>
          <a:solidFill>
            <a:srgbClr val="FFC000"/>
          </a:solidFill>
          <a:ln w="19050" cap="flat" cmpd="sng">
            <a:solidFill>
              <a:srgbClr val="00B0F0"/>
            </a:solidFill>
            <a:prstDash val="solid"/>
            <a:round/>
            <a:headEnd type="none" w="med" len="med"/>
            <a:tailEnd type="none" w="med" len="med"/>
          </a:ln>
        </p:spPr>
        <p:txBody>
          <a:bodyPr anchor="t"/>
          <a:lstStyle/>
          <a:p>
            <a:endParaRPr lang="zh-CN" altLang="en-US">
              <a:solidFill>
                <a:srgbClr val="1E1C11"/>
              </a:solidFill>
              <a:latin typeface="Calibri" panose="020F0502020204030204"/>
              <a:ea typeface="微软雅黑" panose="020B0503020204020204" pitchFamily="34" charset="-122"/>
            </a:endParaRPr>
          </a:p>
        </p:txBody>
      </p:sp>
      <p:cxnSp>
        <p:nvCxnSpPr>
          <p:cNvPr id="21" name="直接箭头连接符 20"/>
          <p:cNvCxnSpPr/>
          <p:nvPr/>
        </p:nvCxnSpPr>
        <p:spPr>
          <a:xfrm>
            <a:off x="6102350" y="2813685"/>
            <a:ext cx="1627188" cy="0"/>
          </a:xfrm>
          <a:prstGeom prst="straightConnector1">
            <a:avLst/>
          </a:prstGeom>
          <a:ln w="9525" cap="flat" cmpd="sng">
            <a:solidFill>
              <a:srgbClr val="C00000"/>
            </a:solidFill>
            <a:prstDash val="solid"/>
            <a:round/>
            <a:headEnd type="none" w="med" len="med"/>
            <a:tailEnd type="arrow" w="med" len="med"/>
          </a:ln>
        </p:spPr>
      </p:cxnSp>
      <p:sp>
        <p:nvSpPr>
          <p:cNvPr id="22" name="TextBox 21"/>
          <p:cNvSpPr txBox="1"/>
          <p:nvPr/>
        </p:nvSpPr>
        <p:spPr>
          <a:xfrm>
            <a:off x="6505575" y="511175"/>
            <a:ext cx="2655888" cy="2306955"/>
          </a:xfrm>
          <a:prstGeom prst="rect">
            <a:avLst/>
          </a:prstGeom>
          <a:noFill/>
          <a:ln w="9525">
            <a:noFill/>
          </a:ln>
        </p:spPr>
        <p:txBody>
          <a:bodyPr wrap="square" anchor="t">
            <a:spAutoFit/>
          </a:bodyPr>
          <a:lstStyle/>
          <a:p>
            <a:pPr>
              <a:lnSpc>
                <a:spcPct val="150000"/>
              </a:lnSpc>
            </a:pPr>
            <a:r>
              <a:rPr lang="zh-CN" altLang="en-US" sz="1200" dirty="0">
                <a:solidFill>
                  <a:srgbClr val="1E1C11"/>
                </a:solidFill>
                <a:latin typeface="Calibri" panose="020F0502020204030204"/>
                <a:ea typeface="微软雅黑" panose="020B0503020204020204" pitchFamily="34" charset="-122"/>
              </a:rPr>
              <a:t>差旅费其他事项：</a:t>
            </a:r>
            <a:endParaRPr lang="zh-CN" altLang="en-US" sz="1200" dirty="0">
              <a:solidFill>
                <a:srgbClr val="1E1C11"/>
              </a:solidFill>
              <a:latin typeface="Calibri" panose="020F0502020204030204"/>
              <a:ea typeface="微软雅黑" panose="020B0503020204020204" pitchFamily="34" charset="-122"/>
            </a:endParaRPr>
          </a:p>
          <a:p>
            <a:pPr>
              <a:lnSpc>
                <a:spcPct val="150000"/>
              </a:lnSpc>
            </a:pPr>
            <a:r>
              <a:rPr lang="en-US" altLang="zh-CN" sz="1200" dirty="0">
                <a:solidFill>
                  <a:srgbClr val="1E1C11"/>
                </a:solidFill>
                <a:latin typeface="Calibri" panose="020F0502020204030204"/>
                <a:ea typeface="微软雅黑" panose="020B0503020204020204" pitchFamily="34" charset="-122"/>
              </a:rPr>
              <a:t>1.</a:t>
            </a:r>
            <a:r>
              <a:rPr lang="zh-CN" altLang="en-US" sz="1200" dirty="0">
                <a:solidFill>
                  <a:srgbClr val="1E1C11"/>
                </a:solidFill>
                <a:latin typeface="Calibri" panose="020F0502020204030204"/>
                <a:ea typeface="微软雅黑" panose="020B0503020204020204" pitchFamily="34" charset="-122"/>
              </a:rPr>
              <a:t>出于安全考虑不提倡学校工作人员驾驶私家车出差；</a:t>
            </a:r>
            <a:endParaRPr lang="zh-CN" altLang="en-US" sz="1200" dirty="0">
              <a:solidFill>
                <a:srgbClr val="1E1C11"/>
              </a:solidFill>
              <a:latin typeface="Calibri" panose="020F0502020204030204"/>
              <a:ea typeface="微软雅黑" panose="020B0503020204020204" pitchFamily="34" charset="-122"/>
            </a:endParaRPr>
          </a:p>
          <a:p>
            <a:pPr>
              <a:lnSpc>
                <a:spcPct val="150000"/>
              </a:lnSpc>
            </a:pPr>
            <a:r>
              <a:rPr lang="en-US" altLang="zh-CN" sz="1200" dirty="0">
                <a:solidFill>
                  <a:srgbClr val="1E1C11"/>
                </a:solidFill>
                <a:latin typeface="Calibri" panose="020F0502020204030204"/>
                <a:ea typeface="微软雅黑" panose="020B0503020204020204" pitchFamily="34" charset="-122"/>
              </a:rPr>
              <a:t>2.用学校预算经费（含学校资助科研经费）出差的科级、讲师</a:t>
            </a:r>
            <a:r>
              <a:rPr lang="zh-CN" altLang="en-US" sz="1200" dirty="0">
                <a:solidFill>
                  <a:srgbClr val="1E1C11"/>
                </a:solidFill>
                <a:latin typeface="Calibri" panose="020F0502020204030204"/>
                <a:ea typeface="微软雅黑" panose="020B0503020204020204" pitchFamily="34" charset="-122"/>
              </a:rPr>
              <a:t>（或中级）</a:t>
            </a:r>
            <a:r>
              <a:rPr lang="en-US" altLang="zh-CN" sz="1200" dirty="0">
                <a:solidFill>
                  <a:srgbClr val="1E1C11"/>
                </a:solidFill>
                <a:latin typeface="Calibri" panose="020F0502020204030204"/>
                <a:ea typeface="微软雅黑" panose="020B0503020204020204" pitchFamily="34" charset="-122"/>
              </a:rPr>
              <a:t>及以下的职级人员原则上不乘坐飞机，</a:t>
            </a:r>
            <a:endParaRPr lang="en-US" altLang="zh-CN" sz="1200" dirty="0">
              <a:solidFill>
                <a:srgbClr val="1E1C11"/>
              </a:solidFill>
              <a:latin typeface="Calibri" panose="020F0502020204030204"/>
              <a:ea typeface="微软雅黑" panose="020B0503020204020204" pitchFamily="34" charset="-122"/>
            </a:endParaRPr>
          </a:p>
          <a:p>
            <a:pPr>
              <a:lnSpc>
                <a:spcPct val="150000"/>
              </a:lnSpc>
            </a:pPr>
            <a:r>
              <a:rPr lang="zh-CN" altLang="en-US" sz="1200" dirty="0">
                <a:solidFill>
                  <a:srgbClr val="1E1C11"/>
                </a:solidFill>
                <a:latin typeface="Calibri" panose="020F0502020204030204"/>
                <a:ea typeface="微软雅黑" panose="020B0503020204020204" pitchFamily="34" charset="-122"/>
              </a:rPr>
              <a:t>若</a:t>
            </a:r>
            <a:r>
              <a:rPr lang="en-US" altLang="zh-CN" sz="1200" dirty="0">
                <a:solidFill>
                  <a:srgbClr val="1E1C11"/>
                </a:solidFill>
                <a:latin typeface="Calibri" panose="020F0502020204030204"/>
                <a:ea typeface="微软雅黑" panose="020B0503020204020204" pitchFamily="34" charset="-122"/>
              </a:rPr>
              <a:t>急需乘坐飞机</a:t>
            </a:r>
            <a:r>
              <a:rPr lang="zh-CN" altLang="en-US" sz="1200" dirty="0">
                <a:solidFill>
                  <a:srgbClr val="1E1C11"/>
                </a:solidFill>
                <a:latin typeface="Calibri" panose="020F0502020204030204"/>
                <a:ea typeface="微软雅黑" panose="020B0503020204020204" pitchFamily="34" charset="-122"/>
              </a:rPr>
              <a:t>，须事先经</a:t>
            </a:r>
            <a:r>
              <a:rPr lang="zh-CN" altLang="en-US" sz="1200" b="1" dirty="0" smtClean="0">
                <a:solidFill>
                  <a:srgbClr val="0000FF"/>
                </a:solidFill>
                <a:latin typeface="Calibri" panose="020F0502020204030204"/>
                <a:ea typeface="微软雅黑" panose="020B0503020204020204" pitchFamily="34" charset="-122"/>
                <a:cs typeface="+mn-ea"/>
              </a:rPr>
              <a:t>所在单位负责人</a:t>
            </a:r>
            <a:r>
              <a:rPr lang="zh-CN" altLang="en-US" sz="1200" b="1" dirty="0" smtClean="0">
                <a:solidFill>
                  <a:srgbClr val="FF0000"/>
                </a:solidFill>
                <a:latin typeface="Calibri" panose="020F0502020204030204"/>
                <a:ea typeface="微软雅黑" panose="020B0503020204020204" pitchFamily="34" charset="-122"/>
              </a:rPr>
              <a:t>事先</a:t>
            </a:r>
            <a:r>
              <a:rPr lang="zh-CN" altLang="en-US" sz="1200" dirty="0" smtClean="0">
                <a:solidFill>
                  <a:srgbClr val="1E1C11"/>
                </a:solidFill>
                <a:latin typeface="Calibri" panose="020F0502020204030204"/>
                <a:ea typeface="微软雅黑" panose="020B0503020204020204" pitchFamily="34" charset="-122"/>
              </a:rPr>
              <a:t>审批</a:t>
            </a:r>
            <a:r>
              <a:rPr lang="zh-CN" altLang="en-US" sz="1200" dirty="0">
                <a:solidFill>
                  <a:srgbClr val="1E1C11"/>
                </a:solidFill>
                <a:latin typeface="Calibri" panose="020F0502020204030204"/>
                <a:ea typeface="微软雅黑" panose="020B0503020204020204" pitchFamily="34" charset="-122"/>
              </a:rPr>
              <a:t>。</a:t>
            </a:r>
            <a:endParaRPr lang="en-US" altLang="zh-CN" sz="1200" dirty="0">
              <a:solidFill>
                <a:srgbClr val="1E1C11"/>
              </a:solidFill>
              <a:latin typeface="Calibri" panose="020F0502020204030204"/>
              <a:ea typeface="微软雅黑" panose="020B0503020204020204" pitchFamily="34" charset="-122"/>
            </a:endParaRPr>
          </a:p>
        </p:txBody>
      </p:sp>
      <p:cxnSp>
        <p:nvCxnSpPr>
          <p:cNvPr id="23" name="直接箭头连接符 22"/>
          <p:cNvCxnSpPr>
            <a:stCxn id="20" idx="4"/>
          </p:cNvCxnSpPr>
          <p:nvPr/>
        </p:nvCxnSpPr>
        <p:spPr>
          <a:xfrm>
            <a:off x="4491038" y="3662363"/>
            <a:ext cx="6350" cy="990600"/>
          </a:xfrm>
          <a:prstGeom prst="straightConnector1">
            <a:avLst/>
          </a:prstGeom>
          <a:ln w="9525" cap="flat" cmpd="sng">
            <a:solidFill>
              <a:srgbClr val="C00000"/>
            </a:solidFill>
            <a:prstDash val="solid"/>
            <a:round/>
            <a:headEnd type="none" w="med" len="med"/>
            <a:tailEnd type="arrow" w="med" len="med"/>
          </a:ln>
        </p:spPr>
      </p:cxnSp>
      <p:sp>
        <p:nvSpPr>
          <p:cNvPr id="24" name="TextBox 23"/>
          <p:cNvSpPr txBox="1"/>
          <p:nvPr/>
        </p:nvSpPr>
        <p:spPr>
          <a:xfrm>
            <a:off x="4718368" y="3281045"/>
            <a:ext cx="4919662" cy="2528570"/>
          </a:xfrm>
          <a:prstGeom prst="rect">
            <a:avLst/>
          </a:prstGeom>
          <a:noFill/>
          <a:ln w="9525">
            <a:noFill/>
          </a:ln>
        </p:spPr>
        <p:txBody>
          <a:bodyPr wrap="square" anchor="t">
            <a:spAutoFit/>
          </a:bodyPr>
          <a:lstStyle/>
          <a:p>
            <a:pPr>
              <a:lnSpc>
                <a:spcPct val="120000"/>
              </a:lnSpc>
            </a:pPr>
            <a:r>
              <a:rPr lang="zh-CN" altLang="en-US" sz="1200" dirty="0">
                <a:solidFill>
                  <a:srgbClr val="1E1C11"/>
                </a:solidFill>
                <a:latin typeface="微软雅黑" panose="020B0503020204020204" pitchFamily="34" charset="-122"/>
                <a:ea typeface="微软雅黑" panose="020B0503020204020204" pitchFamily="34" charset="-122"/>
                <a:cs typeface="+mn-ea"/>
                <a:sym typeface="+mn-ea"/>
              </a:rPr>
              <a:t>差旅费报销的注意事项：</a:t>
            </a:r>
            <a:endParaRPr lang="en-US" altLang="zh-CN" sz="1000" dirty="0">
              <a:solidFill>
                <a:srgbClr val="1E1C11"/>
              </a:solidFill>
              <a:latin typeface="微软雅黑" panose="020B0503020204020204" pitchFamily="34" charset="-122"/>
              <a:ea typeface="微软雅黑" panose="020B0503020204020204" pitchFamily="34" charset="-122"/>
            </a:endParaRPr>
          </a:p>
          <a:p>
            <a:pPr>
              <a:lnSpc>
                <a:spcPct val="120000"/>
              </a:lnSpc>
            </a:pPr>
            <a:r>
              <a:rPr lang="en-US" altLang="zh-CN" sz="1000" dirty="0">
                <a:solidFill>
                  <a:srgbClr val="1E1C11"/>
                </a:solidFill>
                <a:latin typeface="微软雅黑" panose="020B0503020204020204" pitchFamily="34" charset="-122"/>
                <a:ea typeface="微软雅黑" panose="020B0503020204020204" pitchFamily="34" charset="-122"/>
              </a:rPr>
              <a:t>1.</a:t>
            </a:r>
            <a:r>
              <a:rPr lang="zh-CN" altLang="en-US" sz="1000" dirty="0">
                <a:solidFill>
                  <a:srgbClr val="1E1C11"/>
                </a:solidFill>
                <a:latin typeface="微软雅黑" panose="020B0503020204020204" pitchFamily="34" charset="-122"/>
                <a:ea typeface="微软雅黑" panose="020B0503020204020204" pitchFamily="34" charset="-122"/>
              </a:rPr>
              <a:t>报销所需的常规材料：</a:t>
            </a:r>
            <a:r>
              <a:rPr lang="zh-CN" altLang="zh-CN" sz="1000" dirty="0">
                <a:latin typeface="微软雅黑" panose="020B0503020204020204" pitchFamily="34" charset="-122"/>
                <a:ea typeface="微软雅黑" panose="020B0503020204020204" pitchFamily="34" charset="-122"/>
              </a:rPr>
              <a:t>会议</a:t>
            </a:r>
            <a:r>
              <a:rPr lang="zh-CN" altLang="en-US" sz="1000" dirty="0">
                <a:latin typeface="微软雅黑" panose="020B0503020204020204" pitchFamily="34" charset="-122"/>
                <a:ea typeface="微软雅黑" panose="020B0503020204020204" pitchFamily="34" charset="-122"/>
              </a:rPr>
              <a:t>（</a:t>
            </a:r>
            <a:r>
              <a:rPr lang="zh-CN" altLang="zh-CN" sz="1000" dirty="0">
                <a:latin typeface="微软雅黑" panose="020B0503020204020204" pitchFamily="34" charset="-122"/>
                <a:ea typeface="微软雅黑" panose="020B0503020204020204" pitchFamily="34" charset="-122"/>
              </a:rPr>
              <a:t>培训</a:t>
            </a:r>
            <a:r>
              <a:rPr lang="zh-CN" altLang="en-US" sz="1000" dirty="0">
                <a:latin typeface="微软雅黑" panose="020B0503020204020204" pitchFamily="34" charset="-122"/>
                <a:ea typeface="微软雅黑" panose="020B0503020204020204" pitchFamily="34" charset="-122"/>
              </a:rPr>
              <a:t>）</a:t>
            </a:r>
            <a:r>
              <a:rPr lang="zh-CN" altLang="zh-CN" sz="1000" dirty="0">
                <a:latin typeface="微软雅黑" panose="020B0503020204020204" pitchFamily="34" charset="-122"/>
                <a:ea typeface="微软雅黑" panose="020B0503020204020204" pitchFamily="34" charset="-122"/>
              </a:rPr>
              <a:t>通知、领导批示</a:t>
            </a:r>
            <a:r>
              <a:rPr lang="zh-CN" altLang="en-US" sz="1000" dirty="0">
                <a:latin typeface="微软雅黑" panose="020B0503020204020204" pitchFamily="34" charset="-122"/>
                <a:ea typeface="微软雅黑" panose="020B0503020204020204" pitchFamily="34" charset="-122"/>
              </a:rPr>
              <a:t>、往返车票、</a:t>
            </a:r>
            <a:r>
              <a:rPr lang="zh-CN" altLang="zh-CN" sz="1000" dirty="0">
                <a:latin typeface="微软雅黑" panose="020B0503020204020204" pitchFamily="34" charset="-122"/>
                <a:ea typeface="微软雅黑" panose="020B0503020204020204" pitchFamily="34" charset="-122"/>
              </a:rPr>
              <a:t>住宿费发票，以及</a:t>
            </a:r>
            <a:r>
              <a:rPr lang="en-US" altLang="zh-CN" sz="1000" dirty="0">
                <a:latin typeface="微软雅黑" panose="020B0503020204020204" pitchFamily="34" charset="-122"/>
                <a:ea typeface="微软雅黑" panose="020B0503020204020204" pitchFamily="34" charset="-122"/>
              </a:rPr>
              <a:t>《华南农业大学因公出差审批表》/</a:t>
            </a:r>
            <a:r>
              <a:rPr lang="zh-CN" altLang="en-US" sz="1000" dirty="0">
                <a:latin typeface="微软雅黑" panose="020B0503020204020204" pitchFamily="34" charset="-122"/>
                <a:ea typeface="微软雅黑" panose="020B0503020204020204" pitchFamily="34" charset="-122"/>
              </a:rPr>
              <a:t>请假证明材料（学校中层干部）</a:t>
            </a:r>
            <a:r>
              <a:rPr lang="zh-CN" altLang="zh-CN" sz="1000" dirty="0">
                <a:latin typeface="微软雅黑" panose="020B0503020204020204" pitchFamily="34" charset="-122"/>
                <a:ea typeface="微软雅黑" panose="020B0503020204020204" pitchFamily="34" charset="-122"/>
              </a:rPr>
              <a:t>报销</a:t>
            </a:r>
            <a:r>
              <a:rPr lang="zh-CN" altLang="en-US" sz="1000"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1000" dirty="0">
              <a:latin typeface="微软雅黑" panose="020B0503020204020204" pitchFamily="34" charset="-122"/>
              <a:ea typeface="微软雅黑" panose="020B0503020204020204" pitchFamily="34" charset="-122"/>
            </a:endParaRPr>
          </a:p>
          <a:p>
            <a:pPr>
              <a:lnSpc>
                <a:spcPct val="120000"/>
              </a:lnSpc>
            </a:pPr>
            <a:r>
              <a:rPr lang="en-US" altLang="zh-CN" sz="1000" dirty="0">
                <a:latin typeface="微软雅黑" panose="020B0503020204020204" pitchFamily="34" charset="-122"/>
                <a:ea typeface="微软雅黑" panose="020B0503020204020204" pitchFamily="34" charset="-122"/>
              </a:rPr>
              <a:t>2.</a:t>
            </a:r>
            <a:r>
              <a:rPr lang="zh-CN" altLang="en-US" sz="1000" dirty="0">
                <a:latin typeface="微软雅黑" panose="020B0503020204020204" pitchFamily="34" charset="-122"/>
                <a:ea typeface="微软雅黑" panose="020B0503020204020204" pitchFamily="34" charset="-122"/>
              </a:rPr>
              <a:t>若是</a:t>
            </a:r>
            <a:r>
              <a:rPr lang="zh-CN" altLang="en-US" sz="1000" dirty="0">
                <a:solidFill>
                  <a:srgbClr val="FF0000"/>
                </a:solidFill>
                <a:latin typeface="微软雅黑" panose="020B0503020204020204" pitchFamily="34" charset="-122"/>
                <a:ea typeface="微软雅黑" panose="020B0503020204020204" pitchFamily="34" charset="-122"/>
              </a:rPr>
              <a:t>租车出行，</a:t>
            </a:r>
            <a:r>
              <a:rPr lang="zh-CN" altLang="en-US" sz="1000" dirty="0">
                <a:latin typeface="微软雅黑" panose="020B0503020204020204" pitchFamily="34" charset="-122"/>
                <a:ea typeface="微软雅黑" panose="020B0503020204020204" pitchFamily="34" charset="-122"/>
              </a:rPr>
              <a:t>还需提供</a:t>
            </a:r>
            <a:r>
              <a:rPr lang="zh-CN" altLang="en-US" sz="1000" u="sng" dirty="0">
                <a:solidFill>
                  <a:srgbClr val="FF0000"/>
                </a:solidFill>
                <a:latin typeface="微软雅黑" panose="020B0503020204020204" pitchFamily="34" charset="-122"/>
                <a:ea typeface="微软雅黑" panose="020B0503020204020204" pitchFamily="34" charset="-122"/>
              </a:rPr>
              <a:t>租车结算明细清单（加盖对方单位公章）</a:t>
            </a:r>
            <a:r>
              <a:rPr lang="zh-CN" altLang="en-US" sz="1000"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1000" u="sng" dirty="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000" dirty="0">
                <a:latin typeface="微软雅黑" panose="020B0503020204020204" pitchFamily="34" charset="-122"/>
                <a:ea typeface="微软雅黑" panose="020B0503020204020204" pitchFamily="34" charset="-122"/>
              </a:rPr>
              <a:t>3.</a:t>
            </a:r>
            <a:r>
              <a:rPr lang="zh-CN" altLang="en-US" sz="1000" dirty="0">
                <a:latin typeface="微软雅黑" panose="020B0503020204020204" pitchFamily="34" charset="-122"/>
                <a:ea typeface="微软雅黑" panose="020B0503020204020204" pitchFamily="34" charset="-122"/>
              </a:rPr>
              <a:t>若由中介机构或报销旅行社开具的代订房费、代订车费票据，须附旅行社开具明细清单</a:t>
            </a:r>
            <a:r>
              <a:rPr lang="zh-CN" altLang="en-US" sz="1000" u="sng"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（加盖对方单位公章）</a:t>
            </a:r>
            <a:r>
              <a:rPr lang="zh-CN" altLang="en-US" sz="1000"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1000" dirty="0">
              <a:latin typeface="微软雅黑" panose="020B0503020204020204" pitchFamily="34" charset="-122"/>
              <a:ea typeface="微软雅黑" panose="020B0503020204020204" pitchFamily="34" charset="-122"/>
              <a:sym typeface="宋体" panose="02010600030101010101" pitchFamily="2" charset="-122"/>
            </a:endParaRPr>
          </a:p>
          <a:p>
            <a:pPr>
              <a:lnSpc>
                <a:spcPct val="120000"/>
              </a:lnSpc>
            </a:pPr>
            <a:r>
              <a:rPr lang="en-US" altLang="en-US" sz="1000" dirty="0">
                <a:solidFill>
                  <a:srgbClr val="1E1C11"/>
                </a:solidFill>
                <a:latin typeface="微软雅黑" panose="020B0503020204020204" pitchFamily="34" charset="-122"/>
                <a:ea typeface="微软雅黑" panose="020B0503020204020204" pitchFamily="34" charset="-122"/>
              </a:rPr>
              <a:t>4.</a:t>
            </a:r>
            <a:r>
              <a:rPr lang="zh-CN" altLang="en-US" sz="1000" dirty="0">
                <a:latin typeface="微软雅黑" panose="020B0503020204020204" pitchFamily="34" charset="-122"/>
                <a:ea typeface="微软雅黑" panose="020B0503020204020204" pitchFamily="34" charset="-122"/>
                <a:sym typeface="宋体" panose="02010600030101010101" pitchFamily="2" charset="-122"/>
              </a:rPr>
              <a:t>若与租车公司或者中介公司、旅行社等单位的业务往来（含租车、待购等）金额达两万元及以上，另提供</a:t>
            </a:r>
            <a:r>
              <a:rPr lang="zh-CN" altLang="en-US" sz="1000" u="sng"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合同或协议（盖学校公章）</a:t>
            </a:r>
            <a:r>
              <a:rPr lang="zh-CN" altLang="en-US" sz="1000"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1000" dirty="0">
              <a:latin typeface="微软雅黑" panose="020B0503020204020204" pitchFamily="34" charset="-122"/>
              <a:ea typeface="微软雅黑" panose="020B0503020204020204" pitchFamily="34" charset="-122"/>
              <a:cs typeface="+mn-ea"/>
              <a:sym typeface="宋体" panose="02010600030101010101" pitchFamily="2" charset="-122"/>
            </a:endParaRPr>
          </a:p>
          <a:p>
            <a:pPr>
              <a:lnSpc>
                <a:spcPct val="120000"/>
              </a:lnSpc>
            </a:pPr>
            <a:r>
              <a:rPr lang="en-US" altLang="zh-CN" sz="1000" dirty="0">
                <a:latin typeface="微软雅黑" panose="020B0503020204020204" pitchFamily="34" charset="-122"/>
                <a:ea typeface="微软雅黑" panose="020B0503020204020204" pitchFamily="34" charset="-122"/>
                <a:sym typeface="宋体" panose="02010600030101010101" pitchFamily="2" charset="-122"/>
              </a:rPr>
              <a:t>5.</a:t>
            </a:r>
            <a:r>
              <a:rPr lang="zh-CN" altLang="en-US" sz="1000" dirty="0">
                <a:latin typeface="微软雅黑" panose="020B0503020204020204" pitchFamily="34" charset="-122"/>
                <a:ea typeface="微软雅黑" panose="020B0503020204020204" pitchFamily="34" charset="-122"/>
                <a:sym typeface="宋体" panose="02010600030101010101" pitchFamily="2" charset="-122"/>
              </a:rPr>
              <a:t>若由有关单位提供住宿，须附相关单位</a:t>
            </a:r>
            <a:r>
              <a:rPr lang="zh-CN" altLang="en-US" sz="1000" u="sng"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书面证明（加盖该单位公章）</a:t>
            </a:r>
            <a:r>
              <a:rPr lang="zh-CN" altLang="en-US" sz="1000"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1000" dirty="0">
              <a:latin typeface="微软雅黑" panose="020B0503020204020204" pitchFamily="34" charset="-122"/>
              <a:ea typeface="微软雅黑" panose="020B0503020204020204" pitchFamily="34" charset="-122"/>
              <a:sym typeface="宋体" panose="02010600030101010101" pitchFamily="2" charset="-122"/>
            </a:endParaRPr>
          </a:p>
          <a:p>
            <a:pPr>
              <a:lnSpc>
                <a:spcPct val="120000"/>
              </a:lnSpc>
            </a:pPr>
            <a:r>
              <a:rPr lang="en-US" altLang="zh-CN" sz="1000" dirty="0">
                <a:latin typeface="微软雅黑" panose="020B0503020204020204" pitchFamily="34" charset="-122"/>
                <a:ea typeface="微软雅黑" panose="020B0503020204020204" pitchFamily="34" charset="-122"/>
                <a:sym typeface="宋体" panose="02010600030101010101" pitchFamily="2" charset="-122"/>
              </a:rPr>
              <a:t>6.</a:t>
            </a:r>
            <a:r>
              <a:rPr lang="zh-CN" altLang="en-US" sz="1000" dirty="0">
                <a:latin typeface="微软雅黑" panose="020B0503020204020204" pitchFamily="34" charset="-122"/>
                <a:ea typeface="微软雅黑" panose="020B0503020204020204" pitchFamily="34" charset="-122"/>
                <a:sym typeface="宋体" panose="02010600030101010101" pitchFamily="2" charset="-122"/>
              </a:rPr>
              <a:t>出差期间，因公务发生印刷、寄送、打包等费用，还需提供经所在单位领导审批的</a:t>
            </a:r>
            <a:r>
              <a:rPr lang="zh-CN" altLang="en-US" sz="1000" u="sng"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说明材料（加盖所在单位的公章）</a:t>
            </a:r>
            <a:r>
              <a:rPr lang="zh-CN" altLang="en-US" sz="10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000"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sz="1000"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20000"/>
              </a:lnSpc>
            </a:pPr>
            <a:endParaRPr lang="zh-CN" altLang="en-US" sz="1000" dirty="0">
              <a:latin typeface="微软雅黑" panose="020B0503020204020204" pitchFamily="34" charset="-122"/>
              <a:ea typeface="微软雅黑" panose="020B0503020204020204" pitchFamily="34" charset="-122"/>
              <a:sym typeface="宋体" panose="02010600030101010101" pitchFamily="2" charset="-122"/>
            </a:endParaRPr>
          </a:p>
          <a:p>
            <a:pPr>
              <a:lnSpc>
                <a:spcPct val="120000"/>
              </a:lnSpc>
            </a:pPr>
            <a:endParaRPr lang="en-US" altLang="en-US" sz="1000" b="1" dirty="0">
              <a:solidFill>
                <a:srgbClr val="1E1C11"/>
              </a:solidFill>
              <a:latin typeface="微软雅黑" panose="020B0503020204020204" pitchFamily="34" charset="-122"/>
              <a:ea typeface="微软雅黑" panose="020B0503020204020204" pitchFamily="34" charset="-122"/>
            </a:endParaRPr>
          </a:p>
        </p:txBody>
      </p:sp>
      <p:cxnSp>
        <p:nvCxnSpPr>
          <p:cNvPr id="25" name="直接箭头连接符 24"/>
          <p:cNvCxnSpPr/>
          <p:nvPr/>
        </p:nvCxnSpPr>
        <p:spPr>
          <a:xfrm flipH="1">
            <a:off x="1597660" y="2577783"/>
            <a:ext cx="1776413" cy="0"/>
          </a:xfrm>
          <a:prstGeom prst="straightConnector1">
            <a:avLst/>
          </a:prstGeom>
          <a:ln w="9525" cap="flat" cmpd="sng">
            <a:solidFill>
              <a:srgbClr val="C00000"/>
            </a:solidFill>
            <a:prstDash val="solid"/>
            <a:round/>
            <a:headEnd type="none" w="med" len="med"/>
            <a:tailEnd type="arrow" w="med" len="med"/>
          </a:ln>
        </p:spPr>
      </p:cxnSp>
      <p:sp>
        <p:nvSpPr>
          <p:cNvPr id="26" name="TextBox 25"/>
          <p:cNvSpPr txBox="1"/>
          <p:nvPr/>
        </p:nvSpPr>
        <p:spPr>
          <a:xfrm>
            <a:off x="146050" y="511175"/>
            <a:ext cx="2840355" cy="2066925"/>
          </a:xfrm>
          <a:prstGeom prst="rect">
            <a:avLst/>
          </a:prstGeom>
          <a:noFill/>
          <a:ln w="9525">
            <a:noFill/>
          </a:ln>
        </p:spPr>
        <p:txBody>
          <a:bodyPr wrap="square" anchor="t">
            <a:spAutoFit/>
          </a:bodyPr>
          <a:lstStyle/>
          <a:p>
            <a:pPr algn="l">
              <a:lnSpc>
                <a:spcPct val="120000"/>
              </a:lnSpc>
            </a:pPr>
            <a:r>
              <a:rPr lang="zh-CN" altLang="en-US" sz="1200" dirty="0">
                <a:solidFill>
                  <a:srgbClr val="1E1C11"/>
                </a:solidFill>
                <a:latin typeface="微软雅黑" panose="020B0503020204020204" pitchFamily="34" charset="-122"/>
                <a:ea typeface="微软雅黑" panose="020B0503020204020204" pitchFamily="34" charset="-122"/>
                <a:cs typeface="+mn-ea"/>
                <a:sym typeface="+mn-ea"/>
              </a:rPr>
              <a:t>差旅费补贴：</a:t>
            </a:r>
            <a:endParaRPr lang="zh-CN" altLang="en-US" sz="1000" dirty="0">
              <a:solidFill>
                <a:srgbClr val="1E1C11"/>
              </a:solidFill>
              <a:latin typeface="微软雅黑" panose="020B0503020204020204" pitchFamily="34" charset="-122"/>
              <a:ea typeface="微软雅黑" panose="020B0503020204020204" pitchFamily="34" charset="-122"/>
              <a:sym typeface="+mn-ea"/>
            </a:endParaRPr>
          </a:p>
          <a:p>
            <a:pPr algn="l">
              <a:lnSpc>
                <a:spcPct val="150000"/>
              </a:lnSpc>
            </a:pPr>
            <a:r>
              <a:rPr lang="en-US" altLang="zh-CN" sz="1000" dirty="0" err="1">
                <a:solidFill>
                  <a:srgbClr val="1E1C11"/>
                </a:solidFill>
                <a:latin typeface="微软雅黑" panose="020B0503020204020204" pitchFamily="34" charset="-122"/>
                <a:ea typeface="微软雅黑" panose="020B0503020204020204" pitchFamily="34" charset="-122"/>
                <a:cs typeface="+mn-ea"/>
              </a:rPr>
              <a:t>1.在往返交通、住宿票据齐全情况下，</a:t>
            </a:r>
            <a:r>
              <a:rPr lang="zh-CN" altLang="en-US" sz="1200" b="1" dirty="0" smtClean="0">
                <a:solidFill>
                  <a:srgbClr val="0000FF"/>
                </a:solidFill>
                <a:latin typeface="Calibri" panose="020F0502020204030204"/>
                <a:ea typeface="微软雅黑" panose="020B0503020204020204" pitchFamily="34" charset="-122"/>
                <a:cs typeface="+mn-ea"/>
              </a:rPr>
              <a:t>出差时间10天（含）以内</a:t>
            </a:r>
            <a:r>
              <a:rPr lang="en-US" altLang="zh-CN" sz="1000" dirty="0" err="1">
                <a:solidFill>
                  <a:srgbClr val="1E1C11"/>
                </a:solidFill>
                <a:latin typeface="微软雅黑" panose="020B0503020204020204" pitchFamily="34" charset="-122"/>
                <a:ea typeface="微软雅黑" panose="020B0503020204020204" pitchFamily="34" charset="-122"/>
                <a:cs typeface="+mn-ea"/>
              </a:rPr>
              <a:t>的伙食补助及交通补助原则上按照出差自然（日历）天数实行定额包干，省内省外同一标准，每人每天180元；</a:t>
            </a:r>
            <a:endParaRPr lang="en-US" altLang="zh-CN" sz="1000" dirty="0" err="1">
              <a:solidFill>
                <a:srgbClr val="1E1C11"/>
              </a:solidFill>
              <a:latin typeface="微软雅黑" panose="020B0503020204020204" pitchFamily="34" charset="-122"/>
              <a:ea typeface="微软雅黑" panose="020B0503020204020204" pitchFamily="34" charset="-122"/>
              <a:cs typeface="+mn-ea"/>
            </a:endParaRPr>
          </a:p>
          <a:p>
            <a:pPr algn="l">
              <a:lnSpc>
                <a:spcPct val="150000"/>
              </a:lnSpc>
            </a:pPr>
            <a:r>
              <a:rPr lang="en-US" altLang="zh-CN" sz="1000" dirty="0" err="1">
                <a:solidFill>
                  <a:srgbClr val="1E1C11"/>
                </a:solidFill>
                <a:latin typeface="微软雅黑" panose="020B0503020204020204" pitchFamily="34" charset="-122"/>
                <a:ea typeface="微软雅黑" panose="020B0503020204020204" pitchFamily="34" charset="-122"/>
                <a:cs typeface="+mn-ea"/>
              </a:rPr>
              <a:t>2.</a:t>
            </a:r>
            <a:r>
              <a:rPr lang="zh-CN" altLang="en-US" sz="1200" b="1" dirty="0" smtClean="0">
                <a:solidFill>
                  <a:srgbClr val="0000FF"/>
                </a:solidFill>
                <a:latin typeface="Calibri" panose="020F0502020204030204"/>
                <a:ea typeface="微软雅黑" panose="020B0503020204020204" pitchFamily="34" charset="-122"/>
                <a:cs typeface="+mn-ea"/>
              </a:rPr>
              <a:t>超过10天以上的，</a:t>
            </a:r>
            <a:r>
              <a:rPr lang="en-US" altLang="zh-CN" sz="1000" dirty="0" err="1">
                <a:solidFill>
                  <a:srgbClr val="1E1C11"/>
                </a:solidFill>
                <a:latin typeface="微软雅黑" panose="020B0503020204020204" pitchFamily="34" charset="-122"/>
                <a:ea typeface="微软雅黑" panose="020B0503020204020204" pitchFamily="34" charset="-122"/>
                <a:cs typeface="+mn-ea"/>
              </a:rPr>
              <a:t>除往返当天报销每人每天80元交通补助外，其余天数不报销交通费补助80元，仅按照每人每天伙食补助100元。</a:t>
            </a:r>
            <a:endParaRPr lang="en-US" altLang="zh-CN" sz="1000" dirty="0" err="1">
              <a:solidFill>
                <a:srgbClr val="1E1C11"/>
              </a:solidFill>
              <a:latin typeface="微软雅黑" panose="020B0503020204020204" pitchFamily="34" charset="-122"/>
              <a:ea typeface="微软雅黑" panose="020B0503020204020204" pitchFamily="34" charset="-122"/>
              <a:cs typeface="+mn-ea"/>
            </a:endParaRPr>
          </a:p>
        </p:txBody>
      </p:sp>
      <p:sp>
        <p:nvSpPr>
          <p:cNvPr id="28" name="TextBox 27"/>
          <p:cNvSpPr txBox="1"/>
          <p:nvPr/>
        </p:nvSpPr>
        <p:spPr>
          <a:xfrm>
            <a:off x="3227388" y="1196975"/>
            <a:ext cx="1101725" cy="1014413"/>
          </a:xfrm>
          <a:prstGeom prst="rect">
            <a:avLst/>
          </a:prstGeom>
          <a:noFill/>
          <a:ln w="9525">
            <a:noFill/>
          </a:ln>
        </p:spPr>
        <p:txBody>
          <a:bodyPr wrap="square" anchor="t">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伙食与交通补助</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875213" y="1257300"/>
            <a:ext cx="1227137" cy="1016000"/>
          </a:xfrm>
          <a:prstGeom prst="rect">
            <a:avLst/>
          </a:prstGeom>
          <a:noFill/>
          <a:ln w="9525">
            <a:noFill/>
          </a:ln>
        </p:spPr>
        <p:txBody>
          <a:bodyPr wrap="square" anchor="t">
            <a:spAutoFit/>
          </a:bodyPr>
          <a:lstStyle/>
          <a:p>
            <a:pPr algn="ctr"/>
            <a:r>
              <a:rPr lang="zh-CN" altLang="en-US" sz="2000" b="1">
                <a:solidFill>
                  <a:srgbClr val="FFFF00"/>
                </a:solidFill>
                <a:latin typeface="微软雅黑" panose="020B0503020204020204" pitchFamily="34" charset="-122"/>
                <a:ea typeface="微软雅黑" panose="020B0503020204020204" pitchFamily="34" charset="-122"/>
              </a:rPr>
              <a:t>差旅费相关的其他事项</a:t>
            </a:r>
            <a:endParaRPr lang="zh-CN" altLang="en-US" sz="2000" b="1">
              <a:solidFill>
                <a:srgbClr val="FFFF0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865563" y="2306638"/>
            <a:ext cx="1250950" cy="1014412"/>
          </a:xfrm>
          <a:prstGeom prst="rect">
            <a:avLst/>
          </a:prstGeom>
          <a:noFill/>
          <a:ln w="9525">
            <a:noFill/>
          </a:ln>
        </p:spPr>
        <p:txBody>
          <a:bodyPr wrap="square" anchor="t">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差旅费报销提供的材料</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 name="TextBox 23"/>
          <p:cNvSpPr txBox="1"/>
          <p:nvPr/>
        </p:nvSpPr>
        <p:spPr>
          <a:xfrm>
            <a:off x="-8255" y="3514725"/>
            <a:ext cx="4017963" cy="1789430"/>
          </a:xfrm>
          <a:prstGeom prst="rect">
            <a:avLst/>
          </a:prstGeom>
          <a:noFill/>
          <a:ln w="9525">
            <a:noFill/>
          </a:ln>
        </p:spPr>
        <p:txBody>
          <a:bodyPr wrap="square" anchor="t">
            <a:spAutoFit/>
          </a:bodyPr>
          <a:lstStyle/>
          <a:p>
            <a:pPr>
              <a:lnSpc>
                <a:spcPct val="120000"/>
              </a:lnSpc>
            </a:pPr>
            <a:r>
              <a:rPr lang="zh-CN" altLang="en-US" sz="1200" dirty="0">
                <a:solidFill>
                  <a:srgbClr val="1E1C11"/>
                </a:solidFill>
                <a:latin typeface="微软雅黑" panose="020B0503020204020204" pitchFamily="34" charset="-122"/>
                <a:ea typeface="微软雅黑" panose="020B0503020204020204" pitchFamily="34" charset="-122"/>
              </a:rPr>
              <a:t>差旅费报销的注意事项：</a:t>
            </a:r>
            <a:endParaRPr lang="zh-CN" altLang="en-US" sz="1200" dirty="0">
              <a:solidFill>
                <a:srgbClr val="1E1C11"/>
              </a:solidFill>
              <a:latin typeface="微软雅黑" panose="020B0503020204020204" pitchFamily="34" charset="-122"/>
              <a:ea typeface="微软雅黑" panose="020B0503020204020204" pitchFamily="34" charset="-122"/>
            </a:endParaRPr>
          </a:p>
          <a:p>
            <a:pPr>
              <a:lnSpc>
                <a:spcPct val="120000"/>
              </a:lnSpc>
            </a:pPr>
            <a:r>
              <a:rPr lang="en-US" altLang="zh-CN" sz="1000" dirty="0">
                <a:solidFill>
                  <a:srgbClr val="1E1C11"/>
                </a:solidFill>
                <a:latin typeface="微软雅黑" panose="020B0503020204020204" pitchFamily="34" charset="-122"/>
                <a:ea typeface="微软雅黑" panose="020B0503020204020204" pitchFamily="34" charset="-122"/>
                <a:cs typeface="+mn-ea"/>
                <a:sym typeface="+mn-ea"/>
              </a:rPr>
              <a:t>1.报销差旅费须履行</a:t>
            </a:r>
            <a:r>
              <a:rPr lang="en-US" altLang="zh-CN" sz="1000" u="sng" dirty="0">
                <a:solidFill>
                  <a:srgbClr val="FF0000"/>
                </a:solidFill>
                <a:latin typeface="微软雅黑" panose="020B0503020204020204" pitchFamily="34" charset="-122"/>
                <a:ea typeface="微软雅黑" panose="020B0503020204020204" pitchFamily="34" charset="-122"/>
                <a:cs typeface="+mn-ea"/>
                <a:sym typeface="+mn-ea"/>
              </a:rPr>
              <a:t>报批（备）手续</a:t>
            </a:r>
            <a:r>
              <a:rPr lang="en-US" altLang="zh-CN" sz="1000" dirty="0">
                <a:solidFill>
                  <a:srgbClr val="1E1C11"/>
                </a:solidFill>
                <a:latin typeface="微软雅黑" panose="020B0503020204020204" pitchFamily="34" charset="-122"/>
                <a:ea typeface="微软雅黑" panose="020B0503020204020204" pitchFamily="34" charset="-122"/>
                <a:cs typeface="+mn-ea"/>
                <a:sym typeface="+mn-ea"/>
              </a:rPr>
              <a:t>，报销时提供《华南农业大学因公出差审批表》。</a:t>
            </a:r>
            <a:r>
              <a:rPr lang="en-US" altLang="zh-CN" sz="1000" dirty="0" err="1">
                <a:solidFill>
                  <a:srgbClr val="1E1C11"/>
                </a:solidFill>
                <a:latin typeface="微软雅黑" panose="020B0503020204020204" pitchFamily="34" charset="-122"/>
                <a:ea typeface="微软雅黑" panose="020B0503020204020204" pitchFamily="34" charset="-122"/>
                <a:cs typeface="+mn-ea"/>
                <a:sym typeface="+mn-ea"/>
              </a:rPr>
              <a:t>其中学校中层干部出差按规定履行报备手续，报销时提供请假证明</a:t>
            </a:r>
            <a:r>
              <a:rPr lang="zh-CN" altLang="en-US" sz="1000" dirty="0" err="1">
                <a:solidFill>
                  <a:srgbClr val="1E1C11"/>
                </a:solidFill>
                <a:latin typeface="微软雅黑" panose="020B0503020204020204" pitchFamily="34" charset="-122"/>
                <a:ea typeface="微软雅黑" panose="020B0503020204020204" pitchFamily="34" charset="-122"/>
                <a:cs typeface="+mn-ea"/>
                <a:sym typeface="+mn-ea"/>
              </a:rPr>
              <a:t>；</a:t>
            </a:r>
            <a:endParaRPr lang="zh-CN" altLang="en-US" sz="1000" dirty="0" err="1" smtClean="0">
              <a:solidFill>
                <a:srgbClr val="1E1C11"/>
              </a:solidFill>
              <a:latin typeface="微软雅黑" panose="020B0503020204020204" pitchFamily="34" charset="-122"/>
              <a:ea typeface="微软雅黑" panose="020B0503020204020204" pitchFamily="34" charset="-122"/>
              <a:cs typeface="+mn-ea"/>
              <a:sym typeface="+mn-ea"/>
            </a:endParaRPr>
          </a:p>
          <a:p>
            <a:pPr>
              <a:lnSpc>
                <a:spcPct val="120000"/>
              </a:lnSpc>
            </a:pPr>
            <a:r>
              <a:rPr lang="en-US" altLang="zh-CN" sz="1000" dirty="0">
                <a:solidFill>
                  <a:srgbClr val="1E1C11"/>
                </a:solidFill>
                <a:latin typeface="微软雅黑" panose="020B0503020204020204" pitchFamily="34" charset="-122"/>
                <a:ea typeface="微软雅黑" panose="020B0503020204020204" pitchFamily="34" charset="-122"/>
              </a:rPr>
              <a:t>2.工作人员在</a:t>
            </a:r>
            <a:r>
              <a:rPr lang="en-US" altLang="zh-CN" sz="1000" u="sng" dirty="0">
                <a:solidFill>
                  <a:srgbClr val="FF0000"/>
                </a:solidFill>
                <a:latin typeface="微软雅黑" panose="020B0503020204020204" pitchFamily="34" charset="-122"/>
                <a:ea typeface="微软雅黑" panose="020B0503020204020204" pitchFamily="34" charset="-122"/>
              </a:rPr>
              <a:t>常驻地内</a:t>
            </a:r>
            <a:r>
              <a:rPr lang="en-US" altLang="zh-CN" sz="1000" dirty="0">
                <a:solidFill>
                  <a:srgbClr val="1E1C11"/>
                </a:solidFill>
                <a:latin typeface="微软雅黑" panose="020B0503020204020204" pitchFamily="34" charset="-122"/>
                <a:ea typeface="微软雅黑" panose="020B0503020204020204" pitchFamily="34" charset="-122"/>
              </a:rPr>
              <a:t>联系工作，未能在联系工作单位解决午餐或晚餐（不包括早餐），而必须在外买食者，由工作人员说明情况并经所在部门领导批准，每餐可领取</a:t>
            </a:r>
            <a:r>
              <a:rPr lang="zh-CN" altLang="en-US" sz="1000" u="sng" dirty="0">
                <a:solidFill>
                  <a:srgbClr val="FF0000"/>
                </a:solidFill>
                <a:latin typeface="微软雅黑" panose="020B0503020204020204" pitchFamily="34" charset="-122"/>
                <a:ea typeface="微软雅黑" panose="020B0503020204020204" pitchFamily="34" charset="-122"/>
              </a:rPr>
              <a:t>伙食</a:t>
            </a:r>
            <a:r>
              <a:rPr lang="en-US" altLang="zh-CN" sz="1000" u="sng" dirty="0">
                <a:solidFill>
                  <a:srgbClr val="FF0000"/>
                </a:solidFill>
                <a:latin typeface="微软雅黑" panose="020B0503020204020204" pitchFamily="34" charset="-122"/>
                <a:ea typeface="微软雅黑" panose="020B0503020204020204" pitchFamily="34" charset="-122"/>
              </a:rPr>
              <a:t>补助费40元（上限标准）</a:t>
            </a:r>
            <a:r>
              <a:rPr lang="zh-CN" altLang="en-US" sz="1000"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1000" u="sng" dirty="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000" dirty="0">
                <a:solidFill>
                  <a:srgbClr val="1E1C11"/>
                </a:solidFill>
                <a:latin typeface="微软雅黑" panose="020B0503020204020204" pitchFamily="34" charset="-122"/>
                <a:ea typeface="微软雅黑" panose="020B0503020204020204" pitchFamily="34" charset="-122"/>
              </a:rPr>
              <a:t>3.</a:t>
            </a:r>
            <a:r>
              <a:rPr lang="en-US" altLang="zh-CN" sz="1000" dirty="0">
                <a:solidFill>
                  <a:srgbClr val="FF0000"/>
                </a:solidFill>
                <a:latin typeface="微软雅黑" panose="020B0503020204020204" pitchFamily="34" charset="-122"/>
                <a:ea typeface="微软雅黑" panose="020B0503020204020204" pitchFamily="34" charset="-122"/>
              </a:rPr>
              <a:t>当天往返</a:t>
            </a:r>
            <a:r>
              <a:rPr lang="en-US" altLang="zh-CN" sz="1000" dirty="0">
                <a:solidFill>
                  <a:srgbClr val="1E1C11"/>
                </a:solidFill>
                <a:latin typeface="微软雅黑" panose="020B0503020204020204" pitchFamily="34" charset="-122"/>
                <a:ea typeface="微软雅黑" panose="020B0503020204020204" pitchFamily="34" charset="-122"/>
              </a:rPr>
              <a:t>但公务活动超过半天的，可安排午休房，房费在</a:t>
            </a:r>
            <a:r>
              <a:rPr lang="en-US" altLang="zh-CN" sz="1000" u="sng" dirty="0">
                <a:solidFill>
                  <a:srgbClr val="FF0000"/>
                </a:solidFill>
                <a:latin typeface="微软雅黑" panose="020B0503020204020204" pitchFamily="34" charset="-122"/>
                <a:ea typeface="微软雅黑" panose="020B0503020204020204" pitchFamily="34" charset="-122"/>
              </a:rPr>
              <a:t>住宿费限额标准一半内</a:t>
            </a:r>
            <a:r>
              <a:rPr lang="en-US" altLang="zh-CN" sz="1000" dirty="0">
                <a:solidFill>
                  <a:srgbClr val="1E1C11"/>
                </a:solidFill>
                <a:latin typeface="微软雅黑" panose="020B0503020204020204" pitchFamily="34" charset="-122"/>
                <a:ea typeface="微软雅黑" panose="020B0503020204020204" pitchFamily="34" charset="-122"/>
              </a:rPr>
              <a:t>凭据报销。</a:t>
            </a:r>
            <a:endParaRPr lang="en-US" altLang="zh-CN" sz="1000" b="1" dirty="0">
              <a:solidFill>
                <a:srgbClr val="1E1C11"/>
              </a:solidFill>
              <a:latin typeface="微软雅黑" panose="020B0503020204020204" pitchFamily="34" charset="-122"/>
              <a:ea typeface="微软雅黑" panose="020B0503020204020204" pitchFamily="34" charset="-122"/>
            </a:endParaRPr>
          </a:p>
        </p:txBody>
      </p:sp>
      <p:sp>
        <p:nvSpPr>
          <p:cNvPr id="3" name="右弧形箭头 2"/>
          <p:cNvSpPr/>
          <p:nvPr/>
        </p:nvSpPr>
        <p:spPr>
          <a:xfrm rot="9229339">
            <a:off x="2816225" y="2420938"/>
            <a:ext cx="536575" cy="895350"/>
          </a:xfrm>
          <a:prstGeom prst="curvedLeftArrow">
            <a:avLst>
              <a:gd name="adj1" fmla="val 22169"/>
              <a:gd name="adj2" fmla="val 44342"/>
              <a:gd name="adj3" fmla="val 25000"/>
            </a:avLst>
          </a:prstGeom>
          <a:solidFill>
            <a:srgbClr val="0070C0"/>
          </a:solidFill>
          <a:ln w="19050">
            <a:noFill/>
          </a:ln>
        </p:spPr>
        <p:txBody>
          <a:bodyPr rot="10800000" anchor="t"/>
          <a:lstStyle/>
          <a:p>
            <a:endParaRPr lang="zh-CN" altLang="en-US">
              <a:solidFill>
                <a:srgbClr val="1E1C11"/>
              </a:solidFill>
              <a:latin typeface="Calibri" panose="020F0502020204030204"/>
              <a:ea typeface="微软雅黑" panose="020B0503020204020204" pitchFamily="34" charset="-122"/>
            </a:endParaRPr>
          </a:p>
        </p:txBody>
      </p:sp>
      <p:sp>
        <p:nvSpPr>
          <p:cNvPr id="4" name="对角圆角矩形 3"/>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（二）差旅费报销</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366250" y="5112385"/>
            <a:ext cx="393065" cy="275590"/>
          </a:xfrm>
          <a:prstGeom prst="rect">
            <a:avLst/>
          </a:prstGeom>
          <a:noFill/>
        </p:spPr>
        <p:txBody>
          <a:bodyPr wrap="square" rtlCol="0">
            <a:spAutoFit/>
          </a:bodyPr>
          <a:lstStyle/>
          <a:p>
            <a:r>
              <a:rPr lang="en-US" altLang="zh-CN" sz="1200" dirty="0" smtClean="0"/>
              <a:t>26</a:t>
            </a:r>
            <a:endParaRPr lang="en-US" altLang="zh-CN" sz="1200" dirty="0" smtClean="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ppt_w"/>
                                          </p:val>
                                        </p:tav>
                                        <p:tav tm="100000">
                                          <p:val>
                                            <p:strVal val="#ppt_w"/>
                                          </p:val>
                                        </p:tav>
                                      </p:tavLst>
                                    </p:anim>
                                    <p:anim calcmode="lin" valueType="num">
                                      <p:cBhvr>
                                        <p:cTn id="12" dur="500" fill="hold"/>
                                        <p:tgtEl>
                                          <p:spTgt spid="18"/>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250" fill="hold"/>
                                        <p:tgtEl>
                                          <p:spTgt spid="20"/>
                                        </p:tgtEl>
                                        <p:attrNameLst>
                                          <p:attrName>ppt_w</p:attrName>
                                        </p:attrNameLst>
                                      </p:cBhvr>
                                      <p:tavLst>
                                        <p:tav tm="0">
                                          <p:val>
                                            <p:strVal val="4*#ppt_w"/>
                                          </p:val>
                                        </p:tav>
                                        <p:tav tm="100000">
                                          <p:val>
                                            <p:strVal val="#ppt_w"/>
                                          </p:val>
                                        </p:tav>
                                      </p:tavLst>
                                    </p:anim>
                                    <p:anim calcmode="lin" valueType="num">
                                      <p:cBhvr>
                                        <p:cTn id="16" dur="250" fill="hold"/>
                                        <p:tgtEl>
                                          <p:spTgt spid="20"/>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 calcmode="lin" valueType="num">
                                      <p:cBhvr>
                                        <p:cTn id="22" dur="500" fill="hold"/>
                                        <p:tgtEl>
                                          <p:spTgt spid="28"/>
                                        </p:tgtEl>
                                        <p:attrNameLst>
                                          <p:attrName>style.rotation</p:attrName>
                                        </p:attrNameLst>
                                      </p:cBhvr>
                                      <p:tavLst>
                                        <p:tav tm="0">
                                          <p:val>
                                            <p:fltVal val="360"/>
                                          </p:val>
                                        </p:tav>
                                        <p:tav tm="100000">
                                          <p:val>
                                            <p:fltVal val="0"/>
                                          </p:val>
                                        </p:tav>
                                      </p:tavLst>
                                    </p:anim>
                                    <p:animEffect transition="in" filter="fade">
                                      <p:cBhvr>
                                        <p:cTn id="23" dur="500"/>
                                        <p:tgtEl>
                                          <p:spTgt spid="28"/>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 calcmode="lin" valueType="num">
                                      <p:cBhvr>
                                        <p:cTn id="28" dur="500" fill="hold"/>
                                        <p:tgtEl>
                                          <p:spTgt spid="30"/>
                                        </p:tgtEl>
                                        <p:attrNameLst>
                                          <p:attrName>style.rotation</p:attrName>
                                        </p:attrNameLst>
                                      </p:cBhvr>
                                      <p:tavLst>
                                        <p:tav tm="0">
                                          <p:val>
                                            <p:fltVal val="360"/>
                                          </p:val>
                                        </p:tav>
                                        <p:tav tm="100000">
                                          <p:val>
                                            <p:fltVal val="0"/>
                                          </p:val>
                                        </p:tav>
                                      </p:tavLst>
                                    </p:anim>
                                    <p:animEffect transition="in" filter="fade">
                                      <p:cBhvr>
                                        <p:cTn id="29" dur="500"/>
                                        <p:tgtEl>
                                          <p:spTgt spid="30"/>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 calcmode="lin" valueType="num">
                                      <p:cBhvr>
                                        <p:cTn id="34" dur="500" fill="hold"/>
                                        <p:tgtEl>
                                          <p:spTgt spid="29"/>
                                        </p:tgtEl>
                                        <p:attrNameLst>
                                          <p:attrName>style.rotation</p:attrName>
                                        </p:attrNameLst>
                                      </p:cBhvr>
                                      <p:tavLst>
                                        <p:tav tm="0">
                                          <p:val>
                                            <p:fltVal val="360"/>
                                          </p:val>
                                        </p:tav>
                                        <p:tav tm="100000">
                                          <p:val>
                                            <p:fltVal val="0"/>
                                          </p:val>
                                        </p:tav>
                                      </p:tavLst>
                                    </p:anim>
                                    <p:animEffect transition="in" filter="fade">
                                      <p:cBhvr>
                                        <p:cTn id="35" dur="500"/>
                                        <p:tgtEl>
                                          <p:spTgt spid="29"/>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1"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par>
                                <p:cTn id="43" presetID="22" presetClass="entr" presetSubtype="2"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right)">
                                      <p:cBhvr>
                                        <p:cTn id="58" dur="500"/>
                                        <p:tgtEl>
                                          <p:spTgt spid="2"/>
                                        </p:tgtEl>
                                      </p:cBhvr>
                                    </p:animEffect>
                                  </p:childTnLst>
                                </p:cTn>
                              </p:par>
                            </p:childTnLst>
                          </p:cTn>
                        </p:par>
                        <p:par>
                          <p:cTn id="59" fill="hold">
                            <p:stCondLst>
                              <p:cond delay="2000"/>
                            </p:stCondLst>
                            <p:childTnLst>
                              <p:par>
                                <p:cTn id="60" presetID="22" presetClass="entr" presetSubtype="4"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2" grpId="0"/>
      <p:bldP spid="24" grpId="0"/>
      <p:bldP spid="26" grpId="0"/>
      <p:bldP spid="28" grpId="0"/>
      <p:bldP spid="29" grpId="0"/>
      <p:bldP spid="30" grpId="0"/>
      <p:bldP spid="2" grpId="0"/>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14"/>
          <p:cNvGrpSpPr/>
          <p:nvPr/>
        </p:nvGrpSpPr>
        <p:grpSpPr bwMode="auto">
          <a:xfrm>
            <a:off x="3182382" y="1305164"/>
            <a:ext cx="5128974" cy="1588531"/>
            <a:chOff x="0" y="0"/>
            <a:chExt cx="5117724" cy="1584176"/>
          </a:xfrm>
          <a:solidFill>
            <a:srgbClr val="0070C0"/>
          </a:solidFill>
        </p:grpSpPr>
        <p:sp>
          <p:nvSpPr>
            <p:cNvPr id="93" name="矩形 33"/>
            <p:cNvSpPr>
              <a:spLocks noChangeArrowheads="1"/>
            </p:cNvSpPr>
            <p:nvPr/>
          </p:nvSpPr>
          <p:spPr bwMode="auto">
            <a:xfrm>
              <a:off x="0" y="0"/>
              <a:ext cx="5117724" cy="1584176"/>
            </a:xfrm>
            <a:prstGeom prst="rect">
              <a:avLst/>
            </a:prstGeom>
            <a:grp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100">
                <a:solidFill>
                  <a:srgbClr val="FFFFFF"/>
                </a:solidFill>
              </a:endParaRPr>
            </a:p>
          </p:txBody>
        </p:sp>
        <p:sp>
          <p:nvSpPr>
            <p:cNvPr id="94" name="矩形 37"/>
            <p:cNvSpPr/>
            <p:nvPr/>
          </p:nvSpPr>
          <p:spPr bwMode="auto">
            <a:xfrm>
              <a:off x="4813" y="0"/>
              <a:ext cx="4963465" cy="1584176"/>
            </a:xfrm>
            <a:custGeom>
              <a:avLst/>
              <a:gdLst>
                <a:gd name="T0" fmla="*/ 0 w 4963465"/>
                <a:gd name="T1" fmla="*/ 0 h 1584176"/>
                <a:gd name="T2" fmla="*/ 4963465 w 4963465"/>
                <a:gd name="T3" fmla="*/ 0 h 1584176"/>
                <a:gd name="T4" fmla="*/ 1377067 w 4963465"/>
                <a:gd name="T5" fmla="*/ 1584176 h 1584176"/>
                <a:gd name="T6" fmla="*/ 0 w 4963465"/>
                <a:gd name="T7" fmla="*/ 1584176 h 1584176"/>
                <a:gd name="T8" fmla="*/ 0 w 4963465"/>
                <a:gd name="T9" fmla="*/ 0 h 1584176"/>
              </a:gdLst>
              <a:ahLst/>
              <a:cxnLst>
                <a:cxn ang="0">
                  <a:pos x="T0" y="T1"/>
                </a:cxn>
                <a:cxn ang="0">
                  <a:pos x="T2" y="T3"/>
                </a:cxn>
                <a:cxn ang="0">
                  <a:pos x="T4" y="T5"/>
                </a:cxn>
                <a:cxn ang="0">
                  <a:pos x="T6" y="T7"/>
                </a:cxn>
                <a:cxn ang="0">
                  <a:pos x="T8" y="T9"/>
                </a:cxn>
              </a:cxnLst>
              <a:rect l="0" t="0" r="r" b="b"/>
              <a:pathLst>
                <a:path w="4963465" h="1584176">
                  <a:moveTo>
                    <a:pt x="0" y="0"/>
                  </a:moveTo>
                  <a:lnTo>
                    <a:pt x="4963465" y="0"/>
                  </a:lnTo>
                  <a:lnTo>
                    <a:pt x="1377067" y="1584176"/>
                  </a:lnTo>
                  <a:lnTo>
                    <a:pt x="0" y="158417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00"/>
            </a:p>
          </p:txBody>
        </p:sp>
      </p:grpSp>
      <p:grpSp>
        <p:nvGrpSpPr>
          <p:cNvPr id="95" name="组合 17"/>
          <p:cNvGrpSpPr/>
          <p:nvPr/>
        </p:nvGrpSpPr>
        <p:grpSpPr bwMode="auto">
          <a:xfrm>
            <a:off x="1382157" y="1305164"/>
            <a:ext cx="1743551" cy="1588531"/>
            <a:chOff x="0" y="0"/>
            <a:chExt cx="1739117" cy="1584176"/>
          </a:xfrm>
        </p:grpSpPr>
        <p:sp>
          <p:nvSpPr>
            <p:cNvPr id="96" name="矩形 1"/>
            <p:cNvSpPr>
              <a:spLocks noChangeArrowheads="1"/>
            </p:cNvSpPr>
            <p:nvPr/>
          </p:nvSpPr>
          <p:spPr bwMode="auto">
            <a:xfrm>
              <a:off x="0" y="0"/>
              <a:ext cx="1739117" cy="1584176"/>
            </a:xfrm>
            <a:prstGeom prst="rect">
              <a:avLst/>
            </a:prstGeom>
            <a:solidFill>
              <a:schemeClr val="bg2"/>
            </a:solid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100">
                <a:solidFill>
                  <a:srgbClr val="FFFFFF"/>
                </a:solidFill>
              </a:endParaRPr>
            </a:p>
          </p:txBody>
        </p:sp>
        <p:sp>
          <p:nvSpPr>
            <p:cNvPr id="97" name="矩形 4"/>
            <p:cNvSpPr>
              <a:spLocks noChangeArrowheads="1"/>
            </p:cNvSpPr>
            <p:nvPr/>
          </p:nvSpPr>
          <p:spPr bwMode="auto">
            <a:xfrm>
              <a:off x="134323" y="132015"/>
              <a:ext cx="1320147" cy="1320147"/>
            </a:xfrm>
            <a:prstGeom prst="rect">
              <a:avLst/>
            </a:prstGeom>
            <a:blipFill dpi="0" rotWithShape="1">
              <a:blip r:embed="rId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100">
                <a:solidFill>
                  <a:srgbClr val="FFFFFF"/>
                </a:solidFill>
              </a:endParaRPr>
            </a:p>
          </p:txBody>
        </p:sp>
        <p:sp>
          <p:nvSpPr>
            <p:cNvPr id="98" name="矩形 8"/>
            <p:cNvSpPr/>
            <p:nvPr/>
          </p:nvSpPr>
          <p:spPr bwMode="auto">
            <a:xfrm>
              <a:off x="0" y="0"/>
              <a:ext cx="1671268" cy="1584176"/>
            </a:xfrm>
            <a:custGeom>
              <a:avLst/>
              <a:gdLst>
                <a:gd name="T0" fmla="*/ 0 w 1671268"/>
                <a:gd name="T1" fmla="*/ 0 h 1584176"/>
                <a:gd name="T2" fmla="*/ 1671268 w 1671268"/>
                <a:gd name="T3" fmla="*/ 0 h 1584176"/>
                <a:gd name="T4" fmla="*/ 197248 w 1671268"/>
                <a:gd name="T5" fmla="*/ 1584176 h 1584176"/>
                <a:gd name="T6" fmla="*/ 0 w 1671268"/>
                <a:gd name="T7" fmla="*/ 1584176 h 1584176"/>
                <a:gd name="T8" fmla="*/ 0 w 1671268"/>
                <a:gd name="T9" fmla="*/ 0 h 1584176"/>
              </a:gdLst>
              <a:ahLst/>
              <a:cxnLst>
                <a:cxn ang="0">
                  <a:pos x="T0" y="T1"/>
                </a:cxn>
                <a:cxn ang="0">
                  <a:pos x="T2" y="T3"/>
                </a:cxn>
                <a:cxn ang="0">
                  <a:pos x="T4" y="T5"/>
                </a:cxn>
                <a:cxn ang="0">
                  <a:pos x="T6" y="T7"/>
                </a:cxn>
                <a:cxn ang="0">
                  <a:pos x="T8" y="T9"/>
                </a:cxn>
              </a:cxnLst>
              <a:rect l="0" t="0" r="r" b="b"/>
              <a:pathLst>
                <a:path w="1671268" h="1584176">
                  <a:moveTo>
                    <a:pt x="0" y="0"/>
                  </a:moveTo>
                  <a:lnTo>
                    <a:pt x="1671268" y="0"/>
                  </a:lnTo>
                  <a:lnTo>
                    <a:pt x="197248" y="1584176"/>
                  </a:lnTo>
                  <a:lnTo>
                    <a:pt x="0" y="1584176"/>
                  </a:lnTo>
                  <a:lnTo>
                    <a:pt x="0" y="0"/>
                  </a:lnTo>
                  <a:close/>
                </a:path>
              </a:pathLst>
            </a:custGeom>
            <a:solidFill>
              <a:schemeClr val="bg1">
                <a:alpha val="20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00"/>
            </a:p>
          </p:txBody>
        </p:sp>
      </p:grpSp>
      <p:grpSp>
        <p:nvGrpSpPr>
          <p:cNvPr id="99" name="그룹 119"/>
          <p:cNvGrpSpPr/>
          <p:nvPr/>
        </p:nvGrpSpPr>
        <p:grpSpPr bwMode="auto">
          <a:xfrm>
            <a:off x="2975690" y="1760220"/>
            <a:ext cx="360045" cy="686753"/>
            <a:chOff x="0" y="0"/>
            <a:chExt cx="419802" cy="800732"/>
          </a:xfrm>
        </p:grpSpPr>
        <p:grpSp>
          <p:nvGrpSpPr>
            <p:cNvPr id="100" name="그룹 17"/>
            <p:cNvGrpSpPr/>
            <p:nvPr/>
          </p:nvGrpSpPr>
          <p:grpSpPr bwMode="auto">
            <a:xfrm>
              <a:off x="0" y="0"/>
              <a:ext cx="419802" cy="125248"/>
              <a:chOff x="0" y="0"/>
              <a:chExt cx="550862" cy="165204"/>
            </a:xfrm>
          </p:grpSpPr>
          <p:sp>
            <p:nvSpPr>
              <p:cNvPr id="107" name="타원 131"/>
              <p:cNvSpPr>
                <a:spLocks noChangeArrowheads="1"/>
              </p:cNvSpPr>
              <p:nvPr/>
            </p:nvSpPr>
            <p:spPr bwMode="auto">
              <a:xfrm>
                <a:off x="0"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solidFill>
                    <a:srgbClr val="FFFFFF"/>
                  </a:solidFill>
                  <a:ea typeface="Malgun Gothic" panose="020B0503020000020004" charset="-127"/>
                </a:endParaRPr>
              </a:p>
            </p:txBody>
          </p:sp>
          <p:sp>
            <p:nvSpPr>
              <p:cNvPr id="108" name="타원 132"/>
              <p:cNvSpPr>
                <a:spLocks noChangeArrowheads="1"/>
              </p:cNvSpPr>
              <p:nvPr/>
            </p:nvSpPr>
            <p:spPr bwMode="auto">
              <a:xfrm>
                <a:off x="370215"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solidFill>
                    <a:srgbClr val="FFFFFF"/>
                  </a:solidFill>
                  <a:ea typeface="Malgun Gothic" panose="020B0503020000020004" charset="-127"/>
                </a:endParaRPr>
              </a:p>
            </p:txBody>
          </p:sp>
          <p:grpSp>
            <p:nvGrpSpPr>
              <p:cNvPr id="109" name="모서리가 둥근 직사각형 25"/>
              <p:cNvGrpSpPr/>
              <p:nvPr/>
            </p:nvGrpSpPr>
            <p:grpSpPr bwMode="auto">
              <a:xfrm>
                <a:off x="-13252" y="-19558"/>
                <a:ext cx="597034" cy="314910"/>
                <a:chOff x="0" y="0"/>
                <a:chExt cx="371856" cy="195072"/>
              </a:xfrm>
            </p:grpSpPr>
            <p:pic>
              <p:nvPicPr>
                <p:cNvPr id="110" name="모서리가 둥근 직사각형 2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1856"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 Box 18"/>
                <p:cNvSpPr txBox="1">
                  <a:spLocks noChangeArrowheads="1"/>
                </p:cNvSpPr>
                <p:nvPr/>
              </p:nvSpPr>
              <p:spPr bwMode="auto">
                <a:xfrm>
                  <a:off x="76377" y="52549"/>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ea typeface="Malgun Gothic" panose="020B0503020000020004" charset="-127"/>
                  </a:endParaRPr>
                </a:p>
              </p:txBody>
            </p:sp>
          </p:grpSp>
        </p:grpSp>
        <p:grpSp>
          <p:nvGrpSpPr>
            <p:cNvPr id="101" name="그룹 17"/>
            <p:cNvGrpSpPr/>
            <p:nvPr/>
          </p:nvGrpSpPr>
          <p:grpSpPr bwMode="auto">
            <a:xfrm>
              <a:off x="0" y="675484"/>
              <a:ext cx="419802" cy="125248"/>
              <a:chOff x="0" y="0"/>
              <a:chExt cx="550862" cy="165204"/>
            </a:xfrm>
          </p:grpSpPr>
          <p:sp>
            <p:nvSpPr>
              <p:cNvPr id="102" name="타원 128"/>
              <p:cNvSpPr>
                <a:spLocks noChangeArrowheads="1"/>
              </p:cNvSpPr>
              <p:nvPr/>
            </p:nvSpPr>
            <p:spPr bwMode="auto">
              <a:xfrm>
                <a:off x="0"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solidFill>
                    <a:srgbClr val="FFFFFF"/>
                  </a:solidFill>
                  <a:ea typeface="Malgun Gothic" panose="020B0503020000020004" charset="-127"/>
                </a:endParaRPr>
              </a:p>
            </p:txBody>
          </p:sp>
          <p:sp>
            <p:nvSpPr>
              <p:cNvPr id="103" name="타원 129"/>
              <p:cNvSpPr>
                <a:spLocks noChangeArrowheads="1"/>
              </p:cNvSpPr>
              <p:nvPr/>
            </p:nvSpPr>
            <p:spPr bwMode="auto">
              <a:xfrm>
                <a:off x="370215"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solidFill>
                    <a:srgbClr val="FFFFFF"/>
                  </a:solidFill>
                  <a:ea typeface="Malgun Gothic" panose="020B0503020000020004" charset="-127"/>
                </a:endParaRPr>
              </a:p>
            </p:txBody>
          </p:sp>
          <p:grpSp>
            <p:nvGrpSpPr>
              <p:cNvPr id="104" name="모서리가 둥근 직사각형 25"/>
              <p:cNvGrpSpPr/>
              <p:nvPr/>
            </p:nvGrpSpPr>
            <p:grpSpPr bwMode="auto">
              <a:xfrm>
                <a:off x="-13252" y="-15000"/>
                <a:ext cx="597034" cy="305069"/>
                <a:chOff x="0" y="0"/>
                <a:chExt cx="371856" cy="188976"/>
              </a:xfrm>
            </p:grpSpPr>
            <p:pic>
              <p:nvPicPr>
                <p:cNvPr id="105" name="모서리가 둥근 직사각형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856" cy="1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 Box 24"/>
                <p:cNvSpPr txBox="1">
                  <a:spLocks noChangeArrowheads="1"/>
                </p:cNvSpPr>
                <p:nvPr/>
              </p:nvSpPr>
              <p:spPr bwMode="auto">
                <a:xfrm>
                  <a:off x="76377" y="49726"/>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ea typeface="Malgun Gothic" panose="020B0503020000020004" charset="-127"/>
                  </a:endParaRPr>
                </a:p>
              </p:txBody>
            </p:sp>
          </p:grpSp>
        </p:grpSp>
      </p:grpSp>
      <p:sp>
        <p:nvSpPr>
          <p:cNvPr id="112" name="Text Box 11"/>
          <p:cNvSpPr txBox="1">
            <a:spLocks noChangeArrowheads="1"/>
          </p:cNvSpPr>
          <p:nvPr/>
        </p:nvSpPr>
        <p:spPr bwMode="auto">
          <a:xfrm>
            <a:off x="3438922" y="1305084"/>
            <a:ext cx="468558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defRPr/>
            </a:pPr>
            <a:r>
              <a:rPr lang="zh-CN" altLang="en-US" sz="1260" dirty="0">
                <a:solidFill>
                  <a:schemeClr val="bg1"/>
                </a:solidFill>
                <a:latin typeface="微软雅黑" panose="020B0503020204020204" pitchFamily="34" charset="-122"/>
                <a:ea typeface="微软雅黑" panose="020B0503020204020204" pitchFamily="34" charset="-122"/>
                <a:sym typeface="+mn-ea"/>
              </a:rPr>
              <a:t>除法律有明文规定或物价部门批复同意的强制培训项目外，各单位及其工作人员原则上</a:t>
            </a:r>
            <a:r>
              <a:rPr lang="zh-CN" altLang="en-US" sz="1260" b="1" u="sng" dirty="0">
                <a:solidFill>
                  <a:srgbClr val="FFFF00"/>
                </a:solidFill>
                <a:latin typeface="微软雅黑" panose="020B0503020204020204" pitchFamily="34" charset="-122"/>
                <a:ea typeface="微软雅黑" panose="020B0503020204020204" pitchFamily="34" charset="-122"/>
                <a:sym typeface="+mn-ea"/>
              </a:rPr>
              <a:t>不能</a:t>
            </a:r>
            <a:r>
              <a:rPr lang="zh-CN" altLang="en-US" sz="1260" dirty="0">
                <a:solidFill>
                  <a:schemeClr val="bg1"/>
                </a:solidFill>
                <a:latin typeface="微软雅黑" panose="020B0503020204020204" pitchFamily="34" charset="-122"/>
                <a:ea typeface="微软雅黑" panose="020B0503020204020204" pitchFamily="34" charset="-122"/>
                <a:sym typeface="+mn-ea"/>
              </a:rPr>
              <a:t>使用学校预算日常经费、学校资助的科研经费、科研启动费及高水平大学建设经费参加要求</a:t>
            </a:r>
            <a:r>
              <a:rPr lang="zh-CN" altLang="en-US" sz="1260" b="1" dirty="0">
                <a:solidFill>
                  <a:srgbClr val="FFFF00"/>
                </a:solidFill>
                <a:latin typeface="微软雅黑" panose="020B0503020204020204" pitchFamily="34" charset="-122"/>
                <a:ea typeface="微软雅黑" panose="020B0503020204020204" pitchFamily="34" charset="-122"/>
                <a:sym typeface="+mn-ea"/>
              </a:rPr>
              <a:t>食宿费用自理</a:t>
            </a:r>
            <a:r>
              <a:rPr lang="zh-CN" altLang="en-US" sz="1260" dirty="0">
                <a:solidFill>
                  <a:schemeClr val="bg1"/>
                </a:solidFill>
                <a:latin typeface="微软雅黑" panose="020B0503020204020204" pitchFamily="34" charset="-122"/>
                <a:ea typeface="微软雅黑" panose="020B0503020204020204" pitchFamily="34" charset="-122"/>
                <a:sym typeface="+mn-ea"/>
              </a:rPr>
              <a:t>的会议或培训。</a:t>
            </a:r>
            <a:r>
              <a:rPr lang="zh-CN" altLang="en-US" sz="1260" b="1" u="sng" dirty="0">
                <a:solidFill>
                  <a:srgbClr val="FFFF00"/>
                </a:solidFill>
                <a:latin typeface="微软雅黑" panose="020B0503020204020204" pitchFamily="34" charset="-122"/>
                <a:ea typeface="微软雅黑" panose="020B0503020204020204" pitchFamily="34" charset="-122"/>
                <a:sym typeface="+mn-ea"/>
              </a:rPr>
              <a:t>确有需要</a:t>
            </a:r>
            <a:r>
              <a:rPr lang="zh-CN" altLang="en-US" sz="1260" dirty="0">
                <a:solidFill>
                  <a:schemeClr val="bg1"/>
                </a:solidFill>
                <a:latin typeface="微软雅黑" panose="020B0503020204020204" pitchFamily="34" charset="-122"/>
                <a:ea typeface="微软雅黑" panose="020B0503020204020204" pitchFamily="34" charset="-122"/>
                <a:sym typeface="+mn-ea"/>
              </a:rPr>
              <a:t>，需</a:t>
            </a:r>
            <a:r>
              <a:rPr lang="zh-CN" altLang="en-US" sz="1260" b="1" dirty="0">
                <a:solidFill>
                  <a:srgbClr val="FF0000"/>
                </a:solidFill>
                <a:latin typeface="微软雅黑" panose="020B0503020204020204" pitchFamily="34" charset="-122"/>
                <a:ea typeface="微软雅黑" panose="020B0503020204020204" pitchFamily="34" charset="-122"/>
                <a:sym typeface="+mn-ea"/>
              </a:rPr>
              <a:t>事先</a:t>
            </a:r>
            <a:r>
              <a:rPr lang="zh-CN" altLang="en-US" sz="1260" dirty="0">
                <a:solidFill>
                  <a:schemeClr val="bg1"/>
                </a:solidFill>
                <a:latin typeface="微软雅黑" panose="020B0503020204020204" pitchFamily="34" charset="-122"/>
                <a:ea typeface="微软雅黑" panose="020B0503020204020204" pitchFamily="34" charset="-122"/>
                <a:sym typeface="+mn-ea"/>
              </a:rPr>
              <a:t>经</a:t>
            </a:r>
            <a:r>
              <a:rPr lang="zh-CN" altLang="en-US" sz="1260" b="1" u="sng" dirty="0">
                <a:solidFill>
                  <a:srgbClr val="FFFF00"/>
                </a:solidFill>
                <a:latin typeface="微软雅黑" panose="020B0503020204020204" pitchFamily="34" charset="-122"/>
                <a:ea typeface="微软雅黑" panose="020B0503020204020204" pitchFamily="34" charset="-122"/>
                <a:cs typeface="+mn-ea"/>
                <a:sym typeface="+mn-ea"/>
              </a:rPr>
              <a:t>所在单位负责人批</a:t>
            </a:r>
            <a:r>
              <a:rPr lang="zh-CN" altLang="en-US" sz="1260" b="1" u="sng" dirty="0">
                <a:solidFill>
                  <a:srgbClr val="FFFF00"/>
                </a:solidFill>
                <a:latin typeface="微软雅黑" panose="020B0503020204020204" pitchFamily="34" charset="-122"/>
                <a:ea typeface="微软雅黑" panose="020B0503020204020204" pitchFamily="34" charset="-122"/>
                <a:sym typeface="+mn-ea"/>
              </a:rPr>
              <a:t>准</a:t>
            </a:r>
            <a:r>
              <a:rPr lang="zh-CN" altLang="en-US" sz="1260" b="1" dirty="0">
                <a:solidFill>
                  <a:srgbClr val="FFFF00"/>
                </a:solidFill>
                <a:latin typeface="微软雅黑" panose="020B0503020204020204" pitchFamily="34" charset="-122"/>
                <a:ea typeface="微软雅黑" panose="020B0503020204020204" pitchFamily="34" charset="-122"/>
                <a:sym typeface="+mn-ea"/>
              </a:rPr>
              <a:t>。</a:t>
            </a:r>
            <a:r>
              <a:rPr lang="zh-CN" altLang="en-US" sz="1260" dirty="0">
                <a:solidFill>
                  <a:schemeClr val="bg1"/>
                </a:solidFill>
                <a:latin typeface="微软雅黑" panose="020B0503020204020204" pitchFamily="34" charset="-122"/>
                <a:ea typeface="微软雅黑" panose="020B0503020204020204" pitchFamily="34" charset="-122"/>
                <a:sym typeface="+mn-ea"/>
              </a:rPr>
              <a:t>并凭差旅费报销单、会议或培训通知</a:t>
            </a:r>
            <a:r>
              <a:rPr lang="zh-CN" altLang="en-US" sz="1260" dirty="0">
                <a:solidFill>
                  <a:schemeClr val="bg1"/>
                </a:solidFill>
                <a:latin typeface="微软雅黑" panose="020B0503020204020204" pitchFamily="34" charset="-122"/>
                <a:ea typeface="微软雅黑" panose="020B0503020204020204" pitchFamily="34" charset="-122"/>
                <a:cs typeface="+mn-ea"/>
                <a:sym typeface="+mn-ea"/>
              </a:rPr>
              <a:t>、出差审批表</a:t>
            </a:r>
            <a:r>
              <a:rPr lang="zh-CN" altLang="en-US" sz="1260" dirty="0">
                <a:solidFill>
                  <a:schemeClr val="bg1"/>
                </a:solidFill>
                <a:latin typeface="微软雅黑" panose="020B0503020204020204" pitchFamily="34" charset="-122"/>
                <a:ea typeface="微软雅黑" panose="020B0503020204020204" pitchFamily="34" charset="-122"/>
                <a:sym typeface="+mn-ea"/>
              </a:rPr>
              <a:t>及相关发票等材料报销差旅费。</a:t>
            </a:r>
            <a:endParaRPr lang="zh-CN" altLang="en-US" sz="1260" dirty="0">
              <a:solidFill>
                <a:schemeClr val="bg1"/>
              </a:solidFill>
              <a:latin typeface="微软雅黑" panose="020B0503020204020204" pitchFamily="34" charset="-122"/>
              <a:ea typeface="微软雅黑" panose="020B0503020204020204" pitchFamily="34" charset="-122"/>
            </a:endParaRPr>
          </a:p>
        </p:txBody>
      </p:sp>
      <p:grpSp>
        <p:nvGrpSpPr>
          <p:cNvPr id="113" name="组合 45"/>
          <p:cNvGrpSpPr/>
          <p:nvPr/>
        </p:nvGrpSpPr>
        <p:grpSpPr bwMode="auto">
          <a:xfrm>
            <a:off x="1382157" y="3153728"/>
            <a:ext cx="5130641" cy="1588532"/>
            <a:chOff x="0" y="0"/>
            <a:chExt cx="5117724" cy="1584176"/>
          </a:xfrm>
        </p:grpSpPr>
        <p:sp>
          <p:nvSpPr>
            <p:cNvPr id="114" name="矩形 46"/>
            <p:cNvSpPr>
              <a:spLocks noChangeArrowheads="1"/>
            </p:cNvSpPr>
            <p:nvPr/>
          </p:nvSpPr>
          <p:spPr bwMode="auto">
            <a:xfrm>
              <a:off x="0" y="0"/>
              <a:ext cx="5117724" cy="1584176"/>
            </a:xfrm>
            <a:prstGeom prst="rect">
              <a:avLst/>
            </a:prstGeom>
            <a:solidFill>
              <a:schemeClr val="bg1">
                <a:lumMod val="50000"/>
              </a:schemeClr>
            </a:solid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100">
                <a:solidFill>
                  <a:srgbClr val="FFFFFF"/>
                </a:solidFill>
              </a:endParaRPr>
            </a:p>
          </p:txBody>
        </p:sp>
        <p:sp>
          <p:nvSpPr>
            <p:cNvPr id="115" name="矩形 37"/>
            <p:cNvSpPr/>
            <p:nvPr/>
          </p:nvSpPr>
          <p:spPr bwMode="auto">
            <a:xfrm>
              <a:off x="4813" y="0"/>
              <a:ext cx="4963465" cy="1584176"/>
            </a:xfrm>
            <a:custGeom>
              <a:avLst/>
              <a:gdLst>
                <a:gd name="T0" fmla="*/ 0 w 4963465"/>
                <a:gd name="T1" fmla="*/ 0 h 1584176"/>
                <a:gd name="T2" fmla="*/ 4963465 w 4963465"/>
                <a:gd name="T3" fmla="*/ 0 h 1584176"/>
                <a:gd name="T4" fmla="*/ 1377067 w 4963465"/>
                <a:gd name="T5" fmla="*/ 1584176 h 1584176"/>
                <a:gd name="T6" fmla="*/ 0 w 4963465"/>
                <a:gd name="T7" fmla="*/ 1584176 h 1584176"/>
                <a:gd name="T8" fmla="*/ 0 w 4963465"/>
                <a:gd name="T9" fmla="*/ 0 h 1584176"/>
              </a:gdLst>
              <a:ahLst/>
              <a:cxnLst>
                <a:cxn ang="0">
                  <a:pos x="T0" y="T1"/>
                </a:cxn>
                <a:cxn ang="0">
                  <a:pos x="T2" y="T3"/>
                </a:cxn>
                <a:cxn ang="0">
                  <a:pos x="T4" y="T5"/>
                </a:cxn>
                <a:cxn ang="0">
                  <a:pos x="T6" y="T7"/>
                </a:cxn>
                <a:cxn ang="0">
                  <a:pos x="T8" y="T9"/>
                </a:cxn>
              </a:cxnLst>
              <a:rect l="0" t="0" r="r" b="b"/>
              <a:pathLst>
                <a:path w="4963465" h="1584176">
                  <a:moveTo>
                    <a:pt x="0" y="0"/>
                  </a:moveTo>
                  <a:lnTo>
                    <a:pt x="4963465" y="0"/>
                  </a:lnTo>
                  <a:lnTo>
                    <a:pt x="1377067" y="1584176"/>
                  </a:lnTo>
                  <a:lnTo>
                    <a:pt x="0" y="1584176"/>
                  </a:lnTo>
                  <a:lnTo>
                    <a:pt x="0" y="0"/>
                  </a:lnTo>
                  <a:close/>
                </a:path>
              </a:pathLst>
            </a:custGeom>
            <a:solidFill>
              <a:schemeClr val="bg1">
                <a:alpha val="14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00"/>
            </a:p>
          </p:txBody>
        </p:sp>
      </p:grpSp>
      <p:grpSp>
        <p:nvGrpSpPr>
          <p:cNvPr id="116" name="组合 48"/>
          <p:cNvGrpSpPr/>
          <p:nvPr/>
        </p:nvGrpSpPr>
        <p:grpSpPr bwMode="auto">
          <a:xfrm>
            <a:off x="6596142" y="3153728"/>
            <a:ext cx="1741884" cy="1588532"/>
            <a:chOff x="0" y="0"/>
            <a:chExt cx="1739117" cy="1584176"/>
          </a:xfrm>
        </p:grpSpPr>
        <p:sp>
          <p:nvSpPr>
            <p:cNvPr id="117" name="矩形 49"/>
            <p:cNvSpPr>
              <a:spLocks noChangeArrowheads="1"/>
            </p:cNvSpPr>
            <p:nvPr/>
          </p:nvSpPr>
          <p:spPr bwMode="auto">
            <a:xfrm>
              <a:off x="0" y="0"/>
              <a:ext cx="1739117" cy="1584176"/>
            </a:xfrm>
            <a:prstGeom prst="rect">
              <a:avLst/>
            </a:prstGeom>
            <a:solidFill>
              <a:schemeClr val="bg1">
                <a:lumMod val="85000"/>
              </a:schemeClr>
            </a:solid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100">
                <a:solidFill>
                  <a:srgbClr val="FFFFFF"/>
                </a:solidFill>
              </a:endParaRPr>
            </a:p>
          </p:txBody>
        </p:sp>
        <p:sp>
          <p:nvSpPr>
            <p:cNvPr id="118" name="矩形 50"/>
            <p:cNvSpPr>
              <a:spLocks noChangeArrowheads="1"/>
            </p:cNvSpPr>
            <p:nvPr/>
          </p:nvSpPr>
          <p:spPr bwMode="auto">
            <a:xfrm>
              <a:off x="206262" y="132015"/>
              <a:ext cx="1320147" cy="132014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100">
                <a:solidFill>
                  <a:srgbClr val="FFFFFF"/>
                </a:solidFill>
              </a:endParaRPr>
            </a:p>
          </p:txBody>
        </p:sp>
        <p:sp>
          <p:nvSpPr>
            <p:cNvPr id="119" name="矩形 8"/>
            <p:cNvSpPr/>
            <p:nvPr/>
          </p:nvSpPr>
          <p:spPr bwMode="auto">
            <a:xfrm>
              <a:off x="0" y="0"/>
              <a:ext cx="1671268" cy="1584176"/>
            </a:xfrm>
            <a:custGeom>
              <a:avLst/>
              <a:gdLst>
                <a:gd name="T0" fmla="*/ 0 w 1671268"/>
                <a:gd name="T1" fmla="*/ 0 h 1584176"/>
                <a:gd name="T2" fmla="*/ 1671268 w 1671268"/>
                <a:gd name="T3" fmla="*/ 0 h 1584176"/>
                <a:gd name="T4" fmla="*/ 197248 w 1671268"/>
                <a:gd name="T5" fmla="*/ 1584176 h 1584176"/>
                <a:gd name="T6" fmla="*/ 0 w 1671268"/>
                <a:gd name="T7" fmla="*/ 1584176 h 1584176"/>
                <a:gd name="T8" fmla="*/ 0 w 1671268"/>
                <a:gd name="T9" fmla="*/ 0 h 1584176"/>
              </a:gdLst>
              <a:ahLst/>
              <a:cxnLst>
                <a:cxn ang="0">
                  <a:pos x="T0" y="T1"/>
                </a:cxn>
                <a:cxn ang="0">
                  <a:pos x="T2" y="T3"/>
                </a:cxn>
                <a:cxn ang="0">
                  <a:pos x="T4" y="T5"/>
                </a:cxn>
                <a:cxn ang="0">
                  <a:pos x="T6" y="T7"/>
                </a:cxn>
                <a:cxn ang="0">
                  <a:pos x="T8" y="T9"/>
                </a:cxn>
              </a:cxnLst>
              <a:rect l="0" t="0" r="r" b="b"/>
              <a:pathLst>
                <a:path w="1671268" h="1584176">
                  <a:moveTo>
                    <a:pt x="0" y="0"/>
                  </a:moveTo>
                  <a:lnTo>
                    <a:pt x="1671268" y="0"/>
                  </a:lnTo>
                  <a:lnTo>
                    <a:pt x="197248" y="1584176"/>
                  </a:lnTo>
                  <a:lnTo>
                    <a:pt x="0" y="1584176"/>
                  </a:lnTo>
                  <a:lnTo>
                    <a:pt x="0" y="0"/>
                  </a:lnTo>
                  <a:close/>
                </a:path>
              </a:pathLst>
            </a:custGeom>
            <a:solidFill>
              <a:schemeClr val="bg1">
                <a:alpha val="20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00"/>
            </a:p>
          </p:txBody>
        </p:sp>
      </p:grpSp>
      <p:grpSp>
        <p:nvGrpSpPr>
          <p:cNvPr id="120" name="그룹 119"/>
          <p:cNvGrpSpPr/>
          <p:nvPr/>
        </p:nvGrpSpPr>
        <p:grpSpPr bwMode="auto">
          <a:xfrm>
            <a:off x="6369447" y="3643789"/>
            <a:ext cx="361711" cy="686753"/>
            <a:chOff x="0" y="0"/>
            <a:chExt cx="419802" cy="800732"/>
          </a:xfrm>
        </p:grpSpPr>
        <p:grpSp>
          <p:nvGrpSpPr>
            <p:cNvPr id="121" name="그룹 17"/>
            <p:cNvGrpSpPr/>
            <p:nvPr/>
          </p:nvGrpSpPr>
          <p:grpSpPr bwMode="auto">
            <a:xfrm>
              <a:off x="0" y="0"/>
              <a:ext cx="419802" cy="125248"/>
              <a:chOff x="0" y="0"/>
              <a:chExt cx="550862" cy="165204"/>
            </a:xfrm>
          </p:grpSpPr>
          <p:sp>
            <p:nvSpPr>
              <p:cNvPr id="128" name="타원 131"/>
              <p:cNvSpPr>
                <a:spLocks noChangeArrowheads="1"/>
              </p:cNvSpPr>
              <p:nvPr/>
            </p:nvSpPr>
            <p:spPr bwMode="auto">
              <a:xfrm>
                <a:off x="0"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solidFill>
                    <a:srgbClr val="FFFFFF"/>
                  </a:solidFill>
                  <a:ea typeface="Malgun Gothic" panose="020B0503020000020004" charset="-127"/>
                </a:endParaRPr>
              </a:p>
            </p:txBody>
          </p:sp>
          <p:sp>
            <p:nvSpPr>
              <p:cNvPr id="129" name="타원 132"/>
              <p:cNvSpPr>
                <a:spLocks noChangeArrowheads="1"/>
              </p:cNvSpPr>
              <p:nvPr/>
            </p:nvSpPr>
            <p:spPr bwMode="auto">
              <a:xfrm>
                <a:off x="370215"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solidFill>
                    <a:srgbClr val="FFFFFF"/>
                  </a:solidFill>
                  <a:ea typeface="Malgun Gothic" panose="020B0503020000020004" charset="-127"/>
                </a:endParaRPr>
              </a:p>
            </p:txBody>
          </p:sp>
          <p:grpSp>
            <p:nvGrpSpPr>
              <p:cNvPr id="130" name="모서리가 둥근 직사각형 25"/>
              <p:cNvGrpSpPr/>
              <p:nvPr/>
            </p:nvGrpSpPr>
            <p:grpSpPr bwMode="auto">
              <a:xfrm>
                <a:off x="-7599" y="-21385"/>
                <a:ext cx="587247" cy="314910"/>
                <a:chOff x="0" y="0"/>
                <a:chExt cx="365760" cy="195072"/>
              </a:xfrm>
            </p:grpSpPr>
            <p:pic>
              <p:nvPicPr>
                <p:cNvPr id="131" name="모서리가 둥근 직사각형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5760"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Text Box 39"/>
                <p:cNvSpPr txBox="1">
                  <a:spLocks noChangeArrowheads="1"/>
                </p:cNvSpPr>
                <p:nvPr/>
              </p:nvSpPr>
              <p:spPr bwMode="auto">
                <a:xfrm>
                  <a:off x="72856" y="53681"/>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ea typeface="Malgun Gothic" panose="020B0503020000020004" charset="-127"/>
                  </a:endParaRPr>
                </a:p>
              </p:txBody>
            </p:sp>
          </p:grpSp>
        </p:grpSp>
        <p:grpSp>
          <p:nvGrpSpPr>
            <p:cNvPr id="122" name="그룹 17"/>
            <p:cNvGrpSpPr/>
            <p:nvPr/>
          </p:nvGrpSpPr>
          <p:grpSpPr bwMode="auto">
            <a:xfrm>
              <a:off x="0" y="675484"/>
              <a:ext cx="419802" cy="125248"/>
              <a:chOff x="0" y="0"/>
              <a:chExt cx="550862" cy="165204"/>
            </a:xfrm>
          </p:grpSpPr>
          <p:sp>
            <p:nvSpPr>
              <p:cNvPr id="123" name="타원 128"/>
              <p:cNvSpPr>
                <a:spLocks noChangeArrowheads="1"/>
              </p:cNvSpPr>
              <p:nvPr/>
            </p:nvSpPr>
            <p:spPr bwMode="auto">
              <a:xfrm>
                <a:off x="0"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solidFill>
                    <a:srgbClr val="FFFFFF"/>
                  </a:solidFill>
                  <a:ea typeface="Malgun Gothic" panose="020B0503020000020004" charset="-127"/>
                </a:endParaRPr>
              </a:p>
            </p:txBody>
          </p:sp>
          <p:sp>
            <p:nvSpPr>
              <p:cNvPr id="124" name="타원 129"/>
              <p:cNvSpPr>
                <a:spLocks noChangeArrowheads="1"/>
              </p:cNvSpPr>
              <p:nvPr/>
            </p:nvSpPr>
            <p:spPr bwMode="auto">
              <a:xfrm>
                <a:off x="370215"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solidFill>
                    <a:srgbClr val="FFFFFF"/>
                  </a:solidFill>
                  <a:ea typeface="Malgun Gothic" panose="020B0503020000020004" charset="-127"/>
                </a:endParaRPr>
              </a:p>
            </p:txBody>
          </p:sp>
          <p:grpSp>
            <p:nvGrpSpPr>
              <p:cNvPr id="125" name="모서리가 둥근 직사각형 25"/>
              <p:cNvGrpSpPr/>
              <p:nvPr/>
            </p:nvGrpSpPr>
            <p:grpSpPr bwMode="auto">
              <a:xfrm>
                <a:off x="-7599" y="-16828"/>
                <a:ext cx="587247" cy="314910"/>
                <a:chOff x="0" y="0"/>
                <a:chExt cx="365760" cy="195072"/>
              </a:xfrm>
            </p:grpSpPr>
            <p:pic>
              <p:nvPicPr>
                <p:cNvPr id="126" name="모서리가 둥근 직사각형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65760"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Text Box 45"/>
                <p:cNvSpPr txBox="1">
                  <a:spLocks noChangeArrowheads="1"/>
                </p:cNvSpPr>
                <p:nvPr/>
              </p:nvSpPr>
              <p:spPr bwMode="auto">
                <a:xfrm>
                  <a:off x="72856" y="50858"/>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sz="100">
                    <a:ea typeface="Malgun Gothic" panose="020B0503020000020004" charset="-127"/>
                  </a:endParaRPr>
                </a:p>
              </p:txBody>
            </p:sp>
          </p:grpSp>
        </p:grpSp>
      </p:grpSp>
      <p:sp>
        <p:nvSpPr>
          <p:cNvPr id="133" name="Text Box 11"/>
          <p:cNvSpPr txBox="1">
            <a:spLocks noChangeArrowheads="1"/>
          </p:cNvSpPr>
          <p:nvPr/>
        </p:nvSpPr>
        <p:spPr bwMode="auto">
          <a:xfrm>
            <a:off x="1653858" y="3317081"/>
            <a:ext cx="4685586"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defRPr/>
            </a:pPr>
            <a:r>
              <a:rPr lang="zh-CN" altLang="en-US" sz="1260" dirty="0">
                <a:solidFill>
                  <a:schemeClr val="bg1"/>
                </a:solidFill>
                <a:latin typeface="微软雅黑" panose="020B0503020204020204" pitchFamily="34" charset="-122"/>
                <a:ea typeface="微软雅黑" panose="020B0503020204020204" pitchFamily="34" charset="-122"/>
                <a:sym typeface="+mn-ea"/>
              </a:rPr>
              <a:t>科研课题需要到省内外采样、调研等，需</a:t>
            </a:r>
            <a:r>
              <a:rPr lang="zh-CN" altLang="en-US" sz="1260" b="1" dirty="0">
                <a:solidFill>
                  <a:srgbClr val="FF0000"/>
                </a:solidFill>
                <a:latin typeface="微软雅黑" panose="020B0503020204020204" pitchFamily="34" charset="-122"/>
                <a:ea typeface="微软雅黑" panose="020B0503020204020204" pitchFamily="34" charset="-122"/>
                <a:sym typeface="+mn-ea"/>
              </a:rPr>
              <a:t>事前</a:t>
            </a:r>
            <a:r>
              <a:rPr lang="zh-CN" altLang="en-US" sz="1260" b="1" u="sng" dirty="0">
                <a:solidFill>
                  <a:srgbClr val="FFFF00"/>
                </a:solidFill>
                <a:latin typeface="微软雅黑" panose="020B0503020204020204" pitchFamily="34" charset="-122"/>
                <a:ea typeface="微软雅黑" panose="020B0503020204020204" pitchFamily="34" charset="-122"/>
                <a:sym typeface="+mn-ea"/>
              </a:rPr>
              <a:t>制订调研计划</a:t>
            </a:r>
            <a:r>
              <a:rPr lang="zh-CN" altLang="en-US" sz="1260" dirty="0">
                <a:solidFill>
                  <a:schemeClr val="bg1"/>
                </a:solidFill>
                <a:latin typeface="微软雅黑" panose="020B0503020204020204" pitchFamily="34" charset="-122"/>
                <a:ea typeface="微软雅黑" panose="020B0503020204020204" pitchFamily="34" charset="-122"/>
                <a:sym typeface="+mn-ea"/>
              </a:rPr>
              <a:t>，经课题负责人和所在单位主管科研领导</a:t>
            </a:r>
            <a:r>
              <a:rPr lang="zh-CN" altLang="en-US" sz="1260" b="1" u="sng" dirty="0">
                <a:solidFill>
                  <a:srgbClr val="FFFF00"/>
                </a:solidFill>
                <a:latin typeface="微软雅黑" panose="020B0503020204020204" pitchFamily="34" charset="-122"/>
                <a:ea typeface="微软雅黑" panose="020B0503020204020204" pitchFamily="34" charset="-122"/>
                <a:sym typeface="+mn-ea"/>
              </a:rPr>
              <a:t>批准</a:t>
            </a:r>
            <a:r>
              <a:rPr lang="zh-CN" altLang="en-US" sz="1260" dirty="0">
                <a:solidFill>
                  <a:schemeClr val="bg1"/>
                </a:solidFill>
                <a:latin typeface="微软雅黑" panose="020B0503020204020204" pitchFamily="34" charset="-122"/>
                <a:ea typeface="微软雅黑" panose="020B0503020204020204" pitchFamily="34" charset="-122"/>
                <a:sym typeface="+mn-ea"/>
              </a:rPr>
              <a:t>，凭差旅费报销单、</a:t>
            </a:r>
            <a:r>
              <a:rPr lang="zh-CN" altLang="en-US" sz="1260" b="1" u="sng" dirty="0">
                <a:solidFill>
                  <a:srgbClr val="FFFF00"/>
                </a:solidFill>
                <a:latin typeface="微软雅黑" panose="020B0503020204020204" pitchFamily="34" charset="-122"/>
                <a:ea typeface="微软雅黑" panose="020B0503020204020204" pitchFamily="34" charset="-122"/>
                <a:cs typeface="+mn-ea"/>
                <a:sym typeface="+mn-ea"/>
              </a:rPr>
              <a:t>出差审批表</a:t>
            </a:r>
            <a:r>
              <a:rPr lang="zh-CN" altLang="en-US" sz="1260" dirty="0">
                <a:solidFill>
                  <a:schemeClr val="bg1"/>
                </a:solidFill>
                <a:latin typeface="微软雅黑" panose="020B0503020204020204" pitchFamily="34" charset="-122"/>
                <a:ea typeface="微软雅黑" panose="020B0503020204020204" pitchFamily="34" charset="-122"/>
                <a:cs typeface="+mn-ea"/>
                <a:sym typeface="+mn-ea"/>
              </a:rPr>
              <a:t>及财</a:t>
            </a:r>
            <a:r>
              <a:rPr lang="zh-CN" altLang="en-US" sz="1260" dirty="0">
                <a:solidFill>
                  <a:schemeClr val="bg1"/>
                </a:solidFill>
                <a:latin typeface="微软雅黑" panose="020B0503020204020204" pitchFamily="34" charset="-122"/>
                <a:ea typeface="微软雅黑" panose="020B0503020204020204" pitchFamily="34" charset="-122"/>
                <a:sym typeface="+mn-ea"/>
              </a:rPr>
              <a:t>务票据等相关材料报销差旅费。</a:t>
            </a:r>
            <a:endParaRPr lang="zh-CN" altLang="en-US" sz="1260" dirty="0">
              <a:solidFill>
                <a:schemeClr val="bg1"/>
              </a:solidFill>
              <a:latin typeface="微软雅黑" panose="020B0503020204020204" pitchFamily="34" charset="-122"/>
              <a:ea typeface="微软雅黑" panose="020B0503020204020204" pitchFamily="34" charset="-122"/>
            </a:endParaRPr>
          </a:p>
          <a:p>
            <a:pPr algn="just">
              <a:lnSpc>
                <a:spcPct val="130000"/>
              </a:lnSpc>
              <a:defRPr/>
            </a:pPr>
            <a:endParaRPr lang="zh-CN" altLang="en-US" sz="1260" dirty="0">
              <a:solidFill>
                <a:schemeClr val="bg1"/>
              </a:solidFill>
              <a:latin typeface="微软雅黑" panose="020B0503020204020204" pitchFamily="34" charset="-122"/>
              <a:ea typeface="微软雅黑" panose="020B0503020204020204" pitchFamily="34" charset="-122"/>
            </a:endParaRPr>
          </a:p>
          <a:p>
            <a:pPr algn="just">
              <a:lnSpc>
                <a:spcPct val="130000"/>
              </a:lnSpc>
              <a:defRPr/>
            </a:pPr>
            <a:endParaRPr lang="zh-CN" altLang="en-US" sz="1260" dirty="0">
              <a:solidFill>
                <a:schemeClr val="bg1"/>
              </a:solidFill>
              <a:latin typeface="微软雅黑" panose="020B0503020204020204" pitchFamily="34" charset="-122"/>
              <a:ea typeface="微软雅黑" panose="020B0503020204020204" pitchFamily="34" charset="-122"/>
            </a:endParaRPr>
          </a:p>
          <a:p>
            <a:pPr algn="just">
              <a:lnSpc>
                <a:spcPct val="130000"/>
              </a:lnSpc>
              <a:defRPr/>
            </a:pPr>
            <a:endParaRPr lang="zh-CN" altLang="en-US" sz="1260" dirty="0">
              <a:solidFill>
                <a:schemeClr val="bg1"/>
              </a:solidFill>
              <a:latin typeface="微软雅黑" panose="020B0503020204020204" pitchFamily="34" charset="-122"/>
              <a:ea typeface="微软雅黑" panose="020B0503020204020204" pitchFamily="34" charset="-122"/>
            </a:endParaRPr>
          </a:p>
        </p:txBody>
      </p:sp>
      <p:sp>
        <p:nvSpPr>
          <p:cNvPr id="4" name="对角圆角矩形 3"/>
          <p:cNvSpPr/>
          <p:nvPr/>
        </p:nvSpPr>
        <p:spPr>
          <a:xfrm>
            <a:off x="-6985" y="-36830"/>
            <a:ext cx="9766300" cy="79121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（二）差旅费报销</a:t>
            </a:r>
            <a:r>
              <a:rPr lang="en-US" altLang="zh-CN" sz="2400" b="1" strike="noStrike" noProof="1">
                <a:solidFill>
                  <a:schemeClr val="bg1"/>
                </a:solidFill>
                <a:latin typeface="微软雅黑" panose="020B0503020204020204" pitchFamily="34" charset="-122"/>
                <a:ea typeface="微软雅黑" panose="020B0503020204020204" pitchFamily="34" charset="-122"/>
              </a:rPr>
              <a:t>(</a:t>
            </a:r>
            <a:r>
              <a:rPr lang="zh-CN" altLang="en-US" sz="2400" b="1" strike="noStrike" noProof="1">
                <a:solidFill>
                  <a:schemeClr val="bg1"/>
                </a:solidFill>
                <a:latin typeface="微软雅黑" panose="020B0503020204020204" pitchFamily="34" charset="-122"/>
                <a:ea typeface="微软雅黑" panose="020B0503020204020204" pitchFamily="34" charset="-122"/>
              </a:rPr>
              <a:t>续</a:t>
            </a:r>
            <a:r>
              <a:rPr lang="en-US" altLang="zh-CN" sz="2400" b="1" strike="noStrike" noProof="1">
                <a:solidFill>
                  <a:schemeClr val="bg1"/>
                </a:solidFill>
                <a:latin typeface="微软雅黑" panose="020B0503020204020204" pitchFamily="34" charset="-122"/>
                <a:ea typeface="微软雅黑" panose="020B0503020204020204" pitchFamily="34" charset="-122"/>
              </a:rPr>
              <a:t>1</a:t>
            </a:r>
            <a:r>
              <a:rPr lang="zh-CN" altLang="en-US" sz="2400" b="1" strike="noStrike" noProof="1">
                <a:solidFill>
                  <a:schemeClr val="bg1"/>
                </a:solidFill>
                <a:latin typeface="微软雅黑" panose="020B0503020204020204" pitchFamily="34" charset="-122"/>
                <a:ea typeface="微软雅黑" panose="020B0503020204020204" pitchFamily="34" charset="-122"/>
              </a:rPr>
              <a:t>）</a:t>
            </a:r>
            <a:endParaRPr lang="zh-CN" altLang="en-US"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2" name="对角圆角矩形 1"/>
          <p:cNvSpPr/>
          <p:nvPr/>
        </p:nvSpPr>
        <p:spPr>
          <a:xfrm>
            <a:off x="-8890" y="5047615"/>
            <a:ext cx="9768205" cy="36195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差旅费重要事项</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77985" y="4693285"/>
            <a:ext cx="393065" cy="275590"/>
          </a:xfrm>
          <a:prstGeom prst="rect">
            <a:avLst/>
          </a:prstGeom>
          <a:noFill/>
        </p:spPr>
        <p:txBody>
          <a:bodyPr wrap="square" rtlCol="0">
            <a:spAutoFit/>
          </a:bodyPr>
          <a:lstStyle/>
          <a:p>
            <a:r>
              <a:rPr lang="en-US" altLang="zh-CN" sz="1200" dirty="0" smtClean="0"/>
              <a:t>27</a:t>
            </a:r>
            <a:endParaRPr lang="en-US" altLang="zh-CN" sz="1200" dirty="0" smtClean="0"/>
          </a:p>
        </p:txBody>
      </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300" fill="hold"/>
                                        <p:tgtEl>
                                          <p:spTgt spid="95"/>
                                        </p:tgtEl>
                                        <p:attrNameLst>
                                          <p:attrName>ppt_x</p:attrName>
                                        </p:attrNameLst>
                                      </p:cBhvr>
                                      <p:tavLst>
                                        <p:tav tm="0">
                                          <p:val>
                                            <p:strVal val="0-#ppt_w/2"/>
                                          </p:val>
                                        </p:tav>
                                        <p:tav tm="100000">
                                          <p:val>
                                            <p:strVal val="#ppt_x"/>
                                          </p:val>
                                        </p:tav>
                                      </p:tavLst>
                                    </p:anim>
                                    <p:anim calcmode="lin" valueType="num">
                                      <p:cBhvr additive="base">
                                        <p:cTn id="8" dur="300" fill="hold"/>
                                        <p:tgtEl>
                                          <p:spTgt spid="95"/>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300" fill="hold"/>
                                        <p:tgtEl>
                                          <p:spTgt spid="92"/>
                                        </p:tgtEl>
                                        <p:attrNameLst>
                                          <p:attrName>ppt_x</p:attrName>
                                        </p:attrNameLst>
                                      </p:cBhvr>
                                      <p:tavLst>
                                        <p:tav tm="0">
                                          <p:val>
                                            <p:strVal val="1+#ppt_w/2"/>
                                          </p:val>
                                        </p:tav>
                                        <p:tav tm="100000">
                                          <p:val>
                                            <p:strVal val="#ppt_x"/>
                                          </p:val>
                                        </p:tav>
                                      </p:tavLst>
                                    </p:anim>
                                    <p:anim calcmode="lin" valueType="num">
                                      <p:cBhvr additive="base">
                                        <p:cTn id="12" dur="30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barn(inVertical)">
                                      <p:cBhvr>
                                        <p:cTn id="16" dur="400"/>
                                        <p:tgtEl>
                                          <p:spTgt spid="99"/>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anim calcmode="lin" valueType="num">
                                      <p:cBhvr>
                                        <p:cTn id="20" dur="500" fill="hold"/>
                                        <p:tgtEl>
                                          <p:spTgt spid="112"/>
                                        </p:tgtEl>
                                        <p:attrNameLst>
                                          <p:attrName>ppt_x</p:attrName>
                                        </p:attrNameLst>
                                      </p:cBhvr>
                                      <p:tavLst>
                                        <p:tav tm="0">
                                          <p:val>
                                            <p:strVal val="#ppt_x"/>
                                          </p:val>
                                        </p:tav>
                                        <p:tav tm="100000">
                                          <p:val>
                                            <p:strVal val="#ppt_x"/>
                                          </p:val>
                                        </p:tav>
                                      </p:tavLst>
                                    </p:anim>
                                    <p:anim calcmode="lin" valueType="num">
                                      <p:cBhvr>
                                        <p:cTn id="21" dur="500" fill="hold"/>
                                        <p:tgtEl>
                                          <p:spTgt spid="11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8" decel="50000" fill="hold" nodeType="after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additive="base">
                                        <p:cTn id="25" dur="300" fill="hold"/>
                                        <p:tgtEl>
                                          <p:spTgt spid="113"/>
                                        </p:tgtEl>
                                        <p:attrNameLst>
                                          <p:attrName>ppt_x</p:attrName>
                                        </p:attrNameLst>
                                      </p:cBhvr>
                                      <p:tavLst>
                                        <p:tav tm="0">
                                          <p:val>
                                            <p:strVal val="0-#ppt_w/2"/>
                                          </p:val>
                                        </p:tav>
                                        <p:tav tm="100000">
                                          <p:val>
                                            <p:strVal val="#ppt_x"/>
                                          </p:val>
                                        </p:tav>
                                      </p:tavLst>
                                    </p:anim>
                                    <p:anim calcmode="lin" valueType="num">
                                      <p:cBhvr additive="base">
                                        <p:cTn id="26" dur="300" fill="hold"/>
                                        <p:tgtEl>
                                          <p:spTgt spid="113"/>
                                        </p:tgtEl>
                                        <p:attrNameLst>
                                          <p:attrName>ppt_y</p:attrName>
                                        </p:attrNameLst>
                                      </p:cBhvr>
                                      <p:tavLst>
                                        <p:tav tm="0">
                                          <p:val>
                                            <p:strVal val="#ppt_y"/>
                                          </p:val>
                                        </p:tav>
                                        <p:tav tm="100000">
                                          <p:val>
                                            <p:strVal val="#ppt_y"/>
                                          </p:val>
                                        </p:tav>
                                      </p:tavLst>
                                    </p:anim>
                                  </p:childTnLst>
                                </p:cTn>
                              </p:par>
                              <p:par>
                                <p:cTn id="27" presetID="2" presetClass="entr" presetSubtype="2" decel="50000"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additive="base">
                                        <p:cTn id="29" dur="300" fill="hold"/>
                                        <p:tgtEl>
                                          <p:spTgt spid="116"/>
                                        </p:tgtEl>
                                        <p:attrNameLst>
                                          <p:attrName>ppt_x</p:attrName>
                                        </p:attrNameLst>
                                      </p:cBhvr>
                                      <p:tavLst>
                                        <p:tav tm="0">
                                          <p:val>
                                            <p:strVal val="1+#ppt_w/2"/>
                                          </p:val>
                                        </p:tav>
                                        <p:tav tm="100000">
                                          <p:val>
                                            <p:strVal val="#ppt_x"/>
                                          </p:val>
                                        </p:tav>
                                      </p:tavLst>
                                    </p:anim>
                                    <p:anim calcmode="lin" valueType="num">
                                      <p:cBhvr additive="base">
                                        <p:cTn id="30" dur="300" fill="hold"/>
                                        <p:tgtEl>
                                          <p:spTgt spid="116"/>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barn(inVertical)">
                                      <p:cBhvr>
                                        <p:cTn id="34" dur="400"/>
                                        <p:tgtEl>
                                          <p:spTgt spid="120"/>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fade">
                                      <p:cBhvr>
                                        <p:cTn id="37" dur="500"/>
                                        <p:tgtEl>
                                          <p:spTgt spid="133"/>
                                        </p:tgtEl>
                                      </p:cBhvr>
                                    </p:animEffect>
                                    <p:anim calcmode="lin" valueType="num">
                                      <p:cBhvr>
                                        <p:cTn id="38" dur="500" fill="hold"/>
                                        <p:tgtEl>
                                          <p:spTgt spid="133"/>
                                        </p:tgtEl>
                                        <p:attrNameLst>
                                          <p:attrName>ppt_x</p:attrName>
                                        </p:attrNameLst>
                                      </p:cBhvr>
                                      <p:tavLst>
                                        <p:tav tm="0">
                                          <p:val>
                                            <p:strVal val="#ppt_x"/>
                                          </p:val>
                                        </p:tav>
                                        <p:tav tm="100000">
                                          <p:val>
                                            <p:strVal val="#ppt_x"/>
                                          </p:val>
                                        </p:tav>
                                      </p:tavLst>
                                    </p:anim>
                                    <p:anim calcmode="lin" valueType="num">
                                      <p:cBhvr>
                                        <p:cTn id="39" dur="500" fill="hold"/>
                                        <p:tgtEl>
                                          <p:spTgt spid="133"/>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utoUpdateAnimBg="0"/>
      <p:bldP spid="133" grpId="0" autoUpdateAnimBg="0"/>
      <p:bldP spid="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013142" y="977458"/>
          <a:ext cx="7725410" cy="3783330"/>
        </p:xfrm>
        <a:graphic>
          <a:graphicData uri="http://schemas.openxmlformats.org/drawingml/2006/table">
            <a:tbl>
              <a:tblPr firstRow="1" firstCol="1" lastRow="1" lastCol="1" bandRow="1" bandCol="1"/>
              <a:tblGrid>
                <a:gridCol w="1630045"/>
                <a:gridCol w="2061210"/>
                <a:gridCol w="1374775"/>
                <a:gridCol w="1032510"/>
                <a:gridCol w="1626870"/>
              </a:tblGrid>
              <a:tr h="652780">
                <a:tc>
                  <a:txBody>
                    <a:bodyPr/>
                    <a:lstStyle/>
                    <a:p>
                      <a:pPr indent="295910" algn="just">
                        <a:spcAft>
                          <a:spcPts val="0"/>
                        </a:spcAft>
                      </a:pPr>
                      <a:r>
                        <a:rPr lang="en-US" altLang="zh-CN" sz="1400" b="1" kern="100" spc="-50" dirty="0">
                          <a:effectLst/>
                          <a:latin typeface="微软雅黑" panose="020B0503020204020204" pitchFamily="34" charset="-122"/>
                          <a:ea typeface="微软雅黑" panose="020B0503020204020204" pitchFamily="34" charset="-122"/>
                        </a:rPr>
                        <a:t>        </a:t>
                      </a:r>
                      <a:r>
                        <a:rPr lang="zh-CN" sz="1400" b="1" kern="100" spc="-50" dirty="0">
                          <a:effectLst/>
                          <a:latin typeface="微软雅黑" panose="020B0503020204020204" pitchFamily="34" charset="-122"/>
                          <a:ea typeface="微软雅黑" panose="020B0503020204020204" pitchFamily="34" charset="-122"/>
                        </a:rPr>
                        <a:t>交通工具</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sz="1400" b="1" kern="100" dirty="0">
                          <a:effectLst/>
                          <a:latin typeface="微软雅黑" panose="020B0503020204020204" pitchFamily="34" charset="-122"/>
                          <a:ea typeface="微软雅黑" panose="020B0503020204020204" pitchFamily="34" charset="-122"/>
                        </a:rPr>
                        <a:t>级别</a:t>
                      </a:r>
                      <a:endParaRPr lang="zh-CN" sz="1400"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火车（含高铁、动车、全列软席列车）</a:t>
                      </a:r>
                      <a:endPar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轮船</a:t>
                      </a:r>
                      <a:r>
                        <a:rPr lang="en-US" sz="1400" b="1" kern="100" dirty="0">
                          <a:effectLst/>
                          <a:latin typeface="微软雅黑" panose="020B0503020204020204" pitchFamily="34" charset="-122"/>
                          <a:ea typeface="微软雅黑" panose="020B0503020204020204" pitchFamily="34" charset="-122"/>
                        </a:rPr>
                        <a:t>(</a:t>
                      </a:r>
                      <a:r>
                        <a:rPr lang="zh-CN" sz="1400" b="1" kern="100" dirty="0">
                          <a:effectLst/>
                          <a:latin typeface="微软雅黑" panose="020B0503020204020204" pitchFamily="34" charset="-122"/>
                          <a:ea typeface="微软雅黑" panose="020B0503020204020204" pitchFamily="34" charset="-122"/>
                        </a:rPr>
                        <a:t>不包括旅游船</a:t>
                      </a:r>
                      <a:r>
                        <a:rPr lang="en-US" sz="1400" b="1" kern="100" dirty="0">
                          <a:effectLst/>
                          <a:latin typeface="微软雅黑" panose="020B0503020204020204" pitchFamily="34" charset="-122"/>
                          <a:ea typeface="微软雅黑" panose="020B0503020204020204" pitchFamily="34" charset="-122"/>
                        </a:rPr>
                        <a:t>)</a:t>
                      </a:r>
                      <a:endParaRPr 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飞</a:t>
                      </a:r>
                      <a:r>
                        <a:rPr lang="en-US" altLang="zh-CN" sz="1400" b="1" kern="100" dirty="0">
                          <a:effectLst/>
                          <a:latin typeface="微软雅黑" panose="020B0503020204020204" pitchFamily="34" charset="-122"/>
                          <a:ea typeface="微软雅黑" panose="020B0503020204020204" pitchFamily="34" charset="-122"/>
                        </a:rPr>
                        <a:t> </a:t>
                      </a:r>
                      <a:r>
                        <a:rPr lang="zh-CN" sz="1400" b="1" kern="100" dirty="0">
                          <a:effectLst/>
                          <a:latin typeface="微软雅黑" panose="020B0503020204020204" pitchFamily="34" charset="-122"/>
                          <a:ea typeface="微软雅黑" panose="020B0503020204020204" pitchFamily="34" charset="-122"/>
                        </a:rPr>
                        <a:t>机</a:t>
                      </a:r>
                      <a:endParaRPr 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其他交通工具</a:t>
                      </a:r>
                      <a:endParaRPr lang="zh-CN" sz="1400" kern="100" dirty="0">
                        <a:effectLst/>
                        <a:latin typeface="微软雅黑" panose="020B0503020204020204" pitchFamily="34" charset="-122"/>
                        <a:ea typeface="微软雅黑" panose="020B0503020204020204" pitchFamily="34" charset="-122"/>
                      </a:endParaRPr>
                    </a:p>
                    <a:p>
                      <a:pPr algn="ctr">
                        <a:spcAft>
                          <a:spcPts val="0"/>
                        </a:spcAft>
                      </a:pPr>
                      <a:r>
                        <a:rPr lang="en-US" sz="1400" b="1" kern="100" dirty="0">
                          <a:effectLst/>
                          <a:latin typeface="微软雅黑" panose="020B0503020204020204" pitchFamily="34" charset="-122"/>
                          <a:ea typeface="微软雅黑" panose="020B0503020204020204" pitchFamily="34" charset="-122"/>
                        </a:rPr>
                        <a:t>(</a:t>
                      </a:r>
                      <a:r>
                        <a:rPr lang="zh-CN" sz="1400" b="1" kern="100" spc="-80" dirty="0">
                          <a:effectLst/>
                          <a:latin typeface="微软雅黑" panose="020B0503020204020204" pitchFamily="34" charset="-122"/>
                          <a:ea typeface="微软雅黑" panose="020B0503020204020204" pitchFamily="34" charset="-122"/>
                        </a:rPr>
                        <a:t>不包括出租小汽车</a:t>
                      </a:r>
                      <a:r>
                        <a:rPr lang="en-US" sz="1400" b="1" kern="100" spc="-80" dirty="0">
                          <a:effectLst/>
                          <a:latin typeface="微软雅黑" panose="020B0503020204020204" pitchFamily="34" charset="-122"/>
                          <a:ea typeface="微软雅黑" panose="020B0503020204020204" pitchFamily="34" charset="-122"/>
                        </a:rPr>
                        <a:t>)</a:t>
                      </a:r>
                      <a:endParaRPr lang="zh-CN" sz="1400" kern="100" dirty="0">
                        <a:effectLst/>
                        <a:latin typeface="微软雅黑" panose="020B0503020204020204" pitchFamily="34" charset="-122"/>
                        <a:ea typeface="微软雅黑" panose="020B0503020204020204" pitchFamily="34" charset="-122"/>
                      </a:endParaRPr>
                    </a:p>
                  </a:txBody>
                  <a:tcPr marL="14001" marR="1400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585">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省级干部</a:t>
                      </a:r>
                      <a:endParaRPr lang="zh-CN" sz="1400" b="0" kern="100" dirty="0">
                        <a:solidFill>
                          <a:schemeClr val="tx1"/>
                        </a:solidFill>
                        <a:effectLst/>
                        <a:latin typeface="微软雅黑" panose="020B0503020204020204" pitchFamily="34" charset="-122"/>
                        <a:ea typeface="微软雅黑" panose="020B0503020204020204" pitchFamily="34" charset="-122"/>
                      </a:endParaRPr>
                    </a:p>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、院士</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软席</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软座、软卧</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，高铁</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动车商务座，全列软席列车一等软座</a:t>
                      </a:r>
                      <a:endPar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一等舱</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头等舱</a:t>
                      </a:r>
                      <a:endParaRPr lang="zh-CN" sz="1400" b="0" kern="100" dirty="0">
                        <a:solidFill>
                          <a:schemeClr val="tx1"/>
                        </a:solidFill>
                        <a:effectLst/>
                        <a:latin typeface="微软雅黑" panose="020B0503020204020204" pitchFamily="34" charset="-122"/>
                        <a:ea typeface="微软雅黑" panose="020B0503020204020204" pitchFamily="34" charset="-122"/>
                      </a:endParaRPr>
                    </a:p>
                    <a:p>
                      <a:pPr algn="ctr">
                        <a:lnSpc>
                          <a:spcPct val="100000"/>
                        </a:lnSpc>
                        <a:spcAft>
                          <a:spcPts val="0"/>
                        </a:spcAft>
                      </a:pPr>
                      <a:r>
                        <a:rPr lang="en-US" sz="1400" b="0" kern="100" dirty="0">
                          <a:solidFill>
                            <a:schemeClr val="tx1"/>
                          </a:solidFill>
                          <a:effectLst/>
                          <a:latin typeface="微软雅黑" panose="020B0503020204020204" pitchFamily="34" charset="-122"/>
                          <a:ea typeface="微软雅黑" panose="020B0503020204020204" pitchFamily="34" charset="-122"/>
                        </a:rPr>
                        <a:t> </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凭据报销</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725">
                <a:tc>
                  <a:txBody>
                    <a:bodyPr/>
                    <a:lstStyle/>
                    <a:p>
                      <a:pPr algn="ctr">
                        <a:lnSpc>
                          <a:spcPct val="100000"/>
                        </a:lnSpc>
                        <a:spcAft>
                          <a:spcPts val="0"/>
                        </a:spcAft>
                      </a:pPr>
                      <a:r>
                        <a:rPr lang="zh-CN" sz="1400" b="0" kern="100">
                          <a:solidFill>
                            <a:schemeClr val="tx1"/>
                          </a:solidFill>
                          <a:effectLst/>
                          <a:latin typeface="微软雅黑" panose="020B0503020204020204" pitchFamily="34" charset="-122"/>
                          <a:ea typeface="微软雅黑" panose="020B0503020204020204" pitchFamily="34" charset="-122"/>
                        </a:rPr>
                        <a:t>厅级干部</a:t>
                      </a:r>
                      <a:endParaRPr lang="zh-CN" sz="1400" b="0" kern="10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00000"/>
                        </a:lnSpc>
                        <a:spcAft>
                          <a:spcPts val="0"/>
                        </a:spcAft>
                      </a:pP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软席</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软座、软卧</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，高铁</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动车一等座，全列软席列车一等软座</a:t>
                      </a:r>
                      <a:endPar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二等舱</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经济舱</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凭据报销</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310">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教授及具有正高级技术职称人员使用科研经费出差</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r>
              <a:tr h="575310">
                <a:tc>
                  <a:txBody>
                    <a:bodyPr/>
                    <a:lstStyle/>
                    <a:p>
                      <a:pPr algn="ctr">
                        <a:lnSpc>
                          <a:spcPct val="100000"/>
                        </a:lnSpc>
                        <a:spcAft>
                          <a:spcPts val="0"/>
                        </a:spcAft>
                      </a:pPr>
                      <a:r>
                        <a:rPr lang="zh-CN" sz="1400" b="0" kern="100">
                          <a:solidFill>
                            <a:schemeClr val="tx1"/>
                          </a:solidFill>
                          <a:effectLst/>
                          <a:latin typeface="微软雅黑" panose="020B0503020204020204" pitchFamily="34" charset="-122"/>
                          <a:ea typeface="微软雅黑" panose="020B0503020204020204" pitchFamily="34" charset="-122"/>
                        </a:rPr>
                        <a:t>处级干部、副教授及相应职级人员</a:t>
                      </a:r>
                      <a:endParaRPr lang="zh-CN" sz="1400" b="0" kern="10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硬席</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硬座、硬卧</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，高铁</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动车二等座、全列软席列车二等软座</a:t>
                      </a:r>
                      <a:endPar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三等舱</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经济舱</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凭据报销</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900">
                <a:tc>
                  <a:txBody>
                    <a:bodyPr/>
                    <a:lstStyle/>
                    <a:p>
                      <a:pPr algn="ctr">
                        <a:lnSpc>
                          <a:spcPct val="100000"/>
                        </a:lnSpc>
                        <a:spcAft>
                          <a:spcPts val="0"/>
                        </a:spcAft>
                      </a:pPr>
                      <a:r>
                        <a:rPr lang="zh-CN" sz="1400" b="0" kern="100">
                          <a:solidFill>
                            <a:schemeClr val="tx1"/>
                          </a:solidFill>
                          <a:effectLst/>
                          <a:latin typeface="微软雅黑" panose="020B0503020204020204" pitchFamily="34" charset="-122"/>
                          <a:ea typeface="微软雅黑" panose="020B0503020204020204" pitchFamily="34" charset="-122"/>
                        </a:rPr>
                        <a:t>其余工作人员</a:t>
                      </a:r>
                      <a:endParaRPr lang="zh-CN" sz="1400" b="0" kern="10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硬席</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硬座、硬卧</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，高铁</a:t>
                      </a:r>
                      <a:r>
                        <a:rPr lang="en-US"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动车二等座、全列软席列车二等软座</a:t>
                      </a:r>
                      <a:endParaRPr lang="zh-CN" sz="1400" b="0" kern="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三等舱</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经济舱（事先批准）</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凭据报销</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对角圆角矩形 3"/>
          <p:cNvSpPr/>
          <p:nvPr/>
        </p:nvSpPr>
        <p:spPr>
          <a:xfrm>
            <a:off x="-7620" y="-2921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（二）差旅费报销</a:t>
            </a:r>
            <a:r>
              <a:rPr lang="en-US" altLang="zh-CN" sz="2400" b="1">
                <a:solidFill>
                  <a:schemeClr val="bg1"/>
                </a:solidFill>
                <a:latin typeface="微软雅黑" panose="020B0503020204020204" pitchFamily="34" charset="-122"/>
                <a:ea typeface="微软雅黑" panose="020B0503020204020204" pitchFamily="34" charset="-122"/>
                <a:sym typeface="+mn-ea"/>
              </a:rPr>
              <a:t>(</a:t>
            </a:r>
            <a:r>
              <a:rPr lang="zh-CN" altLang="en-US" sz="2400" b="1">
                <a:solidFill>
                  <a:schemeClr val="bg1"/>
                </a:solidFill>
                <a:latin typeface="微软雅黑" panose="020B0503020204020204" pitchFamily="34" charset="-122"/>
                <a:ea typeface="微软雅黑" panose="020B0503020204020204" pitchFamily="34" charset="-122"/>
                <a:sym typeface="+mn-ea"/>
              </a:rPr>
              <a:t>续</a:t>
            </a:r>
            <a:r>
              <a:rPr lang="en-US" altLang="zh-CN" sz="2400" b="1">
                <a:solidFill>
                  <a:schemeClr val="bg1"/>
                </a:solidFill>
                <a:latin typeface="微软雅黑" panose="020B0503020204020204" pitchFamily="34" charset="-122"/>
                <a:ea typeface="微软雅黑" panose="020B0503020204020204" pitchFamily="34" charset="-122"/>
                <a:sym typeface="+mn-ea"/>
              </a:rPr>
              <a:t>2</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19" name="对角圆角矩形 18"/>
          <p:cNvSpPr/>
          <p:nvPr/>
        </p:nvSpPr>
        <p:spPr>
          <a:xfrm>
            <a:off x="-7620" y="5171440"/>
            <a:ext cx="9766935" cy="25336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77985" y="4693285"/>
            <a:ext cx="393065" cy="275590"/>
          </a:xfrm>
          <a:prstGeom prst="rect">
            <a:avLst/>
          </a:prstGeom>
          <a:noFill/>
        </p:spPr>
        <p:txBody>
          <a:bodyPr wrap="square" rtlCol="0">
            <a:spAutoFit/>
          </a:bodyPr>
          <a:lstStyle/>
          <a:p>
            <a:r>
              <a:rPr lang="en-US" altLang="zh-CN" sz="1200" dirty="0" smtClean="0"/>
              <a:t>28</a:t>
            </a:r>
            <a:endParaRPr lang="en-US" altLang="zh-CN" sz="1200" dirty="0" smtClean="0"/>
          </a:p>
        </p:txBody>
      </p:sp>
    </p:spTree>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512763" y="1631950"/>
            <a:ext cx="4670425" cy="630238"/>
          </a:xfrm>
          <a:prstGeom prst="rect">
            <a:avLst/>
          </a:prstGeom>
          <a:noFill/>
          <a:ln w="9525">
            <a:noFill/>
          </a:ln>
        </p:spPr>
        <p:txBody>
          <a:bodyPr anchor="t">
            <a:spAutoFit/>
          </a:bodyPr>
          <a:lstStyle/>
          <a:p>
            <a:pPr>
              <a:lnSpc>
                <a:spcPct val="125000"/>
              </a:lnSpc>
            </a:pPr>
            <a:r>
              <a:rPr lang="zh-CN" altLang="en-US" sz="1400" dirty="0">
                <a:solidFill>
                  <a:srgbClr val="1E1C11"/>
                </a:solidFill>
                <a:latin typeface="Calibri" panose="020F0502020204030204"/>
                <a:ea typeface="微软雅黑" panose="020B0503020204020204" pitchFamily="34" charset="-122"/>
              </a:rPr>
              <a:t>一类地区包括：广州市、深圳市、珠海市、佛山市、东莞市、中山市、江门市。</a:t>
            </a:r>
            <a:endParaRPr lang="zh-CN" altLang="en-US" sz="1400" dirty="0">
              <a:solidFill>
                <a:srgbClr val="1E1C11"/>
              </a:solidFill>
              <a:latin typeface="Calibri" panose="020F0502020204030204"/>
              <a:ea typeface="微软雅黑" panose="020B0503020204020204" pitchFamily="34" charset="-122"/>
            </a:endParaRPr>
          </a:p>
        </p:txBody>
      </p:sp>
      <p:sp>
        <p:nvSpPr>
          <p:cNvPr id="29" name="TextBox 6"/>
          <p:cNvSpPr txBox="1"/>
          <p:nvPr/>
        </p:nvSpPr>
        <p:spPr>
          <a:xfrm>
            <a:off x="512763" y="2622550"/>
            <a:ext cx="4364037" cy="1060450"/>
          </a:xfrm>
          <a:prstGeom prst="rect">
            <a:avLst/>
          </a:prstGeom>
          <a:noFill/>
          <a:ln w="9525">
            <a:noFill/>
          </a:ln>
        </p:spPr>
        <p:txBody>
          <a:bodyPr anchor="t">
            <a:spAutoFit/>
          </a:bodyPr>
          <a:lstStyle/>
          <a:p>
            <a:pPr>
              <a:lnSpc>
                <a:spcPct val="150000"/>
              </a:lnSpc>
            </a:pPr>
            <a:r>
              <a:rPr lang="zh-CN" altLang="en-US" sz="1400" dirty="0">
                <a:solidFill>
                  <a:srgbClr val="1E1C11"/>
                </a:solidFill>
                <a:latin typeface="Calibri" panose="020F0502020204030204"/>
                <a:ea typeface="微软雅黑" panose="020B0503020204020204" pitchFamily="34" charset="-122"/>
              </a:rPr>
              <a:t>二类地区包括：汕头市、韶关市、河源市、梅州市、惠州市、汕尾市、阳江市、湛江市、茂名市、肇庆市、清远市、潮州市、揭阳市、云浮市。</a:t>
            </a:r>
            <a:endParaRPr lang="zh-CN" altLang="en-US" sz="1400" dirty="0">
              <a:solidFill>
                <a:srgbClr val="1E1C11"/>
              </a:solidFill>
              <a:latin typeface="Calibri" panose="020F0502020204030204"/>
              <a:ea typeface="微软雅黑" panose="020B0503020204020204" pitchFamily="34" charset="-122"/>
            </a:endParaRPr>
          </a:p>
        </p:txBody>
      </p:sp>
      <p:sp>
        <p:nvSpPr>
          <p:cNvPr id="30" name="对角圆角矩形 29"/>
          <p:cNvSpPr/>
          <p:nvPr/>
        </p:nvSpPr>
        <p:spPr>
          <a:xfrm>
            <a:off x="588963" y="1270000"/>
            <a:ext cx="1516063" cy="36195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一类地区</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31" name="对角圆角矩形 30"/>
          <p:cNvSpPr/>
          <p:nvPr/>
        </p:nvSpPr>
        <p:spPr>
          <a:xfrm>
            <a:off x="588963" y="2262188"/>
            <a:ext cx="1516063" cy="360363"/>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sym typeface="+mn-ea"/>
              </a:rPr>
              <a:t>二类地区</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32" name="对角圆角矩形 31"/>
          <p:cNvSpPr/>
          <p:nvPr/>
        </p:nvSpPr>
        <p:spPr>
          <a:xfrm>
            <a:off x="588963" y="3678238"/>
            <a:ext cx="1516063" cy="35877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三类地区</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33" name="TextBox 6"/>
          <p:cNvSpPr txBox="1"/>
          <p:nvPr/>
        </p:nvSpPr>
        <p:spPr>
          <a:xfrm>
            <a:off x="512763" y="4037013"/>
            <a:ext cx="4670425" cy="360362"/>
          </a:xfrm>
          <a:prstGeom prst="rect">
            <a:avLst/>
          </a:prstGeom>
          <a:noFill/>
          <a:ln w="9525">
            <a:noFill/>
          </a:ln>
        </p:spPr>
        <p:txBody>
          <a:bodyPr anchor="t">
            <a:spAutoFit/>
          </a:bodyPr>
          <a:lstStyle/>
          <a:p>
            <a:pPr>
              <a:lnSpc>
                <a:spcPct val="125000"/>
              </a:lnSpc>
            </a:pPr>
            <a:r>
              <a:rPr lang="zh-CN" altLang="en-US" sz="1400" dirty="0">
                <a:solidFill>
                  <a:srgbClr val="1E1C11"/>
                </a:solidFill>
                <a:latin typeface="Arial" panose="020B0604020202020204" pitchFamily="34" charset="0"/>
                <a:ea typeface="微软雅黑" panose="020B0503020204020204" pitchFamily="34" charset="-122"/>
              </a:rPr>
              <a:t>三类地区包括：上述二类地区所辖县（市）。</a:t>
            </a:r>
            <a:endParaRPr lang="zh-CN" altLang="en-US" sz="1400" dirty="0">
              <a:solidFill>
                <a:srgbClr val="1E1C11"/>
              </a:solidFill>
              <a:latin typeface="Arial" panose="020B0604020202020204" pitchFamily="34" charset="0"/>
              <a:ea typeface="微软雅黑" panose="020B0503020204020204" pitchFamily="34" charset="-122"/>
            </a:endParaRPr>
          </a:p>
        </p:txBody>
      </p:sp>
      <p:graphicFrame>
        <p:nvGraphicFramePr>
          <p:cNvPr id="6" name="表格 -1"/>
          <p:cNvGraphicFramePr/>
          <p:nvPr/>
        </p:nvGraphicFramePr>
        <p:xfrm>
          <a:off x="5183188" y="1212850"/>
          <a:ext cx="4048125" cy="3802380"/>
        </p:xfrm>
        <a:graphic>
          <a:graphicData uri="http://schemas.openxmlformats.org/drawingml/2006/table">
            <a:tbl>
              <a:tblPr firstRow="1" bandRow="1">
                <a:tableStyleId>{5940675A-B579-460E-94D1-54222C63F5DA}</a:tableStyleId>
              </a:tblPr>
              <a:tblGrid>
                <a:gridCol w="1756410"/>
                <a:gridCol w="1145540"/>
                <a:gridCol w="1146175"/>
              </a:tblGrid>
              <a:tr h="575945">
                <a:tc>
                  <a:txBody>
                    <a:bodyPr/>
                    <a:lstStyle/>
                    <a:p>
                      <a:pPr indent="0" algn="ctr">
                        <a:buNone/>
                      </a:pPr>
                      <a:r>
                        <a:rPr lang="zh-CN" altLang="en-US" sz="1600" b="1">
                          <a:solidFill>
                            <a:srgbClr val="000000"/>
                          </a:solidFill>
                          <a:latin typeface="微软雅黑" panose="020B0503020204020204" pitchFamily="34" charset="-122"/>
                          <a:ea typeface="微软雅黑" panose="020B0503020204020204" pitchFamily="34" charset="-122"/>
                          <a:cs typeface="仿宋" panose="02010609060101010101" charset="-122"/>
                        </a:rPr>
                        <a:t>级   别</a:t>
                      </a:r>
                      <a:endParaRPr lang="zh-CN" altLang="en-US" sz="16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solidFill>
                            <a:srgbClr val="000000"/>
                          </a:solidFill>
                          <a:latin typeface="微软雅黑" panose="020B0503020204020204" pitchFamily="34" charset="-122"/>
                          <a:ea typeface="微软雅黑" panose="020B0503020204020204" pitchFamily="34" charset="-122"/>
                          <a:cs typeface="仿宋" panose="02010609060101010101" charset="-122"/>
                        </a:rPr>
                        <a:t>出 差 地 区 类 别</a:t>
                      </a:r>
                      <a:endParaRPr lang="zh-CN" altLang="en-US" sz="16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solidFill>
                            <a:srgbClr val="000000"/>
                          </a:solidFill>
                          <a:latin typeface="微软雅黑" panose="020B0503020204020204" pitchFamily="34" charset="-122"/>
                          <a:ea typeface="微软雅黑" panose="020B0503020204020204" pitchFamily="34" charset="-122"/>
                          <a:cs typeface="仿宋" panose="02010609060101010101" charset="-122"/>
                        </a:rPr>
                        <a:t>住宿标准（上限）</a:t>
                      </a:r>
                      <a:endParaRPr lang="zh-CN" altLang="en-US" sz="16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755">
                <a:tc rowSpan="3">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省级及相当职级人员</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含院士</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一类</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900</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元</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人</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天</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38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二类</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850</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元</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人</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天</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1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cap="flat">
                      <a:noFill/>
                    </a:lnB>
                  </a:tcPr>
                </a:tc>
                <a:tc>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三类</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850</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元</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人</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天</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120">
                <a:tc rowSpan="3">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厅级干部、教授及具有正高级技术职称人员，职务工资在五级（含五级以上）的副高级技术职务人员</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一类</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550</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元</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人</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天</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44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二类</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530</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元</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人</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天</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267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cap="flat">
                      <a:noFill/>
                    </a:lnB>
                  </a:tcPr>
                </a:tc>
                <a:tc>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三类</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500</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元</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人</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天</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755">
                <a:tc rowSpan="3">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其余工作人员</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一类</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450</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元</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人</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天</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44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二类</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420</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元</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人</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天</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1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indent="0" algn="ctr">
                        <a:buNone/>
                      </a:pP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三类</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400</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元</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人</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天</a:t>
                      </a:r>
                      <a:endPar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对角圆角矩形 1"/>
          <p:cNvSpPr/>
          <p:nvPr/>
        </p:nvSpPr>
        <p:spPr>
          <a:xfrm>
            <a:off x="5272088" y="765175"/>
            <a:ext cx="3959225" cy="36195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广东省省内差旅住宿费限额标准表</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5178425" y="2768600"/>
            <a:ext cx="177165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183188" y="4037013"/>
            <a:ext cx="1770063" cy="4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对角圆角矩形 4"/>
          <p:cNvSpPr/>
          <p:nvPr/>
        </p:nvSpPr>
        <p:spPr>
          <a:xfrm>
            <a:off x="450850" y="4638675"/>
            <a:ext cx="4305300" cy="608013"/>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广东省省外差旅住宿费限额标准见华南农办</a:t>
            </a:r>
            <a:r>
              <a:rPr lang="en-US" altLang="zh-CN" b="1" strike="noStrike" noProof="1">
                <a:solidFill>
                  <a:schemeClr val="bg1"/>
                </a:solidFill>
                <a:latin typeface="微软雅黑" panose="020B0503020204020204" pitchFamily="34" charset="-122"/>
                <a:ea typeface="微软雅黑" panose="020B0503020204020204" pitchFamily="34" charset="-122"/>
              </a:rPr>
              <a:t>[2016]58</a:t>
            </a:r>
            <a:r>
              <a:rPr lang="zh-CN" altLang="zh-CN" b="1" strike="noStrike" noProof="1">
                <a:solidFill>
                  <a:schemeClr val="bg1"/>
                </a:solidFill>
                <a:latin typeface="微软雅黑" panose="020B0503020204020204" pitchFamily="34" charset="-122"/>
                <a:ea typeface="微软雅黑" panose="020B0503020204020204" pitchFamily="34" charset="-122"/>
              </a:rPr>
              <a:t>号</a:t>
            </a:r>
            <a:endParaRPr lang="zh-CN" altLang="zh-CN" b="1" strike="noStrike" noProof="1">
              <a:solidFill>
                <a:schemeClr val="bg1"/>
              </a:solidFill>
              <a:latin typeface="微软雅黑" panose="020B0503020204020204" pitchFamily="34" charset="-122"/>
              <a:ea typeface="微软雅黑" panose="020B0503020204020204" pitchFamily="34" charset="-122"/>
            </a:endParaRPr>
          </a:p>
        </p:txBody>
      </p:sp>
      <p:sp>
        <p:nvSpPr>
          <p:cNvPr id="66614" name="文本框 1"/>
          <p:cNvSpPr txBox="1"/>
          <p:nvPr/>
        </p:nvSpPr>
        <p:spPr>
          <a:xfrm>
            <a:off x="955675" y="666750"/>
            <a:ext cx="3800475" cy="460375"/>
          </a:xfrm>
          <a:prstGeom prst="rect">
            <a:avLst/>
          </a:prstGeom>
          <a:noFill/>
          <a:ln w="9525">
            <a:noFill/>
          </a:ln>
        </p:spPr>
        <p:txBody>
          <a:bodyPr wrap="square" anchor="t">
            <a:spAutoFit/>
          </a:bodyPr>
          <a:lstStyle/>
          <a:p>
            <a:r>
              <a:rPr lang="zh-CN" altLang="en-US" sz="2400" b="1" dirty="0">
                <a:latin typeface="微软雅黑" panose="020B0503020204020204" pitchFamily="34" charset="-122"/>
                <a:ea typeface="微软雅黑" panose="020B0503020204020204" pitchFamily="34" charset="-122"/>
                <a:sym typeface="宋体" panose="02010600030101010101" pitchFamily="2" charset="-122"/>
              </a:rPr>
              <a:t>差旅费住宿费标准（上限）</a:t>
            </a:r>
            <a:endParaRPr lang="zh-CN" altLang="en-US" sz="2400" b="1">
              <a:latin typeface="Arial" panose="020B0604020202020204" pitchFamily="34" charset="0"/>
              <a:ea typeface="宋体" panose="02010600030101010101" pitchFamily="2" charset="-122"/>
            </a:endParaRPr>
          </a:p>
        </p:txBody>
      </p:sp>
      <p:sp>
        <p:nvSpPr>
          <p:cNvPr id="7" name="对角圆角矩形 6"/>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（二）差旅费报销</a:t>
            </a:r>
            <a:r>
              <a:rPr lang="en-US" altLang="zh-CN" sz="2400" b="1">
                <a:solidFill>
                  <a:schemeClr val="bg1"/>
                </a:solidFill>
                <a:latin typeface="微软雅黑" panose="020B0503020204020204" pitchFamily="34" charset="-122"/>
                <a:ea typeface="微软雅黑" panose="020B0503020204020204" pitchFamily="34" charset="-122"/>
                <a:sym typeface="+mn-ea"/>
              </a:rPr>
              <a:t>(</a:t>
            </a:r>
            <a:r>
              <a:rPr lang="zh-CN" altLang="en-US" sz="2400" b="1">
                <a:solidFill>
                  <a:schemeClr val="bg1"/>
                </a:solidFill>
                <a:latin typeface="微软雅黑" panose="020B0503020204020204" pitchFamily="34" charset="-122"/>
                <a:ea typeface="微软雅黑" panose="020B0503020204020204" pitchFamily="34" charset="-122"/>
                <a:sym typeface="+mn-ea"/>
              </a:rPr>
              <a:t>续</a:t>
            </a:r>
            <a:r>
              <a:rPr lang="en-US" altLang="zh-CN" sz="2400" b="1">
                <a:solidFill>
                  <a:schemeClr val="bg1"/>
                </a:solidFill>
                <a:latin typeface="微软雅黑" panose="020B0503020204020204" pitchFamily="34" charset="-122"/>
                <a:ea typeface="微软雅黑" panose="020B0503020204020204" pitchFamily="34" charset="-122"/>
                <a:sym typeface="+mn-ea"/>
              </a:rPr>
              <a:t>3</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297035" y="5015230"/>
            <a:ext cx="393065" cy="275590"/>
          </a:xfrm>
          <a:prstGeom prst="rect">
            <a:avLst/>
          </a:prstGeom>
          <a:noFill/>
        </p:spPr>
        <p:txBody>
          <a:bodyPr wrap="square" rtlCol="0">
            <a:spAutoFit/>
          </a:bodyPr>
          <a:lstStyle/>
          <a:p>
            <a:r>
              <a:rPr lang="en-US" altLang="zh-CN" sz="1200" dirty="0" smtClean="0"/>
              <a:t>29</a:t>
            </a:r>
            <a:endParaRPr lang="en-US" altLang="zh-CN" sz="1200" dirty="0" smtClean="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25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5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42"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bldLvl="0" animBg="1"/>
      <p:bldP spid="31" grpId="0" bldLvl="0" animBg="1"/>
      <p:bldP spid="32" grpId="0" bldLvl="0" animBg="1"/>
      <p:bldP spid="33" grpId="0"/>
      <p:bldP spid="2" grpId="0" bldLvl="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23" descr="qew副本"/>
          <p:cNvPicPr>
            <a:picLocks noChangeAspect="1"/>
          </p:cNvPicPr>
          <p:nvPr/>
        </p:nvPicPr>
        <p:blipFill>
          <a:blip r:embed="rId1"/>
          <a:stretch>
            <a:fillRect/>
          </a:stretch>
        </p:blipFill>
        <p:spPr>
          <a:xfrm>
            <a:off x="0" y="0"/>
            <a:ext cx="9715500" cy="5400675"/>
          </a:xfrm>
          <a:prstGeom prst="rect">
            <a:avLst/>
          </a:prstGeom>
          <a:noFill/>
          <a:ln w="9525">
            <a:noFill/>
          </a:ln>
        </p:spPr>
      </p:pic>
      <p:sp>
        <p:nvSpPr>
          <p:cNvPr id="19" name="等腰三角形 18"/>
          <p:cNvSpPr>
            <a:spLocks noChangeArrowheads="1"/>
          </p:cNvSpPr>
          <p:nvPr/>
        </p:nvSpPr>
        <p:spPr bwMode="auto">
          <a:xfrm flipV="1">
            <a:off x="0" y="1588"/>
            <a:ext cx="3421063" cy="1271588"/>
          </a:xfrm>
          <a:prstGeom prst="triangle">
            <a:avLst>
              <a:gd name="adj" fmla="val 50000"/>
            </a:avLst>
          </a:prstGeom>
          <a:solidFill>
            <a:srgbClr val="0070C0"/>
          </a:solidFill>
          <a:ln w="25400" algn="ctr">
            <a:noFill/>
            <a:miter lim="800000"/>
          </a:ln>
        </p:spPr>
        <p:txBody>
          <a:bodyPr rot="10800000" anchor="ctr"/>
          <a:lstStyle/>
          <a:p>
            <a:pPr algn="ctr" fontAlgn="auto">
              <a:spcBef>
                <a:spcPts val="0"/>
              </a:spcBef>
              <a:spcAft>
                <a:spcPts val="0"/>
              </a:spcAft>
              <a:defRPr/>
            </a:pPr>
            <a:endParaRPr lang="zh-CN" altLang="en-US" strike="noStrike" noProof="1">
              <a:solidFill>
                <a:schemeClr val="lt1"/>
              </a:solidFill>
              <a:latin typeface="+mn-lt"/>
              <a:ea typeface="+mn-ea"/>
            </a:endParaRPr>
          </a:p>
        </p:txBody>
      </p:sp>
      <p:sp>
        <p:nvSpPr>
          <p:cNvPr id="20" name="TextBox 19"/>
          <p:cNvSpPr txBox="1"/>
          <p:nvPr/>
        </p:nvSpPr>
        <p:spPr>
          <a:xfrm rot="-2363669">
            <a:off x="1320800" y="357188"/>
            <a:ext cx="1555750" cy="641350"/>
          </a:xfrm>
          <a:prstGeom prst="rect">
            <a:avLst/>
          </a:prstGeom>
          <a:noFill/>
          <a:ln w="9525">
            <a:noFill/>
          </a:ln>
        </p:spPr>
        <p:txBody>
          <a:bodyPr wrap="none" anchor="t">
            <a:spAutoFit/>
          </a:bodyPr>
          <a:lstStyle/>
          <a:p>
            <a:r>
              <a:rPr lang="zh-CN" altLang="en-US" sz="3600" b="1">
                <a:solidFill>
                  <a:schemeClr val="bg1"/>
                </a:solidFill>
                <a:latin typeface="微软雅黑" panose="020B0503020204020204" pitchFamily="34" charset="-122"/>
                <a:ea typeface="微软雅黑" panose="020B0503020204020204" pitchFamily="34" charset="-122"/>
              </a:rPr>
              <a:t>目录页</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982595" y="1549400"/>
            <a:ext cx="5580380"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fontAlgn="auto">
              <a:spcBef>
                <a:spcPts val="0"/>
              </a:spcBef>
              <a:spcAft>
                <a:spcPts val="0"/>
              </a:spcAft>
              <a:defRPr/>
            </a:pPr>
            <a:r>
              <a:rPr lang="en-US" altLang="zh-CN" sz="2400" b="1" noProof="1">
                <a:solidFill>
                  <a:srgbClr val="0070C0"/>
                </a:solidFill>
                <a:latin typeface="微软雅黑" panose="020B0503020204020204" pitchFamily="34" charset="-122"/>
                <a:ea typeface="微软雅黑" panose="020B0503020204020204" pitchFamily="34" charset="-122"/>
              </a:rPr>
              <a:t>  </a:t>
            </a:r>
            <a:r>
              <a:rPr lang="zh-CN" altLang="en-US" sz="2400" b="1" noProof="1">
                <a:solidFill>
                  <a:srgbClr val="0070C0"/>
                </a:solidFill>
                <a:latin typeface="微软雅黑" panose="020B0503020204020204" pitchFamily="34" charset="-122"/>
                <a:ea typeface="微软雅黑" panose="020B0503020204020204" pitchFamily="34" charset="-122"/>
              </a:rPr>
              <a:t>经费审批要求</a:t>
            </a:r>
            <a:r>
              <a:rPr lang="zh-CN" altLang="en-US" sz="900" b="1" noProof="1">
                <a:solidFill>
                  <a:srgbClr val="0070C0"/>
                </a:solidFill>
                <a:latin typeface="Arial" panose="020B0604020202020204" pitchFamily="34" charset="0"/>
                <a:ea typeface="微软雅黑" panose="020B0503020204020204" pitchFamily="34" charset="-122"/>
              </a:rPr>
              <a:t>∙∙∙∙∙∙∙∙∙∙∙∙∙∙∙∙∙∙∙∙∙∙∙∙∙∙∙∙∙∙∙∙∙∙∙∙∙∙∙∙∙∙∙∙∙∙∙∙∙∙∙∙∙∙∙∙∙</a:t>
            </a:r>
            <a:r>
              <a:rPr lang="zh-CN" altLang="en-US" sz="900" b="1">
                <a:solidFill>
                  <a:srgbClr val="0070C0"/>
                </a:solidFill>
                <a:latin typeface="Arial" panose="020B0604020202020204" pitchFamily="34" charset="0"/>
                <a:ea typeface="微软雅黑" panose="020B0503020204020204" pitchFamily="34" charset="-122"/>
                <a:sym typeface="+mn-ea"/>
              </a:rPr>
              <a:t>∙∙∙∙∙∙∙∙∙∙∙∙∙∙∙∙∙∙∙∙∙∙∙∙∙∙∙∙∙</a:t>
            </a:r>
            <a:r>
              <a:rPr lang="en-US" altLang="zh-CN" sz="2000" b="1">
                <a:solidFill>
                  <a:srgbClr val="0070C0"/>
                </a:solidFill>
                <a:latin typeface="Times New Roman" panose="02020603050405020304" pitchFamily="18" charset="0"/>
                <a:ea typeface="微软雅黑" panose="020B0503020204020204" pitchFamily="34" charset="-122"/>
                <a:sym typeface="+mn-ea"/>
              </a:rPr>
              <a:t>P4-P7</a:t>
            </a:r>
            <a:endParaRPr lang="en-US" altLang="zh-CN" sz="2000" b="1" noProof="1">
              <a:solidFill>
                <a:srgbClr val="0070C0"/>
              </a:solidFill>
              <a:latin typeface="Times New Roman" panose="02020603050405020304" pitchFamily="18" charset="0"/>
              <a:ea typeface="微软雅黑" panose="020B0503020204020204" pitchFamily="34" charset="-122"/>
              <a:sym typeface="+mn-ea"/>
            </a:endParaRPr>
          </a:p>
        </p:txBody>
      </p:sp>
      <p:sp>
        <p:nvSpPr>
          <p:cNvPr id="22" name="TextBox 21"/>
          <p:cNvSpPr txBox="1"/>
          <p:nvPr/>
        </p:nvSpPr>
        <p:spPr>
          <a:xfrm>
            <a:off x="2981325" y="2247900"/>
            <a:ext cx="5582285"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fontAlgn="auto">
              <a:spcBef>
                <a:spcPts val="0"/>
              </a:spcBef>
              <a:spcAft>
                <a:spcPts val="0"/>
              </a:spcAft>
              <a:defRPr/>
            </a:pPr>
            <a:r>
              <a:rPr lang="en-US" altLang="zh-CN" strike="noStrike" noProof="1"/>
              <a:t>  </a:t>
            </a:r>
            <a:r>
              <a:rPr lang="zh-CN" altLang="en-US" strike="noStrike" noProof="1"/>
              <a:t>报销票据要求</a:t>
            </a:r>
            <a:r>
              <a:rPr lang="zh-CN" altLang="en-US" sz="900">
                <a:latin typeface="Arial" panose="020B0604020202020204" pitchFamily="34" charset="0"/>
                <a:sym typeface="+mn-ea"/>
              </a:rPr>
              <a:t>∙∙∙∙∙∙∙∙∙∙∙∙∙∙∙∙∙∙∙∙∙∙∙∙∙∙∙∙∙∙∙∙∙∙∙∙∙∙∙∙∙∙∙∙∙∙∙∙∙∙∙∙∙∙∙∙∙∙∙∙∙∙∙∙∙∙∙∙∙∙∙∙∙∙∙∙∙∙∙∙∙∙</a:t>
            </a:r>
            <a:r>
              <a:rPr lang="en-US" altLang="zh-CN" sz="2000">
                <a:latin typeface="Times New Roman" panose="02020603050405020304" pitchFamily="18" charset="0"/>
                <a:sym typeface="+mn-ea"/>
              </a:rPr>
              <a:t>P8-P21</a:t>
            </a:r>
            <a:endParaRPr lang="zh-CN" altLang="en-US" strike="noStrike" noProof="1"/>
          </a:p>
        </p:txBody>
      </p:sp>
      <p:sp>
        <p:nvSpPr>
          <p:cNvPr id="23" name="TextBox 22"/>
          <p:cNvSpPr txBox="1"/>
          <p:nvPr/>
        </p:nvSpPr>
        <p:spPr>
          <a:xfrm>
            <a:off x="2981325" y="2935605"/>
            <a:ext cx="5581015"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fontAlgn="auto">
              <a:spcBef>
                <a:spcPts val="0"/>
              </a:spcBef>
              <a:spcAft>
                <a:spcPts val="0"/>
              </a:spcAft>
              <a:defRPr/>
            </a:pPr>
            <a:r>
              <a:rPr lang="en-US" altLang="zh-CN" strike="noStrike" noProof="1"/>
              <a:t>  </a:t>
            </a:r>
            <a:r>
              <a:rPr lang="zh-CN" altLang="en-US" strike="noStrike" noProof="1"/>
              <a:t>主要业务报销指引</a:t>
            </a:r>
            <a:r>
              <a:rPr lang="zh-CN" altLang="en-US" sz="900">
                <a:latin typeface="Arial" panose="020B0604020202020204" pitchFamily="34" charset="0"/>
                <a:sym typeface="+mn-ea"/>
              </a:rPr>
              <a:t>∙∙∙∙∙∙∙∙∙∙∙∙∙∙∙∙∙∙∙∙∙∙∙∙∙∙∙∙∙∙∙∙∙∙∙∙∙∙∙∙∙∙∙∙∙∙∙∙∙∙∙∙∙∙∙∙∙∙∙</a:t>
            </a:r>
            <a:r>
              <a:rPr lang="en-US" altLang="zh-CN" sz="2000">
                <a:latin typeface="Times New Roman" panose="02020603050405020304" pitchFamily="18" charset="0"/>
                <a:sym typeface="+mn-ea"/>
              </a:rPr>
              <a:t>P22-P57</a:t>
            </a:r>
            <a:endParaRPr lang="zh-CN" altLang="en-US" strike="noStrike" noProof="1"/>
          </a:p>
        </p:txBody>
      </p:sp>
      <p:sp>
        <p:nvSpPr>
          <p:cNvPr id="24" name="TextBox 23"/>
          <p:cNvSpPr txBox="1"/>
          <p:nvPr/>
        </p:nvSpPr>
        <p:spPr>
          <a:xfrm>
            <a:off x="2981325" y="3644900"/>
            <a:ext cx="5581650"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fontAlgn="auto">
              <a:spcBef>
                <a:spcPts val="0"/>
              </a:spcBef>
              <a:spcAft>
                <a:spcPts val="0"/>
              </a:spcAft>
              <a:defRPr/>
            </a:pPr>
            <a:r>
              <a:rPr lang="en-US" altLang="zh-CN" strike="noStrike" noProof="1"/>
              <a:t>  </a:t>
            </a:r>
            <a:r>
              <a:rPr lang="zh-CN" altLang="en-US" strike="noStrike" noProof="1"/>
              <a:t>付款结算方式</a:t>
            </a:r>
            <a:r>
              <a:rPr lang="zh-CN" altLang="en-US" sz="900">
                <a:latin typeface="Arial" panose="020B0604020202020204" pitchFamily="34" charset="0"/>
                <a:sym typeface="+mn-ea"/>
              </a:rPr>
              <a:t>∙∙∙∙∙∙∙∙∙∙∙∙∙∙∙∙∙∙∙∙∙∙∙∙∙∙∙∙∙∙∙∙∙∙∙∙∙∙∙∙∙∙∙∙∙∙∙∙∙∙∙∙∙∙∙∙∙∙∙∙∙∙∙∙∙∙∙∙∙∙∙∙∙∙∙∙∙∙</a:t>
            </a:r>
            <a:r>
              <a:rPr lang="en-US" altLang="zh-CN" sz="2000">
                <a:latin typeface="Times New Roman" panose="02020603050405020304" pitchFamily="18" charset="0"/>
                <a:sym typeface="+mn-ea"/>
              </a:rPr>
              <a:t>P58-P62</a:t>
            </a:r>
            <a:endParaRPr lang="zh-CN" altLang="en-US" strike="noStrike" noProof="1"/>
          </a:p>
        </p:txBody>
      </p:sp>
      <p:grpSp>
        <p:nvGrpSpPr>
          <p:cNvPr id="25" name="组合 24"/>
          <p:cNvGrpSpPr/>
          <p:nvPr/>
        </p:nvGrpSpPr>
        <p:grpSpPr>
          <a:xfrm>
            <a:off x="2301875" y="1447800"/>
            <a:ext cx="920750" cy="701675"/>
            <a:chOff x="2165941" y="1632858"/>
            <a:chExt cx="864096" cy="744966"/>
          </a:xfrm>
        </p:grpSpPr>
        <p:sp>
          <p:nvSpPr>
            <p:cNvPr id="26" name="五边形 25"/>
            <p:cNvSpPr/>
            <p:nvPr/>
          </p:nvSpPr>
          <p:spPr>
            <a:xfrm>
              <a:off x="2165941" y="1740726"/>
              <a:ext cx="864096" cy="46181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250" name="TextBox 43"/>
            <p:cNvSpPr txBox="1"/>
            <p:nvPr/>
          </p:nvSpPr>
          <p:spPr>
            <a:xfrm>
              <a:off x="2216595" y="1632858"/>
              <a:ext cx="490151" cy="744966"/>
            </a:xfrm>
            <a:prstGeom prst="rect">
              <a:avLst/>
            </a:prstGeom>
            <a:noFill/>
            <a:ln w="9525">
              <a:noFill/>
            </a:ln>
          </p:spPr>
          <p:txBody>
            <a:bodyPr wrap="none" anchor="t">
              <a:spAutoFit/>
            </a:bodyPr>
            <a:lstStyle/>
            <a:p>
              <a:r>
                <a:rPr lang="en-US" altLang="zh-CN" sz="4000" b="1">
                  <a:solidFill>
                    <a:schemeClr val="bg1"/>
                  </a:solidFill>
                  <a:latin typeface="Arial Black" panose="020B0A04020102020204" pitchFamily="34" charset="0"/>
                  <a:ea typeface="Arial Unicode MS" panose="020B0604020202020204" charset="-122"/>
                </a:rPr>
                <a:t>1</a:t>
              </a:r>
              <a:endParaRPr lang="zh-CN" altLang="en-US" sz="4000" b="1">
                <a:solidFill>
                  <a:schemeClr val="bg1"/>
                </a:solidFill>
                <a:latin typeface="Arial Black" panose="020B0A04020102020204" pitchFamily="34" charset="0"/>
                <a:ea typeface="Arial Unicode MS" panose="020B0604020202020204" charset="-122"/>
              </a:endParaRPr>
            </a:p>
          </p:txBody>
        </p:sp>
      </p:grpSp>
      <p:grpSp>
        <p:nvGrpSpPr>
          <p:cNvPr id="45" name="组合 44"/>
          <p:cNvGrpSpPr/>
          <p:nvPr/>
        </p:nvGrpSpPr>
        <p:grpSpPr>
          <a:xfrm>
            <a:off x="2301875" y="2151063"/>
            <a:ext cx="920750" cy="701675"/>
            <a:chOff x="2165941" y="2378338"/>
            <a:chExt cx="864096" cy="741435"/>
          </a:xfrm>
        </p:grpSpPr>
        <p:sp>
          <p:nvSpPr>
            <p:cNvPr id="46" name="五边形 45"/>
            <p:cNvSpPr/>
            <p:nvPr/>
          </p:nvSpPr>
          <p:spPr>
            <a:xfrm>
              <a:off x="2165941" y="2480662"/>
              <a:ext cx="864096" cy="46130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253" name="TextBox 46"/>
            <p:cNvSpPr txBox="1"/>
            <p:nvPr/>
          </p:nvSpPr>
          <p:spPr>
            <a:xfrm>
              <a:off x="2216595" y="2378338"/>
              <a:ext cx="490151" cy="741435"/>
            </a:xfrm>
            <a:prstGeom prst="rect">
              <a:avLst/>
            </a:prstGeom>
            <a:noFill/>
            <a:ln w="9525">
              <a:noFill/>
            </a:ln>
          </p:spPr>
          <p:txBody>
            <a:bodyPr wrap="none" anchor="t">
              <a:spAutoFit/>
            </a:bodyPr>
            <a:lstStyle/>
            <a:p>
              <a:r>
                <a:rPr lang="en-US" altLang="zh-CN" sz="4000" b="1">
                  <a:solidFill>
                    <a:schemeClr val="bg1"/>
                  </a:solidFill>
                  <a:latin typeface="Arial Black" panose="020B0A04020102020204" pitchFamily="34" charset="0"/>
                  <a:ea typeface="Arial Unicode MS" panose="020B0604020202020204" charset="-122"/>
                </a:rPr>
                <a:t>2</a:t>
              </a:r>
              <a:endParaRPr lang="zh-CN" altLang="en-US" sz="4000" b="1">
                <a:solidFill>
                  <a:schemeClr val="bg1"/>
                </a:solidFill>
                <a:latin typeface="Arial Black" panose="020B0A04020102020204" pitchFamily="34" charset="0"/>
                <a:ea typeface="Arial Unicode MS" panose="020B0604020202020204" charset="-122"/>
              </a:endParaRPr>
            </a:p>
          </p:txBody>
        </p:sp>
      </p:grpSp>
      <p:grpSp>
        <p:nvGrpSpPr>
          <p:cNvPr id="48" name="组合 47"/>
          <p:cNvGrpSpPr/>
          <p:nvPr/>
        </p:nvGrpSpPr>
        <p:grpSpPr>
          <a:xfrm>
            <a:off x="2301875" y="2849563"/>
            <a:ext cx="920750" cy="701675"/>
            <a:chOff x="2165941" y="3116171"/>
            <a:chExt cx="864096" cy="743196"/>
          </a:xfrm>
        </p:grpSpPr>
        <p:sp>
          <p:nvSpPr>
            <p:cNvPr id="49" name="五边形 48"/>
            <p:cNvSpPr/>
            <p:nvPr/>
          </p:nvSpPr>
          <p:spPr>
            <a:xfrm>
              <a:off x="2165941" y="3220420"/>
              <a:ext cx="864096" cy="460714"/>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256" name="TextBox 49"/>
            <p:cNvSpPr txBox="1"/>
            <p:nvPr/>
          </p:nvSpPr>
          <p:spPr>
            <a:xfrm>
              <a:off x="2216595" y="3116171"/>
              <a:ext cx="490151" cy="743196"/>
            </a:xfrm>
            <a:prstGeom prst="rect">
              <a:avLst/>
            </a:prstGeom>
            <a:noFill/>
            <a:ln w="9525">
              <a:noFill/>
            </a:ln>
          </p:spPr>
          <p:txBody>
            <a:bodyPr wrap="none" anchor="t">
              <a:spAutoFit/>
            </a:bodyPr>
            <a:lstStyle/>
            <a:p>
              <a:r>
                <a:rPr lang="en-US" altLang="zh-CN" sz="4000" b="1">
                  <a:solidFill>
                    <a:schemeClr val="bg1"/>
                  </a:solidFill>
                  <a:latin typeface="Arial Black" panose="020B0A04020102020204" pitchFamily="34" charset="0"/>
                  <a:ea typeface="Arial Unicode MS" panose="020B0604020202020204" charset="-122"/>
                </a:rPr>
                <a:t>3</a:t>
              </a:r>
              <a:endParaRPr lang="zh-CN" altLang="en-US" sz="4000" b="1">
                <a:solidFill>
                  <a:schemeClr val="bg1"/>
                </a:solidFill>
                <a:latin typeface="Arial Black" panose="020B0A04020102020204" pitchFamily="34" charset="0"/>
                <a:ea typeface="Arial Unicode MS" panose="020B0604020202020204" charset="-122"/>
              </a:endParaRPr>
            </a:p>
          </p:txBody>
        </p:sp>
      </p:grpSp>
      <p:grpSp>
        <p:nvGrpSpPr>
          <p:cNvPr id="51" name="组合 50"/>
          <p:cNvGrpSpPr/>
          <p:nvPr/>
        </p:nvGrpSpPr>
        <p:grpSpPr>
          <a:xfrm>
            <a:off x="2301875" y="3530600"/>
            <a:ext cx="920750" cy="701675"/>
            <a:chOff x="2165941" y="3836251"/>
            <a:chExt cx="864096" cy="744966"/>
          </a:xfrm>
        </p:grpSpPr>
        <p:sp>
          <p:nvSpPr>
            <p:cNvPr id="52" name="五边形 51"/>
            <p:cNvSpPr/>
            <p:nvPr/>
          </p:nvSpPr>
          <p:spPr>
            <a:xfrm>
              <a:off x="2165941" y="3959289"/>
              <a:ext cx="864096" cy="46181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259" name="TextBox 52"/>
            <p:cNvSpPr txBox="1"/>
            <p:nvPr/>
          </p:nvSpPr>
          <p:spPr>
            <a:xfrm>
              <a:off x="2216595" y="3836251"/>
              <a:ext cx="490151" cy="744966"/>
            </a:xfrm>
            <a:prstGeom prst="rect">
              <a:avLst/>
            </a:prstGeom>
            <a:noFill/>
            <a:ln w="9525">
              <a:noFill/>
            </a:ln>
          </p:spPr>
          <p:txBody>
            <a:bodyPr wrap="none" anchor="t">
              <a:spAutoFit/>
            </a:bodyPr>
            <a:lstStyle/>
            <a:p>
              <a:r>
                <a:rPr lang="en-US" altLang="zh-CN" sz="4000" b="1">
                  <a:solidFill>
                    <a:schemeClr val="bg1"/>
                  </a:solidFill>
                  <a:latin typeface="Arial Black" panose="020B0A04020102020204" pitchFamily="34" charset="0"/>
                  <a:ea typeface="Arial Unicode MS" panose="020B0604020202020204" charset="-122"/>
                </a:rPr>
                <a:t>4</a:t>
              </a:r>
              <a:endParaRPr lang="zh-CN" altLang="en-US" sz="4000" b="1">
                <a:solidFill>
                  <a:schemeClr val="bg1"/>
                </a:solidFill>
                <a:latin typeface="Arial Black" panose="020B0A04020102020204" pitchFamily="34" charset="0"/>
                <a:ea typeface="Arial Unicode MS" panose="020B0604020202020204" charset="-122"/>
              </a:endParaRPr>
            </a:p>
          </p:txBody>
        </p:sp>
      </p:grpSp>
      <p:sp>
        <p:nvSpPr>
          <p:cNvPr id="54" name="TextBox 53"/>
          <p:cNvSpPr txBox="1"/>
          <p:nvPr/>
        </p:nvSpPr>
        <p:spPr>
          <a:xfrm rot="19196401">
            <a:off x="1355725" y="663575"/>
            <a:ext cx="2382838"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fontAlgn="auto">
              <a:spcBef>
                <a:spcPts val="0"/>
              </a:spcBef>
              <a:spcAft>
                <a:spcPts val="0"/>
              </a:spcAft>
              <a:defRPr/>
            </a:pPr>
            <a:r>
              <a:rPr lang="en-US" altLang="zh-CN" strike="noStrike" noProof="1">
                <a:solidFill>
                  <a:srgbClr val="0070C0"/>
                </a:solidFill>
              </a:rPr>
              <a:t>CONTENTS   PAGE </a:t>
            </a:r>
            <a:endParaRPr lang="en-US" altLang="zh-CN" strike="noStrike" noProof="1">
              <a:solidFill>
                <a:srgbClr val="0070C0"/>
              </a:solidFill>
            </a:endParaRPr>
          </a:p>
        </p:txBody>
      </p:sp>
      <p:sp>
        <p:nvSpPr>
          <p:cNvPr id="5" name="TextBox 23"/>
          <p:cNvSpPr txBox="1"/>
          <p:nvPr/>
        </p:nvSpPr>
        <p:spPr>
          <a:xfrm>
            <a:off x="2981325" y="4308475"/>
            <a:ext cx="5581650"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fontAlgn="auto">
              <a:spcBef>
                <a:spcPts val="0"/>
              </a:spcBef>
              <a:spcAft>
                <a:spcPts val="0"/>
              </a:spcAft>
              <a:defRPr/>
            </a:pPr>
            <a:r>
              <a:rPr lang="en-US" altLang="zh-CN" strike="noStrike" noProof="1"/>
              <a:t>  </a:t>
            </a:r>
            <a:r>
              <a:rPr lang="zh-CN" altLang="en-US" strike="noStrike" noProof="1"/>
              <a:t>网上远程（预约）报账系统</a:t>
            </a:r>
            <a:r>
              <a:rPr lang="zh-CN" altLang="en-US" sz="900">
                <a:latin typeface="Arial" panose="020B0604020202020204" pitchFamily="34" charset="0"/>
                <a:sym typeface="+mn-ea"/>
              </a:rPr>
              <a:t>∙∙∙∙∙∙∙∙∙∙∙∙∙∙∙∙∙∙∙∙</a:t>
            </a:r>
            <a:r>
              <a:rPr lang="en-US" altLang="zh-CN" sz="2000">
                <a:latin typeface="Times New Roman" panose="02020603050405020304" pitchFamily="18" charset="0"/>
                <a:sym typeface="+mn-ea"/>
              </a:rPr>
              <a:t>P63-P69</a:t>
            </a:r>
            <a:endParaRPr lang="zh-CN" altLang="en-US" strike="noStrike" noProof="1"/>
          </a:p>
        </p:txBody>
      </p:sp>
      <p:grpSp>
        <p:nvGrpSpPr>
          <p:cNvPr id="7" name="组合 6"/>
          <p:cNvGrpSpPr/>
          <p:nvPr/>
        </p:nvGrpSpPr>
        <p:grpSpPr>
          <a:xfrm>
            <a:off x="2301240" y="4185285"/>
            <a:ext cx="920750" cy="706438"/>
            <a:chOff x="2165941" y="3836251"/>
            <a:chExt cx="864096" cy="750359"/>
          </a:xfrm>
        </p:grpSpPr>
        <p:sp>
          <p:nvSpPr>
            <p:cNvPr id="8" name="五边形 7"/>
            <p:cNvSpPr/>
            <p:nvPr/>
          </p:nvSpPr>
          <p:spPr>
            <a:xfrm>
              <a:off x="2165941" y="3959289"/>
              <a:ext cx="864096" cy="46181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10264" name="TextBox 52"/>
            <p:cNvSpPr txBox="1"/>
            <p:nvPr/>
          </p:nvSpPr>
          <p:spPr>
            <a:xfrm>
              <a:off x="2216595" y="3836251"/>
              <a:ext cx="490449" cy="750359"/>
            </a:xfrm>
            <a:prstGeom prst="rect">
              <a:avLst/>
            </a:prstGeom>
            <a:noFill/>
            <a:ln w="9525">
              <a:noFill/>
            </a:ln>
          </p:spPr>
          <p:txBody>
            <a:bodyPr wrap="none" anchor="t">
              <a:spAutoFit/>
            </a:bodyPr>
            <a:lstStyle/>
            <a:p>
              <a:r>
                <a:rPr lang="en-US" altLang="zh-CN" sz="4000" b="1">
                  <a:solidFill>
                    <a:schemeClr val="bg1"/>
                  </a:solidFill>
                  <a:latin typeface="Arial Black" panose="020B0A04020102020204" pitchFamily="34" charset="0"/>
                  <a:ea typeface="Arial Unicode MS" panose="020B0604020202020204" charset="-122"/>
                </a:rPr>
                <a:t>5</a:t>
              </a:r>
              <a:endParaRPr lang="en-US" altLang="zh-CN" sz="4000" b="1">
                <a:solidFill>
                  <a:schemeClr val="bg1"/>
                </a:solidFill>
                <a:latin typeface="Arial Black" panose="020B0A04020102020204" pitchFamily="34" charset="0"/>
                <a:ea typeface="Arial Unicode MS" panose="020B0604020202020204" charset="-122"/>
              </a:endParaRPr>
            </a:p>
          </p:txBody>
        </p:sp>
      </p:grpSp>
      <p:sp>
        <p:nvSpPr>
          <p:cNvPr id="6" name="TextBox 23"/>
          <p:cNvSpPr txBox="1"/>
          <p:nvPr/>
        </p:nvSpPr>
        <p:spPr>
          <a:xfrm>
            <a:off x="2981325" y="4940300"/>
            <a:ext cx="5580380"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fontAlgn="auto">
              <a:spcBef>
                <a:spcPts val="0"/>
              </a:spcBef>
              <a:spcAft>
                <a:spcPts val="0"/>
              </a:spcAft>
              <a:defRPr/>
            </a:pPr>
            <a:r>
              <a:rPr lang="en-US" altLang="zh-CN" strike="noStrike" noProof="1"/>
              <a:t>  </a:t>
            </a:r>
            <a:r>
              <a:rPr lang="zh-CN" altLang="en-US" strike="noStrike" noProof="1"/>
              <a:t>财务处微信平台和报账员工作群</a:t>
            </a:r>
            <a:r>
              <a:rPr lang="zh-CN" altLang="en-US" sz="900">
                <a:latin typeface="Arial" panose="020B0604020202020204" pitchFamily="34" charset="0"/>
                <a:sym typeface="+mn-ea"/>
              </a:rPr>
              <a:t>∙</a:t>
            </a:r>
            <a:r>
              <a:rPr lang="en-US" altLang="zh-CN" sz="2000">
                <a:latin typeface="Times New Roman" panose="02020603050405020304" pitchFamily="18" charset="0"/>
                <a:sym typeface="+mn-ea"/>
              </a:rPr>
              <a:t>P70-P</a:t>
            </a:r>
            <a:r>
              <a:rPr lang="en-US" sz="2000">
                <a:latin typeface="Times New Roman" panose="02020603050405020304" pitchFamily="18" charset="0"/>
                <a:sym typeface="+mn-ea"/>
              </a:rPr>
              <a:t>71</a:t>
            </a:r>
            <a:endParaRPr lang="en-US" strike="noStrike" noProof="1"/>
          </a:p>
        </p:txBody>
      </p:sp>
      <p:grpSp>
        <p:nvGrpSpPr>
          <p:cNvPr id="2" name="组合 1"/>
          <p:cNvGrpSpPr/>
          <p:nvPr/>
        </p:nvGrpSpPr>
        <p:grpSpPr>
          <a:xfrm>
            <a:off x="2301240" y="4824730"/>
            <a:ext cx="920750" cy="706755"/>
            <a:chOff x="2165941" y="3836251"/>
            <a:chExt cx="864096" cy="750696"/>
          </a:xfrm>
        </p:grpSpPr>
        <p:sp>
          <p:nvSpPr>
            <p:cNvPr id="3" name="五边形 2"/>
            <p:cNvSpPr/>
            <p:nvPr/>
          </p:nvSpPr>
          <p:spPr>
            <a:xfrm>
              <a:off x="2165941" y="3959289"/>
              <a:ext cx="864096" cy="46181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4" name="TextBox 52"/>
            <p:cNvSpPr txBox="1"/>
            <p:nvPr/>
          </p:nvSpPr>
          <p:spPr>
            <a:xfrm>
              <a:off x="2216595" y="3836251"/>
              <a:ext cx="490449" cy="750696"/>
            </a:xfrm>
            <a:prstGeom prst="rect">
              <a:avLst/>
            </a:prstGeom>
            <a:noFill/>
            <a:ln w="9525">
              <a:noFill/>
            </a:ln>
          </p:spPr>
          <p:txBody>
            <a:bodyPr wrap="none" anchor="t">
              <a:spAutoFit/>
            </a:bodyPr>
            <a:lstStyle/>
            <a:p>
              <a:r>
                <a:rPr lang="en-US" altLang="zh-CN" sz="4000" b="1">
                  <a:solidFill>
                    <a:schemeClr val="bg1"/>
                  </a:solidFill>
                  <a:latin typeface="Arial Black" panose="020B0A04020102020204" pitchFamily="34" charset="0"/>
                  <a:ea typeface="Arial Unicode MS" panose="020B0604020202020204" charset="-122"/>
                </a:rPr>
                <a:t>6</a:t>
              </a:r>
              <a:endParaRPr lang="en-US" altLang="zh-CN" sz="4000" b="1">
                <a:solidFill>
                  <a:schemeClr val="bg1"/>
                </a:solidFill>
                <a:latin typeface="Arial Black" panose="020B0A04020102020204" pitchFamily="34" charset="0"/>
                <a:ea typeface="Arial Unicode MS" panose="020B0604020202020204" charset="-122"/>
              </a:endParaRPr>
            </a:p>
          </p:txBody>
        </p:sp>
      </p:grpSp>
      <p:sp>
        <p:nvSpPr>
          <p:cNvPr id="9" name="文本框 8"/>
          <p:cNvSpPr txBox="1"/>
          <p:nvPr/>
        </p:nvSpPr>
        <p:spPr>
          <a:xfrm>
            <a:off x="9004300" y="4848225"/>
            <a:ext cx="393065" cy="275590"/>
          </a:xfrm>
          <a:prstGeom prst="rect">
            <a:avLst/>
          </a:prstGeom>
          <a:noFill/>
        </p:spPr>
        <p:txBody>
          <a:bodyPr wrap="square" rtlCol="0">
            <a:spAutoFit/>
          </a:bodyPr>
          <a:lstStyle/>
          <a:p>
            <a:r>
              <a:rPr lang="en-US" altLang="zh-CN" sz="1200" dirty="0" smtClean="0"/>
              <a:t>3</a:t>
            </a:r>
            <a:endParaRPr lang="en-US" altLang="zh-CN" sz="1200" dirty="0" smtClean="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100000">
                                          <p:val>
                                            <p:strVal val="#ppt_x"/>
                                          </p:val>
                                        </p:tav>
                                      </p:tavLst>
                                    </p:anim>
                                    <p:anim calcmode="lin" valueType="num">
                                      <p:cBhvr>
                                        <p:cTn id="12" dur="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6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ppt_x</p:attrName>
                                        </p:attrNameLst>
                                      </p:cBhvr>
                                      <p:tavLst>
                                        <p:tav tm="0">
                                          <p:val>
                                            <p:strVal val="0-#ppt_w/2"/>
                                          </p:val>
                                        </p:tav>
                                        <p:tav tm="100000">
                                          <p:val>
                                            <p:strVal val="#ppt_x"/>
                                          </p:val>
                                        </p:tav>
                                      </p:tavLst>
                                    </p:anim>
                                    <p:anim calcmode="lin" valueType="num">
                                      <p:cBhvr>
                                        <p:cTn id="17" dur="500" fill="hold"/>
                                        <p:tgtEl>
                                          <p:spTgt spid="54"/>
                                        </p:tgtEl>
                                        <p:attrNameLst>
                                          <p:attrName>ppt_y</p:attrName>
                                        </p:attrNameLst>
                                      </p:cBhvr>
                                      <p:tavLst>
                                        <p:tav tm="0">
                                          <p:val>
                                            <p:strVal val="0-#ppt_h/2"/>
                                          </p:val>
                                        </p:tav>
                                        <p:tav tm="100000">
                                          <p:val>
                                            <p:strVal val="#ppt_y"/>
                                          </p:val>
                                        </p:tav>
                                      </p:tavLst>
                                    </p:anim>
                                  </p:childTnLst>
                                </p:cTn>
                              </p:par>
                            </p:childTnLst>
                          </p:cTn>
                        </p:par>
                        <p:par>
                          <p:cTn id="18" fill="hold">
                            <p:stCondLst>
                              <p:cond delay="1850"/>
                            </p:stCondLst>
                            <p:childTnLst>
                              <p:par>
                                <p:cTn id="19" presetID="2" presetClass="entr" presetSubtype="8"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ppt_x</p:attrName>
                                        </p:attrNameLst>
                                      </p:cBhvr>
                                      <p:tavLst>
                                        <p:tav tm="0">
                                          <p:val>
                                            <p:strVal val="0-#ppt_w/2"/>
                                          </p:val>
                                        </p:tav>
                                        <p:tav tm="100000">
                                          <p:val>
                                            <p:strVal val="#ppt_x"/>
                                          </p:val>
                                        </p:tav>
                                      </p:tavLst>
                                    </p:anim>
                                    <p:anim calcmode="lin" valueType="num">
                                      <p:cBhvr>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ppt_x</p:attrName>
                                        </p:attrNameLst>
                                      </p:cBhvr>
                                      <p:tavLst>
                                        <p:tav tm="0">
                                          <p:val>
                                            <p:strVal val="0-#ppt_w/2"/>
                                          </p:val>
                                        </p:tav>
                                        <p:tav tm="100000">
                                          <p:val>
                                            <p:strVal val="#ppt_x"/>
                                          </p:val>
                                        </p:tav>
                                      </p:tavLst>
                                    </p:anim>
                                    <p:anim calcmode="lin" valueType="num">
                                      <p:cBhvr>
                                        <p:cTn id="26" dur="500" fill="hold"/>
                                        <p:tgtEl>
                                          <p:spTgt spid="4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ppt_x</p:attrName>
                                        </p:attrNameLst>
                                      </p:cBhvr>
                                      <p:tavLst>
                                        <p:tav tm="0">
                                          <p:val>
                                            <p:strVal val="0-#ppt_w/2"/>
                                          </p:val>
                                        </p:tav>
                                        <p:tav tm="100000">
                                          <p:val>
                                            <p:strVal val="#ppt_x"/>
                                          </p:val>
                                        </p:tav>
                                      </p:tavLst>
                                    </p:anim>
                                    <p:anim calcmode="lin" valueType="num">
                                      <p:cBhvr>
                                        <p:cTn id="30" dur="500" fill="hold"/>
                                        <p:tgtEl>
                                          <p:spTgt spid="4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ppt_x</p:attrName>
                                        </p:attrNameLst>
                                      </p:cBhvr>
                                      <p:tavLst>
                                        <p:tav tm="0">
                                          <p:val>
                                            <p:strVal val="0-#ppt_w/2"/>
                                          </p:val>
                                        </p:tav>
                                        <p:tav tm="100000">
                                          <p:val>
                                            <p:strVal val="#ppt_x"/>
                                          </p:val>
                                        </p:tav>
                                      </p:tavLst>
                                    </p:anim>
                                    <p:anim calcmode="lin" valueType="num">
                                      <p:cBhvr>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0-#ppt_w/2"/>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ppt_x</p:attrName>
                                        </p:attrNameLst>
                                      </p:cBhvr>
                                      <p:tavLst>
                                        <p:tav tm="0">
                                          <p:val>
                                            <p:strVal val="0-#ppt_w/2"/>
                                          </p:val>
                                        </p:tav>
                                        <p:tav tm="100000">
                                          <p:val>
                                            <p:strVal val="#ppt_x"/>
                                          </p:val>
                                        </p:tav>
                                      </p:tavLst>
                                    </p:anim>
                                    <p:anim calcmode="lin" valueType="num">
                                      <p:cBhvr>
                                        <p:cTn id="42" dur="5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235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bldLvl="0" animBg="1"/>
      <p:bldP spid="22" grpId="0" bldLvl="0" animBg="1"/>
      <p:bldP spid="23" grpId="0" bldLvl="0" animBg="1"/>
      <p:bldP spid="24" grpId="0" bldLvl="0" animBg="1"/>
      <p:bldP spid="54" grpId="0"/>
      <p:bldP spid="5" grpId="0" bldLvl="0" animBg="1"/>
      <p:bldP spid="6"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3204030" y="567987"/>
            <a:ext cx="1413554" cy="744657"/>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trike="noStrike" noProof="1"/>
          </a:p>
        </p:txBody>
      </p:sp>
      <p:sp>
        <p:nvSpPr>
          <p:cNvPr id="23" name="Rectangle 3"/>
          <p:cNvSpPr>
            <a:spLocks noChangeArrowheads="1"/>
          </p:cNvSpPr>
          <p:nvPr/>
        </p:nvSpPr>
        <p:spPr bwMode="auto">
          <a:xfrm>
            <a:off x="4759660" y="1472571"/>
            <a:ext cx="1822868" cy="958975"/>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trike="noStrike" noProof="1"/>
          </a:p>
        </p:txBody>
      </p:sp>
      <p:sp>
        <p:nvSpPr>
          <p:cNvPr id="24" name="Rectangle 3"/>
          <p:cNvSpPr>
            <a:spLocks noChangeArrowheads="1"/>
          </p:cNvSpPr>
          <p:nvPr/>
        </p:nvSpPr>
        <p:spPr bwMode="auto">
          <a:xfrm>
            <a:off x="2323805" y="2322666"/>
            <a:ext cx="2219359" cy="1167868"/>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trike="noStrike" noProof="1"/>
          </a:p>
        </p:txBody>
      </p:sp>
      <p:sp>
        <p:nvSpPr>
          <p:cNvPr id="25" name="Rectangle 3"/>
          <p:cNvSpPr>
            <a:spLocks noChangeArrowheads="1"/>
          </p:cNvSpPr>
          <p:nvPr/>
        </p:nvSpPr>
        <p:spPr bwMode="auto">
          <a:xfrm>
            <a:off x="5085465" y="3197225"/>
            <a:ext cx="2730244" cy="1438628"/>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trike="noStrike" noProof="1"/>
          </a:p>
        </p:txBody>
      </p:sp>
      <p:cxnSp>
        <p:nvCxnSpPr>
          <p:cNvPr id="26" name="直接连接符 25"/>
          <p:cNvCxnSpPr/>
          <p:nvPr/>
        </p:nvCxnSpPr>
        <p:spPr>
          <a:xfrm flipH="1" flipV="1">
            <a:off x="4140200" y="1187450"/>
            <a:ext cx="1009650" cy="720725"/>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435475" y="2339975"/>
            <a:ext cx="425450" cy="255588"/>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4068763" y="3276600"/>
            <a:ext cx="1081088" cy="792163"/>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3"/>
          <p:cNvSpPr>
            <a:spLocks noChangeArrowheads="1"/>
          </p:cNvSpPr>
          <p:nvPr/>
        </p:nvSpPr>
        <p:spPr bwMode="auto">
          <a:xfrm>
            <a:off x="5408061" y="3302483"/>
            <a:ext cx="2076239" cy="1092618"/>
          </a:xfrm>
          <a:prstGeom prst="roundRect">
            <a:avLst>
              <a:gd name="adj" fmla="val 8688"/>
            </a:avLst>
          </a:prstGeom>
          <a:solidFill>
            <a:schemeClr val="bg1">
              <a:lumMod val="95000"/>
              <a:alpha val="29000"/>
            </a:schemeClr>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trike="noStrike" noProof="1"/>
          </a:p>
        </p:txBody>
      </p:sp>
      <p:pic>
        <p:nvPicPr>
          <p:cNvPr id="30" name="Picture 28" descr="num11"/>
          <p:cNvPicPr>
            <a:picLocks noChangeAspect="1"/>
          </p:cNvPicPr>
          <p:nvPr/>
        </p:nvPicPr>
        <p:blipFill>
          <a:blip r:embed="rId1"/>
          <a:stretch>
            <a:fillRect/>
          </a:stretch>
        </p:blipFill>
        <p:spPr>
          <a:xfrm>
            <a:off x="5791200" y="2781300"/>
            <a:ext cx="927100" cy="1025525"/>
          </a:xfrm>
          <a:prstGeom prst="rect">
            <a:avLst/>
          </a:prstGeom>
          <a:noFill/>
          <a:ln w="9525">
            <a:noFill/>
          </a:ln>
        </p:spPr>
      </p:pic>
      <p:sp>
        <p:nvSpPr>
          <p:cNvPr id="31" name="Text Box 39"/>
          <p:cNvSpPr txBox="1"/>
          <p:nvPr/>
        </p:nvSpPr>
        <p:spPr>
          <a:xfrm rot="-1868297">
            <a:off x="3005138" y="804863"/>
            <a:ext cx="1863725" cy="312737"/>
          </a:xfrm>
          <a:prstGeom prst="rect">
            <a:avLst/>
          </a:prstGeom>
          <a:noFill/>
          <a:ln w="9525">
            <a:noFill/>
          </a:ln>
        </p:spPr>
        <p:txBody>
          <a:bodyPr anchor="t">
            <a:spAutoFit/>
          </a:bodyPr>
          <a:lstStyle/>
          <a:p>
            <a:pPr algn="ctr">
              <a:lnSpc>
                <a:spcPct val="120000"/>
              </a:lnSpc>
            </a:pPr>
            <a:r>
              <a:rPr lang="zh-CN" altLang="en-US" sz="1200" b="1">
                <a:solidFill>
                  <a:schemeClr val="bg1"/>
                </a:solidFill>
                <a:latin typeface="微软雅黑" panose="020B0503020204020204" pitchFamily="34" charset="-122"/>
                <a:ea typeface="微软雅黑" panose="020B0503020204020204" pitchFamily="34" charset="-122"/>
              </a:rPr>
              <a:t>会议费报销</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32" name="Text Box 39"/>
          <p:cNvSpPr txBox="1"/>
          <p:nvPr/>
        </p:nvSpPr>
        <p:spPr>
          <a:xfrm rot="-1868297">
            <a:off x="2501900" y="2713038"/>
            <a:ext cx="1863725" cy="385762"/>
          </a:xfrm>
          <a:prstGeom prst="rect">
            <a:avLst/>
          </a:prstGeom>
          <a:noFill/>
          <a:ln w="9525">
            <a:noFill/>
          </a:ln>
        </p:spPr>
        <p:txBody>
          <a:bodyPr anchor="t">
            <a:spAutoFit/>
          </a:bodyPr>
          <a:lstStyle/>
          <a:p>
            <a:pPr algn="ctr">
              <a:lnSpc>
                <a:spcPct val="120000"/>
              </a:lnSpc>
            </a:pPr>
            <a:r>
              <a:rPr lang="zh-CN" altLang="en-US" sz="1600" b="1">
                <a:solidFill>
                  <a:schemeClr val="bg1"/>
                </a:solidFill>
                <a:latin typeface="微软雅黑" panose="020B0503020204020204" pitchFamily="34" charset="-122"/>
                <a:ea typeface="微软雅黑" panose="020B0503020204020204" pitchFamily="34" charset="-122"/>
              </a:rPr>
              <a:t>会议费开支</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3" name="Text Box 39"/>
          <p:cNvSpPr txBox="1"/>
          <p:nvPr/>
        </p:nvSpPr>
        <p:spPr>
          <a:xfrm rot="-1868297">
            <a:off x="4700588" y="1755775"/>
            <a:ext cx="1865312" cy="385763"/>
          </a:xfrm>
          <a:prstGeom prst="rect">
            <a:avLst/>
          </a:prstGeom>
          <a:noFill/>
          <a:ln w="9525">
            <a:noFill/>
          </a:ln>
        </p:spPr>
        <p:txBody>
          <a:bodyPr anchor="t">
            <a:spAutoFit/>
          </a:bodyPr>
          <a:lstStyle/>
          <a:p>
            <a:pPr algn="ctr">
              <a:lnSpc>
                <a:spcPct val="120000"/>
              </a:lnSpc>
            </a:pPr>
            <a:r>
              <a:rPr lang="zh-CN" altLang="en-US" sz="1600" b="1">
                <a:solidFill>
                  <a:schemeClr val="bg1"/>
                </a:solidFill>
                <a:latin typeface="微软雅黑" panose="020B0503020204020204" pitchFamily="34" charset="-122"/>
                <a:ea typeface="微软雅黑" panose="020B0503020204020204" pitchFamily="34" charset="-122"/>
              </a:rPr>
              <a:t>会议费结算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5" name="Text Box 39"/>
          <p:cNvSpPr txBox="1">
            <a:spLocks noChangeArrowheads="1"/>
          </p:cNvSpPr>
          <p:nvPr/>
        </p:nvSpPr>
        <p:spPr bwMode="auto">
          <a:xfrm>
            <a:off x="6098444" y="874401"/>
            <a:ext cx="2941701" cy="699135"/>
          </a:xfrm>
          <a:prstGeom prst="rect">
            <a:avLst/>
          </a:prstGeom>
          <a:noFill/>
          <a:ln w="9525">
            <a:noFill/>
            <a:miter lim="800000"/>
          </a:ln>
          <a:scene3d>
            <a:camera prst="orthographicFront"/>
            <a:lightRig rig="threePt" dir="t"/>
          </a:scene3d>
        </p:spPr>
        <p:txBody>
          <a:bodyPr>
            <a:spAutoFit/>
          </a:bodyPr>
          <a:lstStyle/>
          <a:p>
            <a:pPr fontAlgn="auto">
              <a:lnSpc>
                <a:spcPct val="120000"/>
              </a:lnSpc>
              <a:spcBef>
                <a:spcPts val="0"/>
              </a:spcBef>
              <a:spcAft>
                <a:spcPts val="0"/>
              </a:spcAft>
              <a:defRPr/>
            </a:pPr>
            <a:r>
              <a:rPr lang="zh-CN" altLang="en-US" sz="1100" b="1" noProof="1">
                <a:latin typeface="微软雅黑" panose="020B0503020204020204" pitchFamily="34" charset="-122"/>
                <a:ea typeface="微软雅黑" panose="020B0503020204020204" pitchFamily="34" charset="-122"/>
                <a:cs typeface="+mn-cs"/>
              </a:rPr>
              <a:t>严格按照国库集中支付制度和公务卡管理制度的有关规定执行，以</a:t>
            </a:r>
            <a:r>
              <a:rPr lang="zh-CN" altLang="en-US" sz="1100" b="1" u="sng" noProof="1">
                <a:solidFill>
                  <a:srgbClr val="FF0000"/>
                </a:solidFill>
                <a:latin typeface="微软雅黑" panose="020B0503020204020204" pitchFamily="34" charset="-122"/>
                <a:ea typeface="微软雅黑" panose="020B0503020204020204" pitchFamily="34" charset="-122"/>
                <a:cs typeface="+mn-cs"/>
              </a:rPr>
              <a:t>网银对公或公务卡方式结算</a:t>
            </a:r>
            <a:r>
              <a:rPr lang="zh-CN" altLang="en-US" sz="1100" b="1" noProof="1">
                <a:latin typeface="微软雅黑" panose="020B0503020204020204" pitchFamily="34" charset="-122"/>
                <a:ea typeface="微软雅黑" panose="020B0503020204020204" pitchFamily="34" charset="-122"/>
                <a:cs typeface="+mn-cs"/>
              </a:rPr>
              <a:t>，</a:t>
            </a:r>
            <a:r>
              <a:rPr lang="zh-CN" altLang="en-US" sz="1100" b="1" u="sng" noProof="1">
                <a:solidFill>
                  <a:srgbClr val="FF0000"/>
                </a:solidFill>
                <a:latin typeface="微软雅黑" panose="020B0503020204020204" pitchFamily="34" charset="-122"/>
                <a:ea typeface="微软雅黑" panose="020B0503020204020204" pitchFamily="34" charset="-122"/>
                <a:cs typeface="+mn-cs"/>
              </a:rPr>
              <a:t>禁止以现金方式结算</a:t>
            </a:r>
            <a:r>
              <a:rPr lang="zh-CN" altLang="en-US" sz="1100" b="1" noProof="1">
                <a:latin typeface="微软雅黑" panose="020B0503020204020204" pitchFamily="34" charset="-122"/>
                <a:ea typeface="微软雅黑" panose="020B0503020204020204" pitchFamily="34" charset="-122"/>
                <a:cs typeface="+mn-cs"/>
              </a:rPr>
              <a:t>。</a:t>
            </a:r>
            <a:endParaRPr lang="en-US" altLang="zh-CN" sz="1100" b="1" noProof="1">
              <a:latin typeface="微软雅黑" panose="020B0503020204020204" pitchFamily="34" charset="-122"/>
              <a:ea typeface="微软雅黑" panose="020B0503020204020204" pitchFamily="34" charset="-122"/>
            </a:endParaRPr>
          </a:p>
        </p:txBody>
      </p:sp>
      <p:sp>
        <p:nvSpPr>
          <p:cNvPr id="37" name="Text Box 39"/>
          <p:cNvSpPr txBox="1">
            <a:spLocks noChangeArrowheads="1"/>
          </p:cNvSpPr>
          <p:nvPr/>
        </p:nvSpPr>
        <p:spPr bwMode="auto">
          <a:xfrm>
            <a:off x="880622" y="1576843"/>
            <a:ext cx="2941705" cy="901700"/>
          </a:xfrm>
          <a:prstGeom prst="rect">
            <a:avLst/>
          </a:prstGeom>
          <a:noFill/>
          <a:ln w="9525">
            <a:noFill/>
            <a:miter lim="800000"/>
          </a:ln>
          <a:scene3d>
            <a:camera prst="orthographicFront"/>
            <a:lightRig rig="threePt" dir="t"/>
          </a:scene3d>
        </p:spPr>
        <p:txBody>
          <a:bodyPr>
            <a:spAutoFit/>
          </a:bodyPr>
          <a:lstStyle/>
          <a:p>
            <a:pPr fontAlgn="auto">
              <a:lnSpc>
                <a:spcPct val="120000"/>
              </a:lnSpc>
              <a:spcBef>
                <a:spcPts val="0"/>
              </a:spcBef>
              <a:spcAft>
                <a:spcPts val="0"/>
              </a:spcAft>
              <a:defRPr/>
            </a:pPr>
            <a:r>
              <a:rPr lang="en-US" altLang="zh-CN" sz="1100" b="1" noProof="1">
                <a:latin typeface="微软雅黑" panose="020B0503020204020204" pitchFamily="34" charset="-122"/>
                <a:ea typeface="微软雅黑" panose="020B0503020204020204" pitchFamily="34" charset="-122"/>
                <a:cs typeface="+mn-cs"/>
              </a:rPr>
              <a:t>1.</a:t>
            </a:r>
            <a:r>
              <a:rPr lang="zh-CN" altLang="en-US" sz="1100" b="1" noProof="1">
                <a:latin typeface="微软雅黑" panose="020B0503020204020204" pitchFamily="34" charset="-122"/>
                <a:ea typeface="微软雅黑" panose="020B0503020204020204" pitchFamily="34" charset="-122"/>
                <a:cs typeface="+mn-cs"/>
              </a:rPr>
              <a:t>报销时需提供：</a:t>
            </a:r>
            <a:r>
              <a:rPr lang="zh-CN" altLang="en-US" sz="1100" b="1" u="sng" noProof="1">
                <a:solidFill>
                  <a:srgbClr val="FF0000"/>
                </a:solidFill>
                <a:latin typeface="微软雅黑" panose="020B0503020204020204" pitchFamily="34" charset="-122"/>
                <a:ea typeface="微软雅黑" panose="020B0503020204020204" pitchFamily="34" charset="-122"/>
                <a:cs typeface="+mn-cs"/>
              </a:rPr>
              <a:t>《华南农业大学会议费审批表》、会议通知、会议签到表</a:t>
            </a:r>
            <a:r>
              <a:rPr lang="zh-CN" altLang="en-US" sz="1100" b="1" noProof="1">
                <a:latin typeface="微软雅黑" panose="020B0503020204020204" pitchFamily="34" charset="-122"/>
                <a:ea typeface="微软雅黑" panose="020B0503020204020204" pitchFamily="34" charset="-122"/>
                <a:cs typeface="+mn-cs"/>
              </a:rPr>
              <a:t>，以及会议费相关的各项发票。</a:t>
            </a:r>
            <a:endParaRPr lang="zh-CN" altLang="en-US" sz="1100" b="1" noProof="1">
              <a:latin typeface="微软雅黑" panose="020B0503020204020204" pitchFamily="34" charset="-122"/>
              <a:ea typeface="微软雅黑" panose="020B0503020204020204" pitchFamily="34" charset="-122"/>
              <a:cs typeface="+mn-cs"/>
            </a:endParaRPr>
          </a:p>
          <a:p>
            <a:pPr fontAlgn="auto">
              <a:lnSpc>
                <a:spcPct val="120000"/>
              </a:lnSpc>
              <a:spcBef>
                <a:spcPts val="0"/>
              </a:spcBef>
              <a:spcAft>
                <a:spcPts val="0"/>
              </a:spcAft>
              <a:defRPr/>
            </a:pPr>
            <a:r>
              <a:rPr lang="en-US" altLang="zh-CN" sz="1100" b="1" noProof="1">
                <a:latin typeface="微软雅黑" panose="020B0503020204020204" pitchFamily="34" charset="-122"/>
                <a:ea typeface="微软雅黑" panose="020B0503020204020204" pitchFamily="34" charset="-122"/>
                <a:cs typeface="+mn-cs"/>
              </a:rPr>
              <a:t>2.</a:t>
            </a:r>
            <a:r>
              <a:rPr lang="zh-CN" altLang="en-US" sz="1100" b="1" noProof="1">
                <a:latin typeface="微软雅黑" panose="020B0503020204020204" pitchFamily="34" charset="-122"/>
                <a:ea typeface="微软雅黑" panose="020B0503020204020204" pitchFamily="34" charset="-122"/>
                <a:cs typeface="+mn-cs"/>
              </a:rPr>
              <a:t>会议费</a:t>
            </a:r>
            <a:r>
              <a:rPr lang="zh-CN" altLang="en-US" sz="1100" b="1" u="sng" noProof="1">
                <a:solidFill>
                  <a:srgbClr val="FF0000"/>
                </a:solidFill>
                <a:latin typeface="微软雅黑" panose="020B0503020204020204" pitchFamily="34" charset="-122"/>
                <a:ea typeface="微软雅黑" panose="020B0503020204020204" pitchFamily="34" charset="-122"/>
                <a:cs typeface="+mn-cs"/>
              </a:rPr>
              <a:t>严禁超预算、超范围</a:t>
            </a:r>
            <a:r>
              <a:rPr lang="zh-CN" altLang="en-US" sz="1100" b="1" noProof="1">
                <a:latin typeface="微软雅黑" panose="020B0503020204020204" pitchFamily="34" charset="-122"/>
                <a:ea typeface="微软雅黑" panose="020B0503020204020204" pitchFamily="34" charset="-122"/>
                <a:cs typeface="+mn-cs"/>
              </a:rPr>
              <a:t>报销。</a:t>
            </a:r>
            <a:endParaRPr lang="zh-CN" altLang="en-US" sz="1100" b="1" noProof="1">
              <a:latin typeface="微软雅黑" panose="020B0503020204020204" pitchFamily="34" charset="-122"/>
              <a:ea typeface="微软雅黑" panose="020B0503020204020204" pitchFamily="34" charset="-122"/>
              <a:cs typeface="+mn-cs"/>
            </a:endParaRPr>
          </a:p>
        </p:txBody>
      </p:sp>
      <p:sp>
        <p:nvSpPr>
          <p:cNvPr id="39" name="Text Box 39"/>
          <p:cNvSpPr txBox="1">
            <a:spLocks noChangeArrowheads="1"/>
          </p:cNvSpPr>
          <p:nvPr/>
        </p:nvSpPr>
        <p:spPr bwMode="auto">
          <a:xfrm>
            <a:off x="802718" y="3943868"/>
            <a:ext cx="2943277" cy="699135"/>
          </a:xfrm>
          <a:prstGeom prst="rect">
            <a:avLst/>
          </a:prstGeom>
          <a:noFill/>
          <a:ln w="9525">
            <a:noFill/>
            <a:miter lim="800000"/>
          </a:ln>
          <a:scene3d>
            <a:camera prst="orthographicFront"/>
            <a:lightRig rig="threePt" dir="t"/>
          </a:scene3d>
        </p:spPr>
        <p:txBody>
          <a:bodyPr>
            <a:spAutoFit/>
          </a:bodyPr>
          <a:lstStyle/>
          <a:p>
            <a:pPr fontAlgn="auto">
              <a:lnSpc>
                <a:spcPct val="120000"/>
              </a:lnSpc>
              <a:spcBef>
                <a:spcPts val="0"/>
              </a:spcBef>
              <a:spcAft>
                <a:spcPts val="0"/>
              </a:spcAft>
              <a:defRPr/>
            </a:pPr>
            <a:r>
              <a:rPr lang="zh-CN" altLang="en-US" sz="1100" b="1" noProof="1">
                <a:latin typeface="微软雅黑" panose="020B0503020204020204" pitchFamily="34" charset="-122"/>
                <a:ea typeface="微软雅黑" panose="020B0503020204020204" pitchFamily="34" charset="-122"/>
                <a:cs typeface="+mn-cs"/>
              </a:rPr>
              <a:t>会议费开支范围：会议住宿费、伙食费、场地租金、交通费、文件印刷费、医疗费等。</a:t>
            </a:r>
            <a:endParaRPr lang="zh-CN" altLang="en-US" sz="1100" b="1" noProof="1">
              <a:latin typeface="微软雅黑" panose="020B0503020204020204" pitchFamily="34" charset="-122"/>
              <a:ea typeface="微软雅黑" panose="020B0503020204020204" pitchFamily="34" charset="-122"/>
              <a:cs typeface="+mn-cs"/>
            </a:endParaRPr>
          </a:p>
          <a:p>
            <a:pPr fontAlgn="auto">
              <a:lnSpc>
                <a:spcPct val="120000"/>
              </a:lnSpc>
              <a:spcBef>
                <a:spcPts val="0"/>
              </a:spcBef>
              <a:spcAft>
                <a:spcPts val="0"/>
              </a:spcAft>
              <a:defRPr/>
            </a:pPr>
            <a:r>
              <a:rPr lang="zh-CN" altLang="en-US" sz="1100" b="1" noProof="1">
                <a:latin typeface="微软雅黑" panose="020B0503020204020204" pitchFamily="34" charset="-122"/>
                <a:ea typeface="微软雅黑" panose="020B0503020204020204" pitchFamily="34" charset="-122"/>
                <a:cs typeface="+mn-cs"/>
              </a:rPr>
              <a:t>会议费综合定额标准：</a:t>
            </a:r>
            <a:r>
              <a:rPr lang="zh-CN" altLang="en-US" sz="1100" b="1" u="sng" noProof="1">
                <a:solidFill>
                  <a:srgbClr val="FF0000"/>
                </a:solidFill>
                <a:latin typeface="微软雅黑" panose="020B0503020204020204" pitchFamily="34" charset="-122"/>
                <a:ea typeface="微软雅黑" panose="020B0503020204020204" pitchFamily="34" charset="-122"/>
                <a:cs typeface="+mn-cs"/>
              </a:rPr>
              <a:t>550元/天</a:t>
            </a:r>
            <a:r>
              <a:rPr lang="zh-CN" altLang="en-US" sz="1100" b="1" noProof="1">
                <a:latin typeface="微软雅黑" panose="020B0503020204020204" pitchFamily="34" charset="-122"/>
                <a:ea typeface="微软雅黑" panose="020B0503020204020204" pitchFamily="34" charset="-122"/>
                <a:cs typeface="+mn-cs"/>
              </a:rPr>
              <a:t>。</a:t>
            </a:r>
            <a:endParaRPr lang="zh-CN" altLang="en-US" sz="1100" b="1" noProof="1">
              <a:latin typeface="微软雅黑" panose="020B0503020204020204" pitchFamily="34" charset="-122"/>
              <a:ea typeface="微软雅黑" panose="020B0503020204020204" pitchFamily="34" charset="-122"/>
              <a:cs typeface="+mn-cs"/>
            </a:endParaRPr>
          </a:p>
        </p:txBody>
      </p:sp>
      <p:sp>
        <p:nvSpPr>
          <p:cNvPr id="2" name="Text Box 39"/>
          <p:cNvSpPr txBox="1">
            <a:spLocks noChangeArrowheads="1"/>
          </p:cNvSpPr>
          <p:nvPr/>
        </p:nvSpPr>
        <p:spPr bwMode="auto">
          <a:xfrm>
            <a:off x="7646670" y="3128645"/>
            <a:ext cx="2026920" cy="1711960"/>
          </a:xfrm>
          <a:prstGeom prst="rect">
            <a:avLst/>
          </a:prstGeom>
          <a:noFill/>
          <a:ln w="9525">
            <a:noFill/>
            <a:miter lim="800000"/>
          </a:ln>
          <a:scene3d>
            <a:camera prst="orthographicFront"/>
            <a:lightRig rig="threePt" dir="t"/>
          </a:scene3d>
        </p:spPr>
        <p:txBody>
          <a:bodyPr wrap="square">
            <a:spAutoFit/>
          </a:bodyPr>
          <a:lstStyle/>
          <a:p>
            <a:pPr fontAlgn="auto">
              <a:lnSpc>
                <a:spcPct val="120000"/>
              </a:lnSpc>
              <a:spcBef>
                <a:spcPts val="0"/>
              </a:spcBef>
              <a:spcAft>
                <a:spcPts val="0"/>
              </a:spcAft>
              <a:defRPr/>
            </a:pPr>
            <a:r>
              <a:rPr lang="en-US" altLang="zh-CN" sz="1100" b="1" noProof="1">
                <a:latin typeface="微软雅黑" panose="020B0503020204020204" pitchFamily="34" charset="-122"/>
                <a:ea typeface="微软雅黑" panose="020B0503020204020204" pitchFamily="34" charset="-122"/>
                <a:cs typeface="+mn-cs"/>
              </a:rPr>
              <a:t>1.</a:t>
            </a:r>
            <a:r>
              <a:rPr lang="zh-CN" altLang="en-US" sz="1100" b="1" noProof="1">
                <a:latin typeface="微软雅黑" panose="020B0503020204020204" pitchFamily="34" charset="-122"/>
                <a:ea typeface="微软雅黑" panose="020B0503020204020204" pitchFamily="34" charset="-122"/>
                <a:cs typeface="+mn-cs"/>
              </a:rPr>
              <a:t>会议审批：各单位应建立健全</a:t>
            </a:r>
            <a:r>
              <a:rPr lang="zh-CN" altLang="en-US" sz="1100" b="1" u="sng" noProof="1">
                <a:solidFill>
                  <a:srgbClr val="FF0000"/>
                </a:solidFill>
                <a:latin typeface="微软雅黑" panose="020B0503020204020204" pitchFamily="34" charset="-122"/>
                <a:ea typeface="微软雅黑" panose="020B0503020204020204" pitchFamily="34" charset="-122"/>
                <a:cs typeface="+mn-cs"/>
              </a:rPr>
              <a:t>会议审批管理制度</a:t>
            </a:r>
            <a:r>
              <a:rPr lang="zh-CN" altLang="en-US" sz="1100" b="1" noProof="1">
                <a:latin typeface="微软雅黑" panose="020B0503020204020204" pitchFamily="34" charset="-122"/>
                <a:ea typeface="微软雅黑" panose="020B0503020204020204" pitchFamily="34" charset="-122"/>
                <a:cs typeface="+mn-cs"/>
              </a:rPr>
              <a:t>，严格会议费预算执行，</a:t>
            </a:r>
            <a:r>
              <a:rPr lang="zh-CN" altLang="en-US" sz="1100" b="1" u="sng" noProof="1">
                <a:solidFill>
                  <a:srgbClr val="FF0000"/>
                </a:solidFill>
                <a:latin typeface="微软雅黑" panose="020B0503020204020204" pitchFamily="34" charset="-122"/>
                <a:ea typeface="微软雅黑" panose="020B0503020204020204" pitchFamily="34" charset="-122"/>
                <a:cs typeface="+mn-cs"/>
              </a:rPr>
              <a:t>严禁在会议费中列支公务接待费</a:t>
            </a:r>
            <a:r>
              <a:rPr lang="zh-CN" altLang="en-US" sz="1100" b="1" noProof="1">
                <a:latin typeface="微软雅黑" panose="020B0503020204020204" pitchFamily="34" charset="-122"/>
                <a:ea typeface="微软雅黑" panose="020B0503020204020204" pitchFamily="34" charset="-122"/>
                <a:cs typeface="+mn-cs"/>
              </a:rPr>
              <a:t>。</a:t>
            </a:r>
            <a:endParaRPr lang="zh-CN" altLang="en-US" sz="1100" b="1" noProof="1">
              <a:latin typeface="微软雅黑" panose="020B0503020204020204" pitchFamily="34" charset="-122"/>
              <a:ea typeface="微软雅黑" panose="020B0503020204020204" pitchFamily="34" charset="-122"/>
              <a:cs typeface="+mn-cs"/>
            </a:endParaRPr>
          </a:p>
          <a:p>
            <a:pPr fontAlgn="auto">
              <a:lnSpc>
                <a:spcPct val="120000"/>
              </a:lnSpc>
              <a:spcBef>
                <a:spcPts val="0"/>
              </a:spcBef>
              <a:spcAft>
                <a:spcPts val="0"/>
              </a:spcAft>
              <a:defRPr/>
            </a:pPr>
            <a:r>
              <a:rPr lang="en-US" altLang="zh-CN" sz="1100" b="1" noProof="1">
                <a:latin typeface="微软雅黑" panose="020B0503020204020204" pitchFamily="34" charset="-122"/>
                <a:ea typeface="微软雅黑" panose="020B0503020204020204" pitchFamily="34" charset="-122"/>
                <a:cs typeface="+mn-cs"/>
              </a:rPr>
              <a:t>2.</a:t>
            </a:r>
            <a:r>
              <a:rPr lang="zh-CN" altLang="en-US" sz="1100" b="1" noProof="1">
                <a:latin typeface="微软雅黑" panose="020B0503020204020204" pitchFamily="34" charset="-122"/>
                <a:ea typeface="微软雅黑" panose="020B0503020204020204" pitchFamily="34" charset="-122"/>
                <a:cs typeface="+mn-cs"/>
              </a:rPr>
              <a:t>会议预算：会议名称、内容、举办时间地点、代表人数、工作人员等基本信息，召开会议所需经费来源等。</a:t>
            </a:r>
            <a:endParaRPr lang="zh-CN" altLang="en-US" sz="1100" b="1" noProof="1">
              <a:latin typeface="微软雅黑" panose="020B0503020204020204" pitchFamily="34" charset="-122"/>
              <a:ea typeface="微软雅黑" panose="020B0503020204020204" pitchFamily="34" charset="-122"/>
              <a:cs typeface="+mn-cs"/>
            </a:endParaRPr>
          </a:p>
        </p:txBody>
      </p:sp>
      <p:sp>
        <p:nvSpPr>
          <p:cNvPr id="4" name="Text Box 39"/>
          <p:cNvSpPr txBox="1"/>
          <p:nvPr/>
        </p:nvSpPr>
        <p:spPr>
          <a:xfrm rot="-1868297">
            <a:off x="5756275" y="3724275"/>
            <a:ext cx="1863725" cy="385763"/>
          </a:xfrm>
          <a:prstGeom prst="rect">
            <a:avLst/>
          </a:prstGeom>
          <a:noFill/>
          <a:ln w="9525">
            <a:noFill/>
          </a:ln>
        </p:spPr>
        <p:txBody>
          <a:bodyPr anchor="t">
            <a:spAutoFit/>
          </a:bodyPr>
          <a:lstStyle/>
          <a:p>
            <a:pPr algn="ctr">
              <a:lnSpc>
                <a:spcPct val="120000"/>
              </a:lnSpc>
            </a:pPr>
            <a:r>
              <a:rPr lang="zh-CN" altLang="en-US" sz="1600" b="1">
                <a:solidFill>
                  <a:schemeClr val="bg1"/>
                </a:solidFill>
                <a:latin typeface="微软雅黑" panose="020B0503020204020204" pitchFamily="34" charset="-122"/>
                <a:ea typeface="微软雅黑" panose="020B0503020204020204" pitchFamily="34" charset="-122"/>
              </a:rPr>
              <a:t>会议审批与预算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（三）会议费报销</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19" name="对角圆角矩形 18"/>
          <p:cNvSpPr/>
          <p:nvPr/>
        </p:nvSpPr>
        <p:spPr>
          <a:xfrm>
            <a:off x="-7620" y="5171440"/>
            <a:ext cx="9766935" cy="25336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pic>
        <p:nvPicPr>
          <p:cNvPr id="5" name="图片 4" descr="7"/>
          <p:cNvPicPr>
            <a:picLocks noChangeAspect="1"/>
          </p:cNvPicPr>
          <p:nvPr/>
        </p:nvPicPr>
        <p:blipFill>
          <a:blip r:embed="rId2" cstate="print"/>
          <a:stretch>
            <a:fillRect/>
          </a:stretch>
        </p:blipFill>
        <p:spPr>
          <a:xfrm>
            <a:off x="736600" y="2880995"/>
            <a:ext cx="1242060" cy="826135"/>
          </a:xfrm>
          <a:prstGeom prst="rect">
            <a:avLst/>
          </a:prstGeom>
        </p:spPr>
      </p:pic>
      <p:pic>
        <p:nvPicPr>
          <p:cNvPr id="7" name="图片 6" descr="apic12900"/>
          <p:cNvPicPr>
            <a:picLocks noChangeAspect="1"/>
          </p:cNvPicPr>
          <p:nvPr/>
        </p:nvPicPr>
        <p:blipFill>
          <a:blip r:embed="rId3" cstate="print"/>
          <a:stretch>
            <a:fillRect/>
          </a:stretch>
        </p:blipFill>
        <p:spPr>
          <a:xfrm>
            <a:off x="7053580" y="1715135"/>
            <a:ext cx="1861820" cy="1413510"/>
          </a:xfrm>
          <a:prstGeom prst="rect">
            <a:avLst/>
          </a:prstGeom>
        </p:spPr>
      </p:pic>
      <p:pic>
        <p:nvPicPr>
          <p:cNvPr id="10" name="图片 9" descr="钱"/>
          <p:cNvPicPr>
            <a:picLocks noChangeAspect="1"/>
          </p:cNvPicPr>
          <p:nvPr/>
        </p:nvPicPr>
        <p:blipFill>
          <a:blip r:embed="rId4" cstate="print"/>
          <a:stretch>
            <a:fillRect/>
          </a:stretch>
        </p:blipFill>
        <p:spPr>
          <a:xfrm>
            <a:off x="1028700" y="567690"/>
            <a:ext cx="1507490" cy="1005840"/>
          </a:xfrm>
          <a:prstGeom prst="rect">
            <a:avLst/>
          </a:prstGeom>
        </p:spPr>
      </p:pic>
      <p:sp>
        <p:nvSpPr>
          <p:cNvPr id="6" name="文本框 5"/>
          <p:cNvSpPr txBox="1"/>
          <p:nvPr/>
        </p:nvSpPr>
        <p:spPr>
          <a:xfrm>
            <a:off x="9280525" y="4812665"/>
            <a:ext cx="393065" cy="275590"/>
          </a:xfrm>
          <a:prstGeom prst="rect">
            <a:avLst/>
          </a:prstGeom>
          <a:noFill/>
        </p:spPr>
        <p:txBody>
          <a:bodyPr wrap="square" rtlCol="0">
            <a:spAutoFit/>
          </a:bodyPr>
          <a:lstStyle/>
          <a:p>
            <a:r>
              <a:rPr lang="en-US" altLang="zh-CN" sz="1200" dirty="0" smtClean="0"/>
              <a:t>30</a:t>
            </a:r>
            <a:endParaRPr lang="en-US" altLang="zh-CN" sz="1200" dirty="0" smtClean="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ppt_x</p:attrName>
                                        </p:attrNameLst>
                                      </p:cBhvr>
                                      <p:tavLst>
                                        <p:tav tm="0">
                                          <p:val>
                                            <p:strVal val="0-#ppt_w/2"/>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0-#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2" presetClass="entr" presetSubtype="2"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par>
                                <p:cTn id="54" presetID="42"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ppt_x</p:attrName>
                                        </p:attrNameLst>
                                      </p:cBhvr>
                                      <p:tavLst>
                                        <p:tav tm="0">
                                          <p:val>
                                            <p:strVal val="1+#ppt_w/2"/>
                                          </p:val>
                                        </p:tav>
                                        <p:tav tm="100000">
                                          <p:val>
                                            <p:strVal val="#ppt_x"/>
                                          </p:val>
                                        </p:tav>
                                      </p:tavLst>
                                    </p:anim>
                                    <p:anim calcmode="lin" valueType="num">
                                      <p:cBhvr>
                                        <p:cTn id="69" dur="500" fill="hold"/>
                                        <p:tgtEl>
                                          <p:spTgt spid="35"/>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2" presetClass="entr" presetSubtype="4"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par>
                          <p:cTn id="75" fill="hold">
                            <p:stCondLst>
                              <p:cond delay="7000"/>
                            </p:stCondLst>
                            <p:childTnLst>
                              <p:par>
                                <p:cTn id="76" presetID="22" presetClass="entr" presetSubtype="8"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par>
                                <p:cTn id="79" presetID="42"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500" fill="hold"/>
                                        <p:tgtEl>
                                          <p:spTgt spid="37"/>
                                        </p:tgtEl>
                                        <p:attrNameLst>
                                          <p:attrName>ppt_x</p:attrName>
                                        </p:attrNameLst>
                                      </p:cBhvr>
                                      <p:tavLst>
                                        <p:tav tm="0">
                                          <p:val>
                                            <p:strVal val="0-#ppt_w/2"/>
                                          </p:val>
                                        </p:tav>
                                        <p:tav tm="100000">
                                          <p:val>
                                            <p:strVal val="#ppt_x"/>
                                          </p:val>
                                        </p:tav>
                                      </p:tavLst>
                                    </p:anim>
                                    <p:anim calcmode="lin" valueType="num">
                                      <p:cBhvr>
                                        <p:cTn id="93" dur="500" fill="hold"/>
                                        <p:tgtEl>
                                          <p:spTgt spid="37"/>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2" presetClass="entr" presetSubtype="4" fill="hold"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6325" y="2498725"/>
            <a:ext cx="2106613" cy="1468438"/>
            <a:chOff x="1098860" y="2274706"/>
            <a:chExt cx="1980000" cy="1620000"/>
          </a:xfrm>
        </p:grpSpPr>
        <p:sp>
          <p:nvSpPr>
            <p:cNvPr id="6" name="上箭头 5"/>
            <p:cNvSpPr/>
            <p:nvPr/>
          </p:nvSpPr>
          <p:spPr>
            <a:xfrm>
              <a:off x="1098860" y="2274706"/>
              <a:ext cx="1980000" cy="1620000"/>
            </a:xfrm>
            <a:prstGeom prst="upArrow">
              <a:avLst>
                <a:gd name="adj1" fmla="val 61884"/>
                <a:gd name="adj2" fmla="val 49610"/>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strike="noStrike" noProof="1">
                <a:solidFill>
                  <a:schemeClr val="bg1"/>
                </a:solidFill>
                <a:latin typeface="微软雅黑" panose="020B0503020204020204" pitchFamily="34" charset="-122"/>
                <a:ea typeface="微软雅黑" panose="020B0503020204020204" pitchFamily="34" charset="-122"/>
              </a:endParaRPr>
            </a:p>
          </p:txBody>
        </p:sp>
        <p:grpSp>
          <p:nvGrpSpPr>
            <p:cNvPr id="70660" name="组合 6"/>
            <p:cNvGrpSpPr/>
            <p:nvPr/>
          </p:nvGrpSpPr>
          <p:grpSpPr>
            <a:xfrm>
              <a:off x="1873250" y="2572668"/>
              <a:ext cx="431800" cy="896937"/>
              <a:chOff x="1873250" y="2572668"/>
              <a:chExt cx="431800" cy="896937"/>
            </a:xfrm>
          </p:grpSpPr>
          <p:sp>
            <p:nvSpPr>
              <p:cNvPr id="70661" name="AutoShape 69"/>
              <p:cNvSpPr/>
              <p:nvPr/>
            </p:nvSpPr>
            <p:spPr>
              <a:xfrm rot="-5400000" flipV="1">
                <a:off x="1945474" y="3110030"/>
                <a:ext cx="287337" cy="431800"/>
              </a:xfrm>
              <a:prstGeom prst="chevron">
                <a:avLst>
                  <a:gd name="adj" fmla="val 52500"/>
                </a:avLst>
              </a:prstGeom>
              <a:noFill/>
              <a:ln w="19050" cap="flat" cmpd="sng">
                <a:solidFill>
                  <a:schemeClr val="bg1">
                    <a:alpha val="54900"/>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0662" name="AutoShape 69"/>
              <p:cNvSpPr/>
              <p:nvPr/>
            </p:nvSpPr>
            <p:spPr>
              <a:xfrm rot="-5400000" flipV="1">
                <a:off x="1945474" y="2805230"/>
                <a:ext cx="287337" cy="431800"/>
              </a:xfrm>
              <a:prstGeom prst="chevron">
                <a:avLst>
                  <a:gd name="adj" fmla="val 52500"/>
                </a:avLst>
              </a:prstGeom>
              <a:noFill/>
              <a:ln w="19050" cap="flat" cmpd="sng">
                <a:solidFill>
                  <a:schemeClr val="bg1">
                    <a:alpha val="399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0663" name="AutoShape 69"/>
              <p:cNvSpPr/>
              <p:nvPr/>
            </p:nvSpPr>
            <p:spPr>
              <a:xfrm rot="-5400000" flipV="1">
                <a:off x="1945474" y="2500430"/>
                <a:ext cx="287337" cy="431800"/>
              </a:xfrm>
              <a:prstGeom prst="chevron">
                <a:avLst>
                  <a:gd name="adj" fmla="val 52500"/>
                </a:avLst>
              </a:prstGeom>
              <a:noFill/>
              <a:ln w="19050" cap="flat" cmpd="sng">
                <a:solidFill>
                  <a:schemeClr val="bg1">
                    <a:alpha val="250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6464300" y="2501265"/>
            <a:ext cx="2105025" cy="1461770"/>
            <a:chOff x="6027650" y="2274706"/>
            <a:chExt cx="1980000" cy="1620000"/>
          </a:xfrm>
        </p:grpSpPr>
        <p:sp>
          <p:nvSpPr>
            <p:cNvPr id="12" name="上箭头 11"/>
            <p:cNvSpPr/>
            <p:nvPr/>
          </p:nvSpPr>
          <p:spPr>
            <a:xfrm>
              <a:off x="6027650" y="2274706"/>
              <a:ext cx="1980000" cy="1620000"/>
            </a:xfrm>
            <a:prstGeom prst="upArrow">
              <a:avLst>
                <a:gd name="adj1" fmla="val 61884"/>
                <a:gd name="adj2" fmla="val 50353"/>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strike="noStrike" noProof="1">
                <a:solidFill>
                  <a:schemeClr val="bg1"/>
                </a:solidFill>
                <a:latin typeface="微软雅黑" panose="020B0503020204020204" pitchFamily="34" charset="-122"/>
                <a:ea typeface="微软雅黑" panose="020B0503020204020204" pitchFamily="34" charset="-122"/>
              </a:endParaRPr>
            </a:p>
          </p:txBody>
        </p:sp>
        <p:grpSp>
          <p:nvGrpSpPr>
            <p:cNvPr id="70666" name="组合 12"/>
            <p:cNvGrpSpPr/>
            <p:nvPr/>
          </p:nvGrpSpPr>
          <p:grpSpPr>
            <a:xfrm>
              <a:off x="6802438" y="2572668"/>
              <a:ext cx="431800" cy="896937"/>
              <a:chOff x="6802438" y="2572668"/>
              <a:chExt cx="431800" cy="896937"/>
            </a:xfrm>
          </p:grpSpPr>
          <p:sp>
            <p:nvSpPr>
              <p:cNvPr id="70667" name="AutoShape 69"/>
              <p:cNvSpPr/>
              <p:nvPr/>
            </p:nvSpPr>
            <p:spPr>
              <a:xfrm rot="-5400000" flipV="1">
                <a:off x="6874662" y="3110030"/>
                <a:ext cx="287337" cy="431800"/>
              </a:xfrm>
              <a:prstGeom prst="chevron">
                <a:avLst>
                  <a:gd name="adj" fmla="val 52500"/>
                </a:avLst>
              </a:prstGeom>
              <a:noFill/>
              <a:ln w="19050" cap="flat" cmpd="sng">
                <a:solidFill>
                  <a:schemeClr val="bg1">
                    <a:alpha val="54900"/>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0668" name="AutoShape 69"/>
              <p:cNvSpPr/>
              <p:nvPr/>
            </p:nvSpPr>
            <p:spPr>
              <a:xfrm rot="-5400000" flipV="1">
                <a:off x="6874662" y="2805230"/>
                <a:ext cx="287337" cy="431800"/>
              </a:xfrm>
              <a:prstGeom prst="chevron">
                <a:avLst>
                  <a:gd name="adj" fmla="val 52500"/>
                </a:avLst>
              </a:prstGeom>
              <a:noFill/>
              <a:ln w="19050" cap="flat" cmpd="sng">
                <a:solidFill>
                  <a:schemeClr val="bg1">
                    <a:alpha val="399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0669" name="AutoShape 69"/>
              <p:cNvSpPr/>
              <p:nvPr/>
            </p:nvSpPr>
            <p:spPr>
              <a:xfrm rot="-5400000" flipV="1">
                <a:off x="6874662" y="2500430"/>
                <a:ext cx="287337" cy="431800"/>
              </a:xfrm>
              <a:prstGeom prst="chevron">
                <a:avLst>
                  <a:gd name="adj" fmla="val 52500"/>
                </a:avLst>
              </a:prstGeom>
              <a:noFill/>
              <a:ln w="19050" cap="flat" cmpd="sng">
                <a:solidFill>
                  <a:schemeClr val="bg1">
                    <a:alpha val="250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3767138" y="2819400"/>
            <a:ext cx="2106612" cy="1069975"/>
            <a:chOff x="3545281" y="2167958"/>
            <a:chExt cx="1979702" cy="1726413"/>
          </a:xfrm>
        </p:grpSpPr>
        <p:sp>
          <p:nvSpPr>
            <p:cNvPr id="18" name="上箭头 17"/>
            <p:cNvSpPr/>
            <p:nvPr/>
          </p:nvSpPr>
          <p:spPr>
            <a:xfrm>
              <a:off x="3545281" y="2167958"/>
              <a:ext cx="1979702" cy="1726413"/>
            </a:xfrm>
            <a:prstGeom prst="upArrow">
              <a:avLst>
                <a:gd name="adj1" fmla="val 61884"/>
                <a:gd name="adj2" fmla="val 41845"/>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strike="noStrike" noProof="1">
                <a:solidFill>
                  <a:schemeClr val="bg1"/>
                </a:solidFill>
                <a:latin typeface="微软雅黑" panose="020B0503020204020204" pitchFamily="34" charset="-122"/>
                <a:ea typeface="微软雅黑" panose="020B0503020204020204" pitchFamily="34" charset="-122"/>
              </a:endParaRPr>
            </a:p>
          </p:txBody>
        </p:sp>
        <p:grpSp>
          <p:nvGrpSpPr>
            <p:cNvPr id="70672" name="组合 18"/>
            <p:cNvGrpSpPr/>
            <p:nvPr/>
          </p:nvGrpSpPr>
          <p:grpSpPr>
            <a:xfrm>
              <a:off x="4319588" y="2267868"/>
              <a:ext cx="431800" cy="1201737"/>
              <a:chOff x="4319588" y="2267868"/>
              <a:chExt cx="431800" cy="1201737"/>
            </a:xfrm>
          </p:grpSpPr>
          <p:sp>
            <p:nvSpPr>
              <p:cNvPr id="70673" name="AutoShape 69"/>
              <p:cNvSpPr/>
              <p:nvPr/>
            </p:nvSpPr>
            <p:spPr>
              <a:xfrm rot="-5400000" flipV="1">
                <a:off x="4391812" y="3110030"/>
                <a:ext cx="287337" cy="431800"/>
              </a:xfrm>
              <a:prstGeom prst="chevron">
                <a:avLst>
                  <a:gd name="adj" fmla="val 52500"/>
                </a:avLst>
              </a:prstGeom>
              <a:noFill/>
              <a:ln w="19050" cap="flat" cmpd="sng">
                <a:solidFill>
                  <a:schemeClr val="bg1">
                    <a:alpha val="54900"/>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0674" name="AutoShape 69"/>
              <p:cNvSpPr/>
              <p:nvPr/>
            </p:nvSpPr>
            <p:spPr>
              <a:xfrm rot="-5400000" flipV="1">
                <a:off x="4391812" y="2805230"/>
                <a:ext cx="287337" cy="431800"/>
              </a:xfrm>
              <a:prstGeom prst="chevron">
                <a:avLst>
                  <a:gd name="adj" fmla="val 52500"/>
                </a:avLst>
              </a:prstGeom>
              <a:noFill/>
              <a:ln w="19050" cap="flat" cmpd="sng">
                <a:solidFill>
                  <a:schemeClr val="bg1">
                    <a:alpha val="399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0675" name="AutoShape 69"/>
              <p:cNvSpPr/>
              <p:nvPr/>
            </p:nvSpPr>
            <p:spPr>
              <a:xfrm rot="-5400000" flipV="1">
                <a:off x="4391812" y="2500430"/>
                <a:ext cx="287337" cy="431800"/>
              </a:xfrm>
              <a:prstGeom prst="chevron">
                <a:avLst>
                  <a:gd name="adj" fmla="val 52500"/>
                </a:avLst>
              </a:prstGeom>
              <a:noFill/>
              <a:ln w="19050" cap="flat" cmpd="sng">
                <a:solidFill>
                  <a:schemeClr val="bg1">
                    <a:alpha val="25098"/>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0676" name="AutoShape 69"/>
              <p:cNvSpPr/>
              <p:nvPr/>
            </p:nvSpPr>
            <p:spPr>
              <a:xfrm rot="-5400000" flipV="1">
                <a:off x="4391812" y="2195630"/>
                <a:ext cx="287337" cy="431800"/>
              </a:xfrm>
              <a:prstGeom prst="chevron">
                <a:avLst>
                  <a:gd name="adj" fmla="val 52500"/>
                </a:avLst>
              </a:prstGeom>
              <a:noFill/>
              <a:ln w="19050" cap="flat" cmpd="sng">
                <a:solidFill>
                  <a:schemeClr val="bg1">
                    <a:alpha val="10196"/>
                  </a:schemeClr>
                </a:solidFill>
                <a:prstDash val="sysDash"/>
                <a:miter/>
                <a:headEnd type="none" w="med" len="med"/>
                <a:tailEnd type="none" w="med" len="med"/>
              </a:ln>
            </p:spPr>
            <p:txBody>
              <a:bodyPr rot="10800000" vert="eaVert" anchor="ctr"/>
              <a:lstStyle/>
              <a:p>
                <a:pPr marL="0" lvl="2" indent="914400" algn="ctr" defTabSz="0" eaLnBrk="0" fontAlgn="ctr" hangingPunct="0">
                  <a:buClr>
                    <a:srgbClr val="FF0000"/>
                  </a:buClr>
                  <a:buSzPct val="70000"/>
                  <a:tabLst>
                    <a:tab pos="136525" algn="l"/>
                  </a:tabLst>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sp>
        <p:nvSpPr>
          <p:cNvPr id="24" name="矩形 23"/>
          <p:cNvSpPr/>
          <p:nvPr/>
        </p:nvSpPr>
        <p:spPr>
          <a:xfrm>
            <a:off x="184150" y="358140"/>
            <a:ext cx="3167380" cy="2461260"/>
          </a:xfrm>
          <a:prstGeom prst="rect">
            <a:avLst/>
          </a:prstGeom>
        </p:spPr>
        <p:txBody>
          <a:bodyPr wrap="square">
            <a:spAutoFit/>
          </a:bodyPr>
          <a:lstStyle/>
          <a:p>
            <a:pPr marL="0" lvl="2" algn="l" defTabSz="912495" eaLnBrk="0" fontAlgn="auto" hangingPunct="0">
              <a:spcBef>
                <a:spcPts val="0"/>
              </a:spcBef>
              <a:spcAft>
                <a:spcPts val="0"/>
              </a:spcAft>
              <a:buClr>
                <a:srgbClr val="0070C0"/>
              </a:buClr>
              <a:buSzPct val="80000"/>
              <a:tabLst>
                <a:tab pos="136525" algn="l"/>
              </a:tabLst>
              <a:defRPr/>
            </a:pPr>
            <a:endParaRPr lang="zh-CN" altLang="en-US" sz="1400" strike="noStrike" spc="50" noProof="1">
              <a:ln w="11430"/>
              <a:latin typeface="微软雅黑" panose="020B0503020204020204" pitchFamily="34" charset="-122"/>
              <a:ea typeface="微软雅黑" panose="020B0503020204020204" pitchFamily="34" charset="-122"/>
              <a:cs typeface="+mn-cs"/>
            </a:endParaRPr>
          </a:p>
          <a:p>
            <a:pPr marL="0" lvl="2" algn="l" defTabSz="912495" eaLnBrk="0" fontAlgn="auto" hangingPunct="0">
              <a:spcBef>
                <a:spcPts val="0"/>
              </a:spcBef>
              <a:spcAft>
                <a:spcPts val="0"/>
              </a:spcAft>
              <a:buClr>
                <a:srgbClr val="0070C0"/>
              </a:buClr>
              <a:buSzPct val="80000"/>
              <a:tabLst>
                <a:tab pos="136525" algn="l"/>
              </a:tabLst>
              <a:defRPr/>
            </a:pPr>
            <a:r>
              <a:rPr lang="en-US" altLang="zh-CN" sz="1400" strike="noStrike" spc="50" noProof="1">
                <a:ln w="11430"/>
                <a:latin typeface="微软雅黑" panose="020B0503020204020204" pitchFamily="34" charset="-122"/>
                <a:ea typeface="微软雅黑" panose="020B0503020204020204" pitchFamily="34" charset="-122"/>
                <a:cs typeface="+mn-cs"/>
              </a:rPr>
              <a:t>1.</a:t>
            </a:r>
            <a:r>
              <a:rPr lang="zh-CN" altLang="en-US" sz="1400" b="1" spc="50">
                <a:ln w="11430"/>
                <a:solidFill>
                  <a:srgbClr val="0066FF"/>
                </a:solidFill>
                <a:latin typeface="微软雅黑" panose="020B0503020204020204" pitchFamily="34" charset="-122"/>
                <a:ea typeface="微软雅黑" panose="020B0503020204020204" pitchFamily="34" charset="-122"/>
                <a:cs typeface="+mn-cs"/>
                <a:sym typeface="+mn-ea"/>
              </a:rPr>
              <a:t>横向课题经费、人才引进经费、预算内公务接待费</a:t>
            </a:r>
            <a:r>
              <a:rPr lang="zh-CN" altLang="en-US" sz="1400" spc="50">
                <a:ln w="11430"/>
                <a:latin typeface="微软雅黑" panose="020B0503020204020204" pitchFamily="34" charset="-122"/>
                <a:ea typeface="微软雅黑" panose="020B0503020204020204" pitchFamily="34" charset="-122"/>
                <a:cs typeface="+mn-cs"/>
                <a:sym typeface="+mn-ea"/>
              </a:rPr>
              <a:t>等报销公务接待时，应务必提供相关凭证与资料，包括发票、</a:t>
            </a:r>
            <a:r>
              <a:rPr lang="zh-CN" altLang="en-US" sz="1400" b="1" spc="50">
                <a:ln w="11430"/>
                <a:solidFill>
                  <a:srgbClr val="FF0000"/>
                </a:solidFill>
                <a:latin typeface="微软雅黑" panose="020B0503020204020204" pitchFamily="34" charset="-122"/>
                <a:ea typeface="微软雅黑" panose="020B0503020204020204" pitchFamily="34" charset="-122"/>
                <a:cs typeface="+mn-cs"/>
                <a:sym typeface="+mn-ea"/>
              </a:rPr>
              <a:t>公务接待审批表</a:t>
            </a:r>
            <a:r>
              <a:rPr lang="zh-CN" altLang="en-US" sz="1400" spc="50">
                <a:ln w="11430"/>
                <a:latin typeface="微软雅黑" panose="020B0503020204020204" pitchFamily="34" charset="-122"/>
                <a:ea typeface="微软雅黑" panose="020B0503020204020204" pitchFamily="34" charset="-122"/>
                <a:cs typeface="+mn-cs"/>
                <a:sym typeface="+mn-ea"/>
              </a:rPr>
              <a:t>，以及公务接待</a:t>
            </a:r>
            <a:r>
              <a:rPr lang="zh-CN" altLang="en-US" sz="1400" b="1" spc="50">
                <a:ln w="11430"/>
                <a:solidFill>
                  <a:srgbClr val="FF0000"/>
                </a:solidFill>
                <a:latin typeface="微软雅黑" panose="020B0503020204020204" pitchFamily="34" charset="-122"/>
                <a:ea typeface="微软雅黑" panose="020B0503020204020204" pitchFamily="34" charset="-122"/>
                <a:cs typeface="+mn-cs"/>
                <a:sym typeface="+mn-ea"/>
              </a:rPr>
              <a:t>公函或邀请函</a:t>
            </a:r>
            <a:r>
              <a:rPr lang="zh-CN" altLang="en-US" sz="1400" spc="50">
                <a:ln w="11430"/>
                <a:latin typeface="微软雅黑" panose="020B0503020204020204" pitchFamily="34" charset="-122"/>
                <a:ea typeface="微软雅黑" panose="020B0503020204020204" pitchFamily="34" charset="-122"/>
                <a:cs typeface="+mn-cs"/>
                <a:sym typeface="+mn-ea"/>
              </a:rPr>
              <a:t>。</a:t>
            </a:r>
            <a:r>
              <a:rPr lang="zh-CN" altLang="en-US" sz="1400" strike="noStrike" spc="50" noProof="1" smtClean="0">
                <a:ln w="11430"/>
                <a:latin typeface="微软雅黑" panose="020B0503020204020204" pitchFamily="34" charset="-122"/>
                <a:ea typeface="微软雅黑" panose="020B0503020204020204" pitchFamily="34" charset="-122"/>
                <a:cs typeface="+mn-cs"/>
              </a:rPr>
              <a:t>无</a:t>
            </a:r>
            <a:r>
              <a:rPr lang="zh-CN" altLang="en-US" sz="1400" strike="noStrike" spc="50" noProof="1">
                <a:ln w="11430"/>
                <a:latin typeface="微软雅黑" panose="020B0503020204020204" pitchFamily="34" charset="-122"/>
                <a:ea typeface="微软雅黑" panose="020B0503020204020204" pitchFamily="34" charset="-122"/>
                <a:cs typeface="+mn-cs"/>
              </a:rPr>
              <a:t>公函(或邀请函）的公务</a:t>
            </a:r>
            <a:r>
              <a:rPr lang="zh-CN" altLang="en-US" sz="1400" strike="noStrike" spc="50" noProof="1" smtClean="0">
                <a:ln w="11430"/>
                <a:latin typeface="微软雅黑" panose="020B0503020204020204" pitchFamily="34" charset="-122"/>
                <a:ea typeface="微软雅黑" panose="020B0503020204020204" pitchFamily="34" charset="-122"/>
                <a:cs typeface="+mn-cs"/>
              </a:rPr>
              <a:t>活动</a:t>
            </a:r>
            <a:r>
              <a:rPr lang="zh-CN" altLang="en-US" sz="1400" b="1" strike="noStrike" spc="50" noProof="1" smtClean="0">
                <a:ln w="11430"/>
                <a:solidFill>
                  <a:srgbClr val="FF0000"/>
                </a:solidFill>
                <a:latin typeface="微软雅黑" panose="020B0503020204020204" pitchFamily="34" charset="-122"/>
                <a:ea typeface="微软雅黑" panose="020B0503020204020204" pitchFamily="34" charset="-122"/>
                <a:cs typeface="+mn-cs"/>
              </a:rPr>
              <a:t>一律不予接待</a:t>
            </a:r>
            <a:r>
              <a:rPr lang="zh-CN" altLang="en-US" sz="1400" strike="noStrike" spc="50" noProof="1" smtClean="0">
                <a:ln w="11430"/>
                <a:latin typeface="微软雅黑" panose="020B0503020204020204" pitchFamily="34" charset="-122"/>
                <a:ea typeface="微软雅黑" panose="020B0503020204020204" pitchFamily="34" charset="-122"/>
                <a:cs typeface="+mn-cs"/>
              </a:rPr>
              <a:t>。</a:t>
            </a:r>
            <a:endParaRPr lang="zh-CN" altLang="en-US" sz="1400" strike="noStrike" spc="50" noProof="1" smtClean="0">
              <a:ln w="11430"/>
              <a:latin typeface="微软雅黑" panose="020B0503020204020204" pitchFamily="34" charset="-122"/>
              <a:ea typeface="微软雅黑" panose="020B0503020204020204" pitchFamily="34" charset="-122"/>
              <a:cs typeface="+mn-cs"/>
            </a:endParaRPr>
          </a:p>
          <a:p>
            <a:pPr marL="0" lvl="2" algn="l" defTabSz="912495" eaLnBrk="0" fontAlgn="auto" hangingPunct="0">
              <a:spcBef>
                <a:spcPts val="0"/>
              </a:spcBef>
              <a:spcAft>
                <a:spcPts val="0"/>
              </a:spcAft>
              <a:buClr>
                <a:srgbClr val="0070C0"/>
              </a:buClr>
              <a:buSzPct val="80000"/>
              <a:tabLst>
                <a:tab pos="136525" algn="l"/>
              </a:tabLst>
              <a:defRPr/>
            </a:pPr>
            <a:endParaRPr lang="zh-CN" altLang="en-US" sz="1400" strike="noStrike" spc="50" noProof="1" smtClean="0">
              <a:ln w="11430"/>
              <a:latin typeface="微软雅黑" panose="020B0503020204020204" pitchFamily="34" charset="-122"/>
              <a:ea typeface="微软雅黑" panose="020B0503020204020204" pitchFamily="34" charset="-122"/>
              <a:cs typeface="+mn-cs"/>
            </a:endParaRPr>
          </a:p>
          <a:p>
            <a:pPr marL="0" lvl="2" algn="l" defTabSz="912495" eaLnBrk="0" fontAlgn="auto" hangingPunct="0">
              <a:spcBef>
                <a:spcPts val="0"/>
              </a:spcBef>
              <a:spcAft>
                <a:spcPts val="0"/>
              </a:spcAft>
              <a:buClr>
                <a:srgbClr val="0070C0"/>
              </a:buClr>
              <a:buSzPct val="80000"/>
              <a:tabLst>
                <a:tab pos="136525" algn="l"/>
              </a:tabLst>
              <a:defRPr/>
            </a:pPr>
            <a:r>
              <a:rPr lang="en-US" altLang="zh-CN" sz="1400" strike="noStrike" spc="50" noProof="1">
                <a:ln w="11430"/>
                <a:latin typeface="微软雅黑" panose="020B0503020204020204" pitchFamily="34" charset="-122"/>
                <a:ea typeface="微软雅黑" panose="020B0503020204020204" pitchFamily="34" charset="-122"/>
                <a:cs typeface="+mn-cs"/>
              </a:rPr>
              <a:t>2.</a:t>
            </a:r>
            <a:r>
              <a:rPr lang="zh-CN" altLang="en-US" sz="1400" strike="noStrike" spc="50" noProof="1">
                <a:ln w="11430"/>
                <a:latin typeface="微软雅黑" panose="020B0503020204020204" pitchFamily="34" charset="-122"/>
                <a:ea typeface="微软雅黑" panose="020B0503020204020204" pitchFamily="34" charset="-122"/>
                <a:cs typeface="+mn-cs"/>
              </a:rPr>
              <a:t>邀请函</a:t>
            </a:r>
            <a:r>
              <a:rPr lang="en-US" altLang="zh-CN" sz="1400" strike="noStrike" spc="50" noProof="1">
                <a:ln w="11430"/>
                <a:latin typeface="微软雅黑" panose="020B0503020204020204" pitchFamily="34" charset="-122"/>
                <a:ea typeface="微软雅黑" panose="020B0503020204020204" pitchFamily="34" charset="-122"/>
                <a:cs typeface="+mn-cs"/>
              </a:rPr>
              <a:t>可以学校名义</a:t>
            </a:r>
            <a:r>
              <a:rPr lang="zh-CN" altLang="en-US" sz="1400" strike="noStrike" spc="50" noProof="1">
                <a:ln w="11430"/>
                <a:latin typeface="微软雅黑" panose="020B0503020204020204" pitchFamily="34" charset="-122"/>
                <a:ea typeface="微软雅黑" panose="020B0503020204020204" pitchFamily="34" charset="-122"/>
                <a:cs typeface="+mn-cs"/>
              </a:rPr>
              <a:t>或</a:t>
            </a:r>
            <a:r>
              <a:rPr lang="en-US" altLang="zh-CN" sz="1400" strike="noStrike" spc="50" noProof="1">
                <a:ln w="11430"/>
                <a:latin typeface="微软雅黑" panose="020B0503020204020204" pitchFamily="34" charset="-122"/>
                <a:ea typeface="微软雅黑" panose="020B0503020204020204" pitchFamily="34" charset="-122"/>
                <a:cs typeface="+mn-cs"/>
              </a:rPr>
              <a:t>学校二级单位（部处、学院、研究中心等）名义邀请</a:t>
            </a:r>
            <a:r>
              <a:rPr lang="zh-CN" altLang="en-US" sz="1400" strike="noStrike" spc="50" noProof="1">
                <a:ln w="11430"/>
                <a:latin typeface="微软雅黑" panose="020B0503020204020204" pitchFamily="34" charset="-122"/>
                <a:ea typeface="微软雅黑" panose="020B0503020204020204" pitchFamily="34" charset="-122"/>
                <a:cs typeface="+mn-cs"/>
              </a:rPr>
              <a:t>。</a:t>
            </a:r>
            <a:endParaRPr lang="zh-CN" altLang="en-US" sz="1400" strike="noStrike" spc="50" noProof="1">
              <a:ln w="11430"/>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6256020" y="584200"/>
            <a:ext cx="3503295" cy="2461260"/>
          </a:xfrm>
          <a:prstGeom prst="rect">
            <a:avLst/>
          </a:prstGeom>
        </p:spPr>
        <p:txBody>
          <a:bodyPr wrap="square">
            <a:spAutoFit/>
          </a:bodyPr>
          <a:lstStyle/>
          <a:p>
            <a:pPr marL="0" lvl="2" algn="l" defTabSz="912495" eaLnBrk="0" fontAlgn="auto" hangingPunct="0">
              <a:spcBef>
                <a:spcPts val="0"/>
              </a:spcBef>
              <a:spcAft>
                <a:spcPts val="0"/>
              </a:spcAft>
              <a:buClr>
                <a:srgbClr val="0070C0"/>
              </a:buClr>
              <a:buSzPct val="80000"/>
              <a:tabLst>
                <a:tab pos="136525" algn="l"/>
              </a:tabLst>
              <a:defRPr/>
            </a:pPr>
            <a:r>
              <a:rPr lang="zh-CN" altLang="en-US" sz="1400" strike="noStrike" spc="50" noProof="1">
                <a:ln w="11430"/>
                <a:latin typeface="微软雅黑" panose="020B0503020204020204" pitchFamily="34" charset="-122"/>
                <a:ea typeface="微软雅黑" panose="020B0503020204020204" pitchFamily="34" charset="-122"/>
                <a:cs typeface="+mn-cs"/>
              </a:rPr>
              <a:t>1.用餐地点不得安排在私人会所、高消费餐饮场所。</a:t>
            </a:r>
            <a:endParaRPr lang="zh-CN" altLang="en-US" sz="1400" strike="noStrike" spc="50" noProof="1">
              <a:ln w="11430"/>
              <a:latin typeface="微软雅黑" panose="020B0503020204020204" pitchFamily="34" charset="-122"/>
              <a:ea typeface="微软雅黑" panose="020B0503020204020204" pitchFamily="34" charset="-122"/>
              <a:cs typeface="+mn-cs"/>
            </a:endParaRPr>
          </a:p>
          <a:p>
            <a:pPr marL="0" lvl="2" algn="l" defTabSz="912495" eaLnBrk="0" fontAlgn="auto" hangingPunct="0">
              <a:spcBef>
                <a:spcPts val="0"/>
              </a:spcBef>
              <a:spcAft>
                <a:spcPts val="0"/>
              </a:spcAft>
              <a:buClr>
                <a:srgbClr val="0070C0"/>
              </a:buClr>
              <a:buSzPct val="80000"/>
              <a:tabLst>
                <a:tab pos="136525" algn="l"/>
              </a:tabLst>
              <a:defRPr/>
            </a:pPr>
            <a:r>
              <a:rPr lang="zh-CN" altLang="en-US" sz="1400" strike="noStrike" spc="50" noProof="1">
                <a:ln w="11430"/>
                <a:latin typeface="微软雅黑" panose="020B0503020204020204" pitchFamily="34" charset="-122"/>
                <a:ea typeface="微软雅黑" panose="020B0503020204020204" pitchFamily="34" charset="-122"/>
                <a:cs typeface="+mn-cs"/>
              </a:rPr>
              <a:t>2.</a:t>
            </a:r>
            <a:r>
              <a:rPr lang="zh-CN" altLang="en-US" sz="1400" b="1" strike="noStrike" spc="50" noProof="1">
                <a:ln w="11430"/>
                <a:solidFill>
                  <a:srgbClr val="FF0000"/>
                </a:solidFill>
                <a:latin typeface="微软雅黑" panose="020B0503020204020204" pitchFamily="34" charset="-122"/>
                <a:ea typeface="微软雅黑" panose="020B0503020204020204" pitchFamily="34" charset="-122"/>
                <a:cs typeface="+mn-cs"/>
              </a:rPr>
              <a:t>不提供香烟和酒水</a:t>
            </a:r>
            <a:r>
              <a:rPr lang="zh-CN" altLang="en-US" sz="1400" strike="noStrike" spc="50" noProof="1">
                <a:ln w="11430"/>
                <a:latin typeface="微软雅黑" panose="020B0503020204020204" pitchFamily="34" charset="-122"/>
                <a:ea typeface="微软雅黑" panose="020B0503020204020204" pitchFamily="34" charset="-122"/>
                <a:cs typeface="+mn-cs"/>
              </a:rPr>
              <a:t>，不提供鱼翅、燕窝等高档菜肴和用野生动物制作的菜肴。</a:t>
            </a:r>
            <a:endParaRPr lang="zh-CN" altLang="en-US" sz="1400" strike="noStrike" spc="50" noProof="1">
              <a:ln w="11430"/>
              <a:latin typeface="微软雅黑" panose="020B0503020204020204" pitchFamily="34" charset="-122"/>
              <a:ea typeface="微软雅黑" panose="020B0503020204020204" pitchFamily="34" charset="-122"/>
              <a:cs typeface="+mn-cs"/>
            </a:endParaRPr>
          </a:p>
          <a:p>
            <a:pPr marL="0" lvl="2" algn="l" defTabSz="912495" eaLnBrk="0" fontAlgn="auto" hangingPunct="0">
              <a:spcBef>
                <a:spcPts val="0"/>
              </a:spcBef>
              <a:spcAft>
                <a:spcPts val="0"/>
              </a:spcAft>
              <a:buClr>
                <a:srgbClr val="0070C0"/>
              </a:buClr>
              <a:buSzPct val="80000"/>
              <a:tabLst>
                <a:tab pos="136525" algn="l"/>
              </a:tabLst>
              <a:defRPr/>
            </a:pPr>
            <a:r>
              <a:rPr lang="zh-CN" altLang="en-US" sz="1400" spc="50">
                <a:ln w="11430"/>
                <a:latin typeface="微软雅黑" panose="020B0503020204020204" pitchFamily="34" charset="-122"/>
                <a:ea typeface="微软雅黑" panose="020B0503020204020204" pitchFamily="34" charset="-122"/>
                <a:cs typeface="+mn-cs"/>
                <a:sym typeface="+mn-ea"/>
              </a:rPr>
              <a:t>3.</a:t>
            </a:r>
            <a:r>
              <a:rPr lang="zh-CN" altLang="en-US" sz="1400" b="1" spc="50">
                <a:ln w="11430"/>
                <a:solidFill>
                  <a:srgbClr val="FF0000"/>
                </a:solidFill>
                <a:latin typeface="微软雅黑" panose="020B0503020204020204" pitchFamily="34" charset="-122"/>
                <a:ea typeface="微软雅黑" panose="020B0503020204020204" pitchFamily="34" charset="-122"/>
                <a:cs typeface="+mn-cs"/>
                <a:sym typeface="+mn-ea"/>
              </a:rPr>
              <a:t>不得超标准</a:t>
            </a:r>
            <a:r>
              <a:rPr lang="zh-CN" altLang="en-US" sz="1400" spc="50">
                <a:ln w="11430"/>
                <a:latin typeface="微软雅黑" panose="020B0503020204020204" pitchFamily="34" charset="-122"/>
                <a:ea typeface="微软雅黑" panose="020B0503020204020204" pitchFamily="34" charset="-122"/>
                <a:cs typeface="+mn-cs"/>
                <a:sym typeface="+mn-ea"/>
              </a:rPr>
              <a:t>安排接待用房，不额外提供</a:t>
            </a:r>
            <a:r>
              <a:rPr lang="zh-CN" altLang="en-US" sz="1400" b="1" spc="50">
                <a:ln w="11430"/>
                <a:solidFill>
                  <a:srgbClr val="FF0000"/>
                </a:solidFill>
                <a:latin typeface="微软雅黑" panose="020B0503020204020204" pitchFamily="34" charset="-122"/>
                <a:ea typeface="微软雅黑" panose="020B0503020204020204" pitchFamily="34" charset="-122"/>
                <a:cs typeface="+mn-cs"/>
                <a:sym typeface="+mn-ea"/>
              </a:rPr>
              <a:t>洗漱用品、水果、茶叶、鲜花</a:t>
            </a:r>
            <a:r>
              <a:rPr lang="zh-CN" altLang="en-US" sz="1400" spc="50">
                <a:ln w="11430"/>
                <a:latin typeface="微软雅黑" panose="020B0503020204020204" pitchFamily="34" charset="-122"/>
                <a:ea typeface="微软雅黑" panose="020B0503020204020204" pitchFamily="34" charset="-122"/>
                <a:cs typeface="+mn-cs"/>
                <a:sym typeface="+mn-ea"/>
              </a:rPr>
              <a:t>等。</a:t>
            </a:r>
            <a:endParaRPr lang="zh-CN" altLang="en-US" sz="1400" spc="50">
              <a:ln w="11430"/>
              <a:latin typeface="微软雅黑" panose="020B0503020204020204" pitchFamily="34" charset="-122"/>
              <a:ea typeface="微软雅黑" panose="020B0503020204020204" pitchFamily="34" charset="-122"/>
              <a:cs typeface="+mn-cs"/>
              <a:sym typeface="+mn-ea"/>
            </a:endParaRPr>
          </a:p>
          <a:p>
            <a:pPr marL="0" lvl="2" algn="l" defTabSz="912495" eaLnBrk="0" fontAlgn="auto" hangingPunct="0">
              <a:spcBef>
                <a:spcPts val="0"/>
              </a:spcBef>
              <a:spcAft>
                <a:spcPts val="0"/>
              </a:spcAft>
              <a:buClr>
                <a:srgbClr val="0070C0"/>
              </a:buClr>
              <a:buSzPct val="80000"/>
              <a:tabLst>
                <a:tab pos="136525" algn="l"/>
              </a:tabLst>
              <a:defRPr/>
            </a:pPr>
            <a:r>
              <a:rPr lang="en-US" altLang="zh-CN" sz="1400" spc="50">
                <a:ln w="11430"/>
                <a:latin typeface="微软雅黑" panose="020B0503020204020204" pitchFamily="34" charset="-122"/>
                <a:ea typeface="微软雅黑" panose="020B0503020204020204" pitchFamily="34" charset="-122"/>
                <a:cs typeface="+mn-cs"/>
                <a:sym typeface="+mn-ea"/>
              </a:rPr>
              <a:t>4.因公务需要，原则上只接待一餐</a:t>
            </a:r>
            <a:r>
              <a:rPr lang="zh-CN" altLang="en-US" sz="1400" spc="50">
                <a:ln w="11430"/>
                <a:latin typeface="微软雅黑" panose="020B0503020204020204" pitchFamily="34" charset="-122"/>
                <a:ea typeface="微软雅黑" panose="020B0503020204020204" pitchFamily="34" charset="-122"/>
                <a:cs typeface="+mn-cs"/>
                <a:sym typeface="+mn-ea"/>
              </a:rPr>
              <a:t>；若确需接待</a:t>
            </a:r>
            <a:r>
              <a:rPr lang="en-US" altLang="zh-CN" sz="1400" spc="50">
                <a:ln w="11430"/>
                <a:latin typeface="微软雅黑" panose="020B0503020204020204" pitchFamily="34" charset="-122"/>
                <a:ea typeface="微软雅黑" panose="020B0503020204020204" pitchFamily="34" charset="-122"/>
                <a:cs typeface="+mn-cs"/>
                <a:sym typeface="+mn-ea"/>
              </a:rPr>
              <a:t>超过一餐的</a:t>
            </a:r>
            <a:r>
              <a:rPr lang="zh-CN" altLang="en-US" sz="1400" spc="50">
                <a:ln w="11430"/>
                <a:latin typeface="微软雅黑" panose="020B0503020204020204" pitchFamily="34" charset="-122"/>
                <a:ea typeface="微软雅黑" panose="020B0503020204020204" pitchFamily="34" charset="-122"/>
                <a:cs typeface="+mn-cs"/>
                <a:sym typeface="+mn-ea"/>
              </a:rPr>
              <a:t>，须在接待审批表中说明情况。</a:t>
            </a:r>
            <a:endParaRPr lang="zh-CN" altLang="en-US" sz="1400" spc="50">
              <a:ln w="11430"/>
              <a:latin typeface="微软雅黑" panose="020B0503020204020204" pitchFamily="34" charset="-122"/>
              <a:ea typeface="微软雅黑" panose="020B0503020204020204" pitchFamily="34" charset="-122"/>
              <a:cs typeface="+mn-cs"/>
              <a:sym typeface="+mn-ea"/>
            </a:endParaRPr>
          </a:p>
          <a:p>
            <a:pPr marL="0" lvl="2" algn="l" defTabSz="912495" eaLnBrk="0" fontAlgn="auto" hangingPunct="0">
              <a:spcBef>
                <a:spcPts val="0"/>
              </a:spcBef>
              <a:spcAft>
                <a:spcPts val="0"/>
              </a:spcAft>
              <a:buClr>
                <a:srgbClr val="0070C0"/>
              </a:buClr>
              <a:buSzPct val="80000"/>
              <a:tabLst>
                <a:tab pos="136525" algn="l"/>
              </a:tabLst>
              <a:defRPr/>
            </a:pPr>
            <a:endParaRPr lang="zh-CN" altLang="en-US" sz="1400" spc="50">
              <a:ln w="11430"/>
              <a:latin typeface="微软雅黑" panose="020B0503020204020204" pitchFamily="34" charset="-122"/>
              <a:ea typeface="微软雅黑" panose="020B0503020204020204" pitchFamily="34" charset="-122"/>
              <a:cs typeface="+mn-cs"/>
              <a:sym typeface="+mn-ea"/>
            </a:endParaRPr>
          </a:p>
          <a:p>
            <a:pPr marL="0" lvl="2" algn="l" defTabSz="912495" eaLnBrk="0" fontAlgn="auto" hangingPunct="0">
              <a:spcBef>
                <a:spcPts val="0"/>
              </a:spcBef>
              <a:spcAft>
                <a:spcPts val="0"/>
              </a:spcAft>
              <a:buClr>
                <a:srgbClr val="0070C0"/>
              </a:buClr>
              <a:buSzPct val="80000"/>
              <a:tabLst>
                <a:tab pos="136525" algn="l"/>
              </a:tabLst>
              <a:defRPr/>
            </a:pPr>
            <a:endParaRPr lang="zh-CN" altLang="en-US" sz="1400" strike="noStrike" spc="50" noProof="1">
              <a:ln w="11430"/>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3525520" y="399415"/>
            <a:ext cx="2700338" cy="2462213"/>
          </a:xfrm>
          <a:prstGeom prst="rect">
            <a:avLst/>
          </a:prstGeom>
        </p:spPr>
        <p:txBody>
          <a:bodyPr wrap="square">
            <a:spAutoFit/>
          </a:bodyPr>
          <a:lstStyle/>
          <a:p>
            <a:pPr algn="l" fontAlgn="base"/>
            <a:endParaRPr lang="zh-CN" altLang="en-US" sz="1400" strike="noStrike" noProof="1">
              <a:latin typeface="微软雅黑" panose="020B0503020204020204" pitchFamily="34" charset="-122"/>
              <a:ea typeface="微软雅黑" panose="020B0503020204020204" pitchFamily="34" charset="-122"/>
            </a:endParaRPr>
          </a:p>
          <a:p>
            <a:pPr algn="l" fontAlgn="base"/>
            <a:r>
              <a:rPr lang="en-US" altLang="zh-CN" sz="1400" strike="noStrike" noProof="1">
                <a:latin typeface="微软雅黑" panose="020B0503020204020204" pitchFamily="34" charset="-122"/>
                <a:ea typeface="微软雅黑" panose="020B0503020204020204" pitchFamily="34" charset="-122"/>
                <a:cs typeface="+mn-ea"/>
                <a:sym typeface="+mn-ea"/>
              </a:rPr>
              <a:t>1.标准</a:t>
            </a:r>
            <a:r>
              <a:rPr lang="zh-CN" altLang="en-US" sz="1400" strike="noStrike" noProof="1">
                <a:latin typeface="微软雅黑" panose="020B0503020204020204" pitchFamily="34" charset="-122"/>
                <a:ea typeface="微软雅黑" panose="020B0503020204020204" pitchFamily="34" charset="-122"/>
                <a:cs typeface="+mn-ea"/>
                <a:sym typeface="+mn-ea"/>
              </a:rPr>
              <a:t>（上限）</a:t>
            </a:r>
            <a:r>
              <a:rPr lang="en-US" altLang="zh-CN" sz="1400" b="1" strike="noStrike" noProof="1">
                <a:solidFill>
                  <a:srgbClr val="FF0000"/>
                </a:solidFill>
                <a:latin typeface="微软雅黑" panose="020B0503020204020204" pitchFamily="34" charset="-122"/>
                <a:ea typeface="微软雅黑" panose="020B0503020204020204" pitchFamily="34" charset="-122"/>
                <a:cs typeface="+mn-ea"/>
                <a:sym typeface="+mn-ea"/>
              </a:rPr>
              <a:t>不超过130</a:t>
            </a:r>
            <a:r>
              <a:rPr lang="zh-CN" altLang="en-US" sz="1400" b="1" strike="noStrike" noProof="1">
                <a:solidFill>
                  <a:srgbClr val="FF0000"/>
                </a:solidFill>
                <a:latin typeface="微软雅黑" panose="020B0503020204020204" pitchFamily="34" charset="-122"/>
                <a:ea typeface="微软雅黑" panose="020B0503020204020204" pitchFamily="34" charset="-122"/>
                <a:cs typeface="+mn-ea"/>
                <a:sym typeface="+mn-ea"/>
              </a:rPr>
              <a:t>元</a:t>
            </a:r>
            <a:r>
              <a:rPr lang="en-US" altLang="zh-CN" sz="1400" b="1" strike="noStrike" noProof="1">
                <a:solidFill>
                  <a:srgbClr val="FF0000"/>
                </a:solidFill>
                <a:latin typeface="微软雅黑" panose="020B0503020204020204" pitchFamily="34" charset="-122"/>
                <a:ea typeface="微软雅黑" panose="020B0503020204020204" pitchFamily="34" charset="-122"/>
                <a:cs typeface="+mn-ea"/>
                <a:sym typeface="+mn-ea"/>
              </a:rPr>
              <a:t>/人</a:t>
            </a:r>
            <a:r>
              <a:rPr lang="zh-CN" altLang="en-US" sz="1400" strike="noStrike" noProof="1">
                <a:latin typeface="微软雅黑" panose="020B0503020204020204" pitchFamily="34" charset="-122"/>
                <a:ea typeface="微软雅黑" panose="020B0503020204020204" pitchFamily="34" charset="-122"/>
                <a:cs typeface="+mn-ea"/>
                <a:sym typeface="+mn-ea"/>
              </a:rPr>
              <a:t>。</a:t>
            </a:r>
            <a:endParaRPr lang="zh-CN" altLang="en-US" sz="1400" strike="noStrike" noProof="1">
              <a:latin typeface="微软雅黑" panose="020B0503020204020204" pitchFamily="34" charset="-122"/>
              <a:ea typeface="微软雅黑" panose="020B0503020204020204" pitchFamily="34" charset="-122"/>
            </a:endParaRPr>
          </a:p>
          <a:p>
            <a:pPr algn="l" fontAlgn="base"/>
            <a:r>
              <a:rPr lang="en-US" altLang="zh-CN" sz="1400" strike="noStrike" noProof="1">
                <a:latin typeface="微软雅黑" panose="020B0503020204020204" pitchFamily="34" charset="-122"/>
                <a:ea typeface="微软雅黑" panose="020B0503020204020204" pitchFamily="34" charset="-122"/>
                <a:cs typeface="+mn-ea"/>
                <a:sym typeface="+mn-ea"/>
              </a:rPr>
              <a:t>2.接待对象在</a:t>
            </a:r>
            <a:r>
              <a:rPr lang="en-US" altLang="zh-CN" sz="1400" b="1" strike="noStrike" noProof="1">
                <a:solidFill>
                  <a:srgbClr val="FF0000"/>
                </a:solidFill>
                <a:latin typeface="微软雅黑" panose="020B0503020204020204" pitchFamily="34" charset="-122"/>
                <a:ea typeface="微软雅黑" panose="020B0503020204020204" pitchFamily="34" charset="-122"/>
                <a:cs typeface="+mn-ea"/>
                <a:sym typeface="+mn-ea"/>
              </a:rPr>
              <a:t>10人</a:t>
            </a:r>
            <a:r>
              <a:rPr lang="en-US" altLang="zh-CN" sz="1400" strike="noStrike" noProof="1">
                <a:latin typeface="微软雅黑" panose="020B0503020204020204" pitchFamily="34" charset="-122"/>
                <a:ea typeface="微软雅黑" panose="020B0503020204020204" pitchFamily="34" charset="-122"/>
                <a:cs typeface="+mn-ea"/>
                <a:sym typeface="+mn-ea"/>
              </a:rPr>
              <a:t>以内的，陪餐人数不得超过</a:t>
            </a:r>
            <a:r>
              <a:rPr lang="en-US" altLang="zh-CN" sz="1400" b="1" strike="noStrike" noProof="1">
                <a:solidFill>
                  <a:srgbClr val="FF0000"/>
                </a:solidFill>
                <a:latin typeface="微软雅黑" panose="020B0503020204020204" pitchFamily="34" charset="-122"/>
                <a:ea typeface="微软雅黑" panose="020B0503020204020204" pitchFamily="34" charset="-122"/>
                <a:cs typeface="+mn-ea"/>
                <a:sym typeface="+mn-ea"/>
              </a:rPr>
              <a:t>3人</a:t>
            </a:r>
            <a:r>
              <a:rPr lang="en-US" altLang="zh-CN" sz="1400" strike="noStrike" noProof="1">
                <a:latin typeface="微软雅黑" panose="020B0503020204020204" pitchFamily="34" charset="-122"/>
                <a:ea typeface="微软雅黑" panose="020B0503020204020204" pitchFamily="34" charset="-122"/>
                <a:cs typeface="+mn-ea"/>
                <a:sym typeface="+mn-ea"/>
              </a:rPr>
              <a:t>，</a:t>
            </a:r>
            <a:r>
              <a:rPr lang="en-US" altLang="zh-CN" sz="1400" b="1" strike="noStrike" noProof="1">
                <a:solidFill>
                  <a:srgbClr val="FF0000"/>
                </a:solidFill>
                <a:latin typeface="微软雅黑" panose="020B0503020204020204" pitchFamily="34" charset="-122"/>
                <a:ea typeface="微软雅黑" panose="020B0503020204020204" pitchFamily="34" charset="-122"/>
                <a:cs typeface="+mn-ea"/>
                <a:sym typeface="+mn-ea"/>
              </a:rPr>
              <a:t>超过10人的</a:t>
            </a:r>
            <a:r>
              <a:rPr lang="en-US" altLang="zh-CN" sz="1400" strike="noStrike" noProof="1">
                <a:latin typeface="微软雅黑" panose="020B0503020204020204" pitchFamily="34" charset="-122"/>
                <a:ea typeface="微软雅黑" panose="020B0503020204020204" pitchFamily="34" charset="-122"/>
                <a:cs typeface="+mn-ea"/>
                <a:sym typeface="+mn-ea"/>
              </a:rPr>
              <a:t>，不得超过接待对象人数的</a:t>
            </a:r>
            <a:r>
              <a:rPr lang="en-US" altLang="zh-CN" sz="1400" b="1" strike="noStrike" noProof="1">
                <a:solidFill>
                  <a:srgbClr val="FF0000"/>
                </a:solidFill>
                <a:latin typeface="微软雅黑" panose="020B0503020204020204" pitchFamily="34" charset="-122"/>
                <a:ea typeface="微软雅黑" panose="020B0503020204020204" pitchFamily="34" charset="-122"/>
                <a:cs typeface="+mn-ea"/>
                <a:sym typeface="+mn-ea"/>
              </a:rPr>
              <a:t>三分之一</a:t>
            </a:r>
            <a:r>
              <a:rPr lang="zh-CN" altLang="en-US" sz="1400" strike="noStrike" noProof="1">
                <a:latin typeface="微软雅黑" panose="020B0503020204020204" pitchFamily="34" charset="-122"/>
                <a:ea typeface="微软雅黑" panose="020B0503020204020204" pitchFamily="34" charset="-122"/>
                <a:cs typeface="+mn-ea"/>
                <a:sym typeface="+mn-ea"/>
              </a:rPr>
              <a:t>。</a:t>
            </a:r>
            <a:endParaRPr lang="zh-CN" altLang="en-US" sz="1400" strike="noStrike" noProof="1">
              <a:latin typeface="微软雅黑" panose="020B0503020204020204" pitchFamily="34" charset="-122"/>
              <a:ea typeface="微软雅黑" panose="020B0503020204020204" pitchFamily="34" charset="-122"/>
            </a:endParaRPr>
          </a:p>
          <a:p>
            <a:pPr algn="l" fontAlgn="base"/>
            <a:r>
              <a:rPr lang="en-US" altLang="zh-CN" sz="1400" strike="noStrike" noProof="1">
                <a:latin typeface="微软雅黑" panose="020B0503020204020204" pitchFamily="34" charset="-122"/>
                <a:ea typeface="微软雅黑" panose="020B0503020204020204" pitchFamily="34" charset="-122"/>
                <a:cs typeface="+mn-ea"/>
                <a:sym typeface="+mn-ea"/>
              </a:rPr>
              <a:t>3.</a:t>
            </a:r>
            <a:r>
              <a:rPr lang="zh-CN" altLang="en-US" sz="1400" strike="noStrike" noProof="1">
                <a:latin typeface="微软雅黑" panose="020B0503020204020204" pitchFamily="34" charset="-122"/>
                <a:ea typeface="微软雅黑" panose="020B0503020204020204" pitchFamily="34" charset="-122"/>
                <a:cs typeface="+mn-ea"/>
                <a:sym typeface="+mn-ea"/>
              </a:rPr>
              <a:t>接待省部级干部、厅局级干部、处级干部及以下人员住宿标准（上限）分别为：900元/天、550/天、450/天。</a:t>
            </a:r>
            <a:endParaRPr lang="zh-CN" altLang="en-US" sz="1400" strike="noStrike" noProof="1">
              <a:latin typeface="微软雅黑" panose="020B0503020204020204" pitchFamily="34" charset="-122"/>
              <a:ea typeface="微软雅黑" panose="020B0503020204020204" pitchFamily="34" charset="-122"/>
            </a:endParaRPr>
          </a:p>
          <a:p>
            <a:pPr algn="l" fontAlgn="base"/>
            <a:r>
              <a:rPr lang="en-US" altLang="zh-CN" sz="1400" strike="noStrike" noProof="1">
                <a:latin typeface="微软雅黑" panose="020B0503020204020204" pitchFamily="34" charset="-122"/>
                <a:ea typeface="微软雅黑" panose="020B0503020204020204" pitchFamily="34" charset="-122"/>
                <a:cs typeface="+mn-ea"/>
                <a:sym typeface="+mn-ea"/>
              </a:rPr>
              <a:t>4.</a:t>
            </a:r>
            <a:r>
              <a:rPr lang="en-US" altLang="zh-CN" sz="1400" b="1" strike="noStrike" noProof="1">
                <a:solidFill>
                  <a:srgbClr val="FF0000"/>
                </a:solidFill>
                <a:latin typeface="微软雅黑" panose="020B0503020204020204" pitchFamily="34" charset="-122"/>
                <a:ea typeface="微软雅黑" panose="020B0503020204020204" pitchFamily="34" charset="-122"/>
                <a:cs typeface="+mn-ea"/>
                <a:sym typeface="+mn-ea"/>
              </a:rPr>
              <a:t>不得超标准</a:t>
            </a:r>
            <a:r>
              <a:rPr lang="zh-CN" altLang="en-US" sz="1400" b="1" strike="noStrike" noProof="1">
                <a:solidFill>
                  <a:srgbClr val="FF0000"/>
                </a:solidFill>
                <a:latin typeface="微软雅黑" panose="020B0503020204020204" pitchFamily="34" charset="-122"/>
                <a:ea typeface="微软雅黑" panose="020B0503020204020204" pitchFamily="34" charset="-122"/>
                <a:cs typeface="+mn-ea"/>
                <a:sym typeface="+mn-ea"/>
              </a:rPr>
              <a:t>、超范围</a:t>
            </a:r>
            <a:r>
              <a:rPr lang="en-US" altLang="zh-CN" sz="1400" strike="noStrike" noProof="1">
                <a:latin typeface="微软雅黑" panose="020B0503020204020204" pitchFamily="34" charset="-122"/>
                <a:ea typeface="微软雅黑" panose="020B0503020204020204" pitchFamily="34" charset="-122"/>
                <a:cs typeface="+mn-ea"/>
                <a:sym typeface="+mn-ea"/>
              </a:rPr>
              <a:t>安排接待</a:t>
            </a:r>
            <a:r>
              <a:rPr lang="zh-CN" altLang="en-US" sz="1400" strike="noStrike" noProof="1">
                <a:latin typeface="微软雅黑" panose="020B0503020204020204" pitchFamily="34" charset="-122"/>
                <a:ea typeface="微软雅黑" panose="020B0503020204020204" pitchFamily="34" charset="-122"/>
                <a:cs typeface="+mn-ea"/>
                <a:sym typeface="+mn-ea"/>
              </a:rPr>
              <a:t>。</a:t>
            </a:r>
            <a:endParaRPr lang="zh-CN" altLang="en-US" sz="1400" strike="noStrike" spc="50" noProof="1">
              <a:ln w="11430"/>
              <a:latin typeface="微软雅黑" panose="020B0503020204020204" pitchFamily="34" charset="-122"/>
              <a:ea typeface="微软雅黑" panose="020B0503020204020204" pitchFamily="34" charset="-122"/>
            </a:endParaRPr>
          </a:p>
        </p:txBody>
      </p:sp>
      <p:sp>
        <p:nvSpPr>
          <p:cNvPr id="27" name="椭圆 26"/>
          <p:cNvSpPr/>
          <p:nvPr/>
        </p:nvSpPr>
        <p:spPr bwMode="auto">
          <a:xfrm>
            <a:off x="3706872" y="3420946"/>
            <a:ext cx="2219451" cy="1428234"/>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ea typeface="微软雅黑" panose="020B0503020204020204" pitchFamily="34" charset="-122"/>
            </a:endParaRPr>
          </a:p>
        </p:txBody>
      </p:sp>
      <p:sp>
        <p:nvSpPr>
          <p:cNvPr id="28" name="TextBox 20"/>
          <p:cNvSpPr txBox="1">
            <a:spLocks noChangeArrowheads="1"/>
          </p:cNvSpPr>
          <p:nvPr/>
        </p:nvSpPr>
        <p:spPr bwMode="auto">
          <a:xfrm>
            <a:off x="3994289" y="3042835"/>
            <a:ext cx="1653180" cy="33718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cs typeface="+mn-cs"/>
              </a:rPr>
              <a:t>公务接待标准</a:t>
            </a:r>
            <a:endPar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cs typeface="+mn-cs"/>
            </a:endParaRPr>
          </a:p>
        </p:txBody>
      </p:sp>
      <p:sp>
        <p:nvSpPr>
          <p:cNvPr id="29" name="椭圆 28"/>
          <p:cNvSpPr/>
          <p:nvPr/>
        </p:nvSpPr>
        <p:spPr bwMode="auto">
          <a:xfrm>
            <a:off x="6407433" y="3420946"/>
            <a:ext cx="2219451" cy="1428234"/>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ea typeface="微软雅黑" panose="020B0503020204020204" pitchFamily="34" charset="-122"/>
            </a:endParaRPr>
          </a:p>
        </p:txBody>
      </p:sp>
      <p:sp>
        <p:nvSpPr>
          <p:cNvPr id="30" name="TextBox 20"/>
          <p:cNvSpPr txBox="1">
            <a:spLocks noChangeArrowheads="1"/>
          </p:cNvSpPr>
          <p:nvPr/>
        </p:nvSpPr>
        <p:spPr bwMode="auto">
          <a:xfrm>
            <a:off x="6760242" y="2935520"/>
            <a:ext cx="1652803" cy="33718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cs typeface="+mn-cs"/>
              </a:rPr>
              <a:t>接待注意事项</a:t>
            </a:r>
            <a:endPar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cs typeface="+mn-cs"/>
            </a:endParaRPr>
          </a:p>
        </p:txBody>
      </p:sp>
      <p:sp>
        <p:nvSpPr>
          <p:cNvPr id="31" name="椭圆 30"/>
          <p:cNvSpPr/>
          <p:nvPr/>
        </p:nvSpPr>
        <p:spPr bwMode="auto">
          <a:xfrm>
            <a:off x="962347" y="3505402"/>
            <a:ext cx="2220485" cy="1428232"/>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ea typeface="微软雅黑" panose="020B0503020204020204" pitchFamily="34" charset="-122"/>
            </a:endParaRPr>
          </a:p>
        </p:txBody>
      </p:sp>
      <p:sp>
        <p:nvSpPr>
          <p:cNvPr id="32" name="TextBox 20"/>
          <p:cNvSpPr txBox="1">
            <a:spLocks noChangeArrowheads="1"/>
          </p:cNvSpPr>
          <p:nvPr/>
        </p:nvSpPr>
        <p:spPr bwMode="auto">
          <a:xfrm>
            <a:off x="1302665" y="3028865"/>
            <a:ext cx="1654746" cy="33718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cs typeface="+mn-cs"/>
              </a:rPr>
              <a:t>报销材料</a:t>
            </a:r>
            <a:endParaRPr lang="zh-CN" altLang="en-US" sz="1600" b="1" noProof="1">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cs typeface="+mn-cs"/>
            </a:endParaRPr>
          </a:p>
        </p:txBody>
      </p:sp>
      <p:sp>
        <p:nvSpPr>
          <p:cNvPr id="3" name="对角圆角矩形 2"/>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（四）接待费报销</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19" name="对角圆角矩形 18"/>
          <p:cNvSpPr/>
          <p:nvPr/>
        </p:nvSpPr>
        <p:spPr>
          <a:xfrm>
            <a:off x="-7620" y="5171440"/>
            <a:ext cx="9766935" cy="25336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280525" y="4812665"/>
            <a:ext cx="393065" cy="275590"/>
          </a:xfrm>
          <a:prstGeom prst="rect">
            <a:avLst/>
          </a:prstGeom>
          <a:noFill/>
        </p:spPr>
        <p:txBody>
          <a:bodyPr wrap="square" rtlCol="0">
            <a:spAutoFit/>
          </a:bodyPr>
          <a:lstStyle/>
          <a:p>
            <a:r>
              <a:rPr lang="en-US" altLang="zh-CN" sz="1200" dirty="0" smtClean="0"/>
              <a:t>31</a:t>
            </a:r>
            <a:endParaRPr lang="en-US" altLang="zh-CN" sz="1200" dirty="0" smtClean="0"/>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par>
                                <p:cTn id="26" presetID="12" presetClass="entr" presetSubtype="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p:tgtEl>
                                          <p:spTgt spid="5"/>
                                        </p:tgtEl>
                                        <p:attrNameLst>
                                          <p:attrName>ppt_x</p:attrName>
                                        </p:attrNameLst>
                                      </p:cBhvr>
                                      <p:tavLst>
                                        <p:tav tm="0">
                                          <p:val>
                                            <p:strVal val="#ppt_x+#ppt_w*1.125000"/>
                                          </p:val>
                                        </p:tav>
                                        <p:tav tm="100000">
                                          <p:val>
                                            <p:strVal val="#ppt_x"/>
                                          </p:val>
                                        </p:tav>
                                      </p:tavLst>
                                    </p:anim>
                                    <p:animEffect transition="in" filter="wipe(left)">
                                      <p:cBhvr>
                                        <p:cTn id="29" dur="500"/>
                                        <p:tgtEl>
                                          <p:spTgt spid="5"/>
                                        </p:tgtEl>
                                      </p:cBhvr>
                                    </p:animEffect>
                                  </p:childTnLst>
                                </p:cTn>
                              </p:par>
                              <p:par>
                                <p:cTn id="30" presetID="1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p:tgtEl>
                                          <p:spTgt spid="11"/>
                                        </p:tgtEl>
                                        <p:attrNameLst>
                                          <p:attrName>ppt_x</p:attrName>
                                        </p:attrNameLst>
                                      </p:cBhvr>
                                      <p:tavLst>
                                        <p:tav tm="0">
                                          <p:val>
                                            <p:strVal val="#ppt_x-#ppt_w*1.125000"/>
                                          </p:val>
                                        </p:tav>
                                        <p:tav tm="100000">
                                          <p:val>
                                            <p:strVal val="#ppt_x"/>
                                          </p:val>
                                        </p:tav>
                                      </p:tavLst>
                                    </p:anim>
                                    <p:animEffect transition="in" filter="wipe(right)">
                                      <p:cBhvr>
                                        <p:cTn id="33" dur="500"/>
                                        <p:tgtEl>
                                          <p:spTgt spid="11"/>
                                        </p:tgtEl>
                                      </p:cBhvr>
                                    </p:animEffect>
                                  </p:childTnLst>
                                </p:cTn>
                              </p:par>
                            </p:childTnLst>
                          </p:cTn>
                        </p:par>
                        <p:par>
                          <p:cTn id="34" fill="hold">
                            <p:stCondLst>
                              <p:cond delay="1000"/>
                            </p:stCondLst>
                            <p:childTnLst>
                              <p:par>
                                <p:cTn id="35" presetID="37"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anim calcmode="lin" valueType="num">
                                      <p:cBhvr>
                                        <p:cTn id="38" dur="500" fill="hold"/>
                                        <p:tgtEl>
                                          <p:spTgt spid="32"/>
                                        </p:tgtEl>
                                        <p:attrNameLst>
                                          <p:attrName>ppt_x</p:attrName>
                                        </p:attrNameLst>
                                      </p:cBhvr>
                                      <p:tavLst>
                                        <p:tav tm="0">
                                          <p:val>
                                            <p:strVal val="#ppt_x"/>
                                          </p:val>
                                        </p:tav>
                                        <p:tav tm="100000">
                                          <p:val>
                                            <p:strVal val="#ppt_x"/>
                                          </p:val>
                                        </p:tav>
                                      </p:tavLst>
                                    </p:anim>
                                    <p:anim calcmode="lin" valueType="num">
                                      <p:cBhvr>
                                        <p:cTn id="39" dur="450" decel="100000" fill="hold"/>
                                        <p:tgtEl>
                                          <p:spTgt spid="32"/>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2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450" decel="100000" fill="hold"/>
                                        <p:tgtEl>
                                          <p:spTgt spid="28"/>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50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anim calcmode="lin" valueType="num">
                                      <p:cBhvr>
                                        <p:cTn id="50" dur="500" fill="hold"/>
                                        <p:tgtEl>
                                          <p:spTgt spid="30"/>
                                        </p:tgtEl>
                                        <p:attrNameLst>
                                          <p:attrName>ppt_x</p:attrName>
                                        </p:attrNameLst>
                                      </p:cBhvr>
                                      <p:tavLst>
                                        <p:tav tm="0">
                                          <p:val>
                                            <p:strVal val="#ppt_x"/>
                                          </p:val>
                                        </p:tav>
                                        <p:tav tm="100000">
                                          <p:val>
                                            <p:strVal val="#ppt_x"/>
                                          </p:val>
                                        </p:tav>
                                      </p:tavLst>
                                    </p:anim>
                                    <p:anim calcmode="lin" valueType="num">
                                      <p:cBhvr>
                                        <p:cTn id="51" dur="450" decel="100000" fill="hold"/>
                                        <p:tgtEl>
                                          <p:spTgt spid="30"/>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75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anim calcmode="lin" valueType="num">
                                      <p:cBhvr>
                                        <p:cTn id="56" dur="500" fill="hold"/>
                                        <p:tgtEl>
                                          <p:spTgt spid="25"/>
                                        </p:tgtEl>
                                        <p:attrNameLst>
                                          <p:attrName>ppt_x</p:attrName>
                                        </p:attrNameLst>
                                      </p:cBhvr>
                                      <p:tavLst>
                                        <p:tav tm="0">
                                          <p:val>
                                            <p:strVal val="#ppt_x"/>
                                          </p:val>
                                        </p:tav>
                                        <p:tav tm="100000">
                                          <p:val>
                                            <p:strVal val="#ppt_x"/>
                                          </p:val>
                                        </p:tav>
                                      </p:tavLst>
                                    </p:anim>
                                    <p:anim calcmode="lin" valueType="num">
                                      <p:cBhvr>
                                        <p:cTn id="57" dur="450" decel="100000" fill="hold"/>
                                        <p:tgtEl>
                                          <p:spTgt spid="25"/>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100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anim calcmode="lin" valueType="num">
                                      <p:cBhvr>
                                        <p:cTn id="62" dur="500" fill="hold"/>
                                        <p:tgtEl>
                                          <p:spTgt spid="26"/>
                                        </p:tgtEl>
                                        <p:attrNameLst>
                                          <p:attrName>ppt_x</p:attrName>
                                        </p:attrNameLst>
                                      </p:cBhvr>
                                      <p:tavLst>
                                        <p:tav tm="0">
                                          <p:val>
                                            <p:strVal val="#ppt_x"/>
                                          </p:val>
                                        </p:tav>
                                        <p:tav tm="100000">
                                          <p:val>
                                            <p:strVal val="#ppt_x"/>
                                          </p:val>
                                        </p:tav>
                                      </p:tavLst>
                                    </p:anim>
                                    <p:anim calcmode="lin" valueType="num">
                                      <p:cBhvr>
                                        <p:cTn id="63" dur="450" decel="100000" fill="hold"/>
                                        <p:tgtEl>
                                          <p:spTgt spid="26"/>
                                        </p:tgtEl>
                                        <p:attrNameLst>
                                          <p:attrName>ppt_y</p:attrName>
                                        </p:attrNameLst>
                                      </p:cBhvr>
                                      <p:tavLst>
                                        <p:tav tm="0">
                                          <p:val>
                                            <p:strVal val="#ppt_y+1"/>
                                          </p:val>
                                        </p:tav>
                                        <p:tav tm="100000">
                                          <p:val>
                                            <p:strVal val="#ppt_y-.03"/>
                                          </p:val>
                                        </p:tav>
                                      </p:tavLst>
                                    </p:anim>
                                    <p:anim calcmode="lin" valueType="num">
                                      <p:cBhvr>
                                        <p:cTn id="64"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125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anim calcmode="lin" valueType="num">
                                      <p:cBhvr>
                                        <p:cTn id="68" dur="500" fill="hold"/>
                                        <p:tgtEl>
                                          <p:spTgt spid="24"/>
                                        </p:tgtEl>
                                        <p:attrNameLst>
                                          <p:attrName>ppt_x</p:attrName>
                                        </p:attrNameLst>
                                      </p:cBhvr>
                                      <p:tavLst>
                                        <p:tav tm="0">
                                          <p:val>
                                            <p:strVal val="#ppt_x"/>
                                          </p:val>
                                        </p:tav>
                                        <p:tav tm="100000">
                                          <p:val>
                                            <p:strVal val="#ppt_x"/>
                                          </p:val>
                                        </p:tav>
                                      </p:tavLst>
                                    </p:anim>
                                    <p:anim calcmode="lin" valueType="num">
                                      <p:cBhvr>
                                        <p:cTn id="69" dur="450" decel="100000" fill="hold"/>
                                        <p:tgtEl>
                                          <p:spTgt spid="24"/>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15290" y="753110"/>
          <a:ext cx="8923655" cy="4292600"/>
        </p:xfrm>
        <a:graphic>
          <a:graphicData uri="http://schemas.openxmlformats.org/drawingml/2006/table">
            <a:tbl>
              <a:tblPr firstRow="1" firstCol="1" lastRow="1" lastCol="1" bandRow="1" bandCol="1"/>
              <a:tblGrid>
                <a:gridCol w="1043305"/>
                <a:gridCol w="4011295"/>
                <a:gridCol w="3869055"/>
              </a:tblGrid>
              <a:tr h="452120">
                <a:tc>
                  <a:txBody>
                    <a:bodyPr/>
                    <a:lstStyle/>
                    <a:p>
                      <a:pPr indent="295910" algn="ctr">
                        <a:spcAft>
                          <a:spcPts val="0"/>
                        </a:spcAft>
                      </a:pPr>
                      <a:r>
                        <a:rPr lang="en-US" altLang="zh-CN" sz="1400" b="1" kern="100" spc="-50" dirty="0">
                          <a:effectLst/>
                          <a:latin typeface="微软雅黑" panose="020B0503020204020204" pitchFamily="34" charset="-122"/>
                          <a:ea typeface="微软雅黑" panose="020B0503020204020204" pitchFamily="34" charset="-122"/>
                        </a:rPr>
                        <a:t>     </a:t>
                      </a:r>
                      <a:r>
                        <a:rPr lang="zh-CN" altLang="en-US" sz="1400" b="1" kern="100" spc="-50" dirty="0">
                          <a:effectLst/>
                          <a:latin typeface="微软雅黑" panose="020B0503020204020204" pitchFamily="34" charset="-122"/>
                          <a:ea typeface="微软雅黑" panose="020B0503020204020204" pitchFamily="34" charset="-122"/>
                        </a:rPr>
                        <a:t>类型</a:t>
                      </a:r>
                      <a:r>
                        <a:rPr lang="en-US" altLang="zh-CN" sz="1400" b="1" kern="100" spc="-5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altLang="en-US" sz="1400" b="1" kern="100" dirty="0">
                          <a:effectLst/>
                          <a:latin typeface="微软雅黑" panose="020B0503020204020204" pitchFamily="34" charset="-122"/>
                          <a:ea typeface="微软雅黑" panose="020B0503020204020204" pitchFamily="34" charset="-122"/>
                        </a:rPr>
                        <a:t>事项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alt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短期出国</a:t>
                      </a:r>
                      <a:r>
                        <a:rPr lang="en-US" alt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(90</a:t>
                      </a:r>
                      <a:r>
                        <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天以下）</a:t>
                      </a:r>
                      <a:endPar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长期出国（</a:t>
                      </a:r>
                      <a:r>
                        <a:rPr lang="en-US" altLang="zh-CN" sz="1400" b="1" kern="100" dirty="0">
                          <a:effectLst/>
                          <a:latin typeface="微软雅黑" panose="020B0503020204020204" pitchFamily="34" charset="-122"/>
                          <a:ea typeface="微软雅黑" panose="020B0503020204020204" pitchFamily="34" charset="-122"/>
                        </a:rPr>
                        <a:t>90</a:t>
                      </a:r>
                      <a:r>
                        <a:rPr lang="zh-CN" altLang="en-US" sz="1400" b="1" kern="100" dirty="0">
                          <a:effectLst/>
                          <a:latin typeface="微软雅黑" panose="020B0503020204020204" pitchFamily="34" charset="-122"/>
                          <a:ea typeface="微软雅黑" panose="020B0503020204020204" pitchFamily="34" charset="-122"/>
                        </a:rPr>
                        <a:t>天及以上）</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3760">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报销资料清单</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1.通过国际交流处办理出国，附“广东省因公临时出国</a:t>
                      </a:r>
                      <a:r>
                        <a:rPr lang="zh-CN" altLang="en-US" sz="1400" b="1" kern="100" dirty="0">
                          <a:solidFill>
                            <a:srgbClr val="FF0000"/>
                          </a:solidFill>
                          <a:effectLst/>
                          <a:latin typeface="微软雅黑" panose="020B0503020204020204" pitchFamily="34" charset="-122"/>
                          <a:ea typeface="微软雅黑" panose="020B0503020204020204" pitchFamily="34" charset="-122"/>
                        </a:rPr>
                        <a:t>任务批件</a:t>
                      </a:r>
                      <a:r>
                        <a:rPr lang="zh-CN" altLang="en-US" sz="1400" b="0" kern="100" dirty="0">
                          <a:solidFill>
                            <a:schemeClr val="tx1"/>
                          </a:solidFill>
                          <a:effectLst/>
                          <a:latin typeface="微软雅黑" panose="020B0503020204020204" pitchFamily="34" charset="-122"/>
                          <a:ea typeface="微软雅黑" panose="020B0503020204020204" pitchFamily="34" charset="-122"/>
                        </a:rPr>
                        <a:t>”，或</a:t>
                      </a:r>
                      <a:r>
                        <a:rPr lang="zh-CN" altLang="en-US" sz="1400" kern="100" dirty="0">
                          <a:effectLst/>
                          <a:latin typeface="微软雅黑" panose="020B0503020204020204" pitchFamily="34" charset="-122"/>
                          <a:ea typeface="微软雅黑" panose="020B0503020204020204" pitchFamily="34" charset="-122"/>
                          <a:sym typeface="+mn-ea"/>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广东省人民政府港澳事务办公室因公赴港澳任务批件</a:t>
                      </a:r>
                      <a:r>
                        <a:rPr lang="en-US" altLang="zh-CN" sz="1400" b="0" kern="100" dirty="0">
                          <a:solidFill>
                            <a:schemeClr val="tx1"/>
                          </a:solidFill>
                          <a:effectLst/>
                          <a:latin typeface="微软雅黑" panose="020B0503020204020204" pitchFamily="34" charset="-122"/>
                          <a:ea typeface="微软雅黑" panose="020B0503020204020204" pitchFamily="34" charset="-122"/>
                        </a:rPr>
                        <a:t>“</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2.通过人事处办理出国的，附“华南农业大学教职工因公临时出国（境）</a:t>
                      </a:r>
                      <a:r>
                        <a:rPr lang="zh-CN" altLang="en-US" sz="1400" b="1" kern="100" dirty="0">
                          <a:solidFill>
                            <a:srgbClr val="FF0000"/>
                          </a:solidFill>
                          <a:effectLst/>
                          <a:latin typeface="微软雅黑" panose="020B0503020204020204" pitchFamily="34" charset="-122"/>
                          <a:ea typeface="微软雅黑" panose="020B0503020204020204" pitchFamily="34" charset="-122"/>
                        </a:rPr>
                        <a:t>申请表</a:t>
                      </a:r>
                      <a:r>
                        <a:rPr lang="zh-CN" altLang="en-US" sz="1400" b="0" kern="100" dirty="0">
                          <a:solidFill>
                            <a:schemeClr val="tx1"/>
                          </a:solidFill>
                          <a:effectLst/>
                          <a:latin typeface="微软雅黑" panose="020B0503020204020204" pitchFamily="34" charset="-122"/>
                          <a:ea typeface="微软雅黑" panose="020B0503020204020204" pitchFamily="34" charset="-122"/>
                        </a:rPr>
                        <a:t>”或学校相关批件</a:t>
                      </a:r>
                      <a:endParaRPr lang="zh-CN" altLang="en-US" sz="1400" b="1" kern="100" dirty="0">
                        <a:solidFill>
                          <a:srgbClr val="FF0000"/>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3</a:t>
                      </a:r>
                      <a:r>
                        <a:rPr lang="zh-CN" altLang="en-US" sz="1400" kern="100" dirty="0">
                          <a:effectLst/>
                          <a:latin typeface="微软雅黑" panose="020B0503020204020204" pitchFamily="34" charset="-122"/>
                          <a:ea typeface="微软雅黑" panose="020B0503020204020204" pitchFamily="34" charset="-122"/>
                          <a:sym typeface="+mn-ea"/>
                        </a:rPr>
                        <a:t>.</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邀请函</a:t>
                      </a:r>
                      <a:r>
                        <a:rPr lang="zh-CN" altLang="en-US" sz="1400" kern="100" dirty="0">
                          <a:effectLst/>
                          <a:latin typeface="微软雅黑" panose="020B0503020204020204" pitchFamily="34" charset="-122"/>
                          <a:ea typeface="微软雅黑" panose="020B0503020204020204" pitchFamily="34" charset="-122"/>
                          <a:sym typeface="+mn-ea"/>
                        </a:rPr>
                        <a:t>(中英文对照）</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4</a:t>
                      </a:r>
                      <a:r>
                        <a:rPr lang="zh-CN" altLang="en-US" sz="1400" kern="100" dirty="0">
                          <a:effectLst/>
                          <a:latin typeface="微软雅黑" panose="020B0503020204020204" pitchFamily="34" charset="-122"/>
                          <a:ea typeface="微软雅黑" panose="020B0503020204020204" pitchFamily="34" charset="-122"/>
                          <a:sym typeface="+mn-ea"/>
                        </a:rPr>
                        <a:t>.附出国经费</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预算证明</a:t>
                      </a:r>
                      <a:endParaRPr lang="zh-CN" altLang="en-US" sz="1400" b="1" kern="100" dirty="0">
                        <a:solidFill>
                          <a:srgbClr val="FF0000"/>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5</a:t>
                      </a:r>
                      <a:r>
                        <a:rPr lang="zh-CN" altLang="en-US" sz="1400" kern="100" dirty="0">
                          <a:effectLst/>
                          <a:latin typeface="微软雅黑" panose="020B0503020204020204" pitchFamily="34" charset="-122"/>
                          <a:ea typeface="微软雅黑" panose="020B0503020204020204" pitchFamily="34" charset="-122"/>
                          <a:sym typeface="+mn-ea"/>
                        </a:rPr>
                        <a:t>.</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护照</a:t>
                      </a:r>
                      <a:r>
                        <a:rPr lang="zh-CN" altLang="en-US" sz="1400" kern="100" dirty="0">
                          <a:effectLst/>
                          <a:latin typeface="微软雅黑" panose="020B0503020204020204" pitchFamily="34" charset="-122"/>
                          <a:ea typeface="微软雅黑" panose="020B0503020204020204" pitchFamily="34" charset="-122"/>
                          <a:sym typeface="+mn-ea"/>
                        </a:rPr>
                        <a:t>（或通行证）与出入境海关</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盖章页</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复印件</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6</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r>
                        <a:rPr lang="zh-CN" altLang="en-US" sz="1400" b="1" kern="100" dirty="0">
                          <a:solidFill>
                            <a:srgbClr val="FF0000"/>
                          </a:solidFill>
                          <a:effectLst/>
                          <a:latin typeface="微软雅黑" panose="020B0503020204020204" pitchFamily="34" charset="-122"/>
                          <a:ea typeface="微软雅黑" panose="020B0503020204020204" pitchFamily="34" charset="-122"/>
                        </a:rPr>
                        <a:t>报销说明</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r>
                        <a:rPr lang="zh-CN" altLang="en-US" sz="1400" kern="100" dirty="0">
                          <a:effectLst/>
                          <a:latin typeface="微软雅黑" panose="020B0503020204020204" pitchFamily="34" charset="-122"/>
                          <a:ea typeface="微软雅黑" panose="020B0503020204020204" pitchFamily="34" charset="-122"/>
                          <a:sym typeface="+mn-ea"/>
                        </a:rPr>
                        <a:t>样板</a:t>
                      </a:r>
                      <a:r>
                        <a:rPr lang="zh-CN" altLang="en-US" sz="1400" b="0" kern="100" dirty="0">
                          <a:solidFill>
                            <a:schemeClr val="tx1"/>
                          </a:solidFill>
                          <a:effectLst/>
                          <a:latin typeface="微软雅黑" panose="020B0503020204020204" pitchFamily="34" charset="-122"/>
                          <a:ea typeface="微软雅黑" panose="020B0503020204020204" pitchFamily="34" charset="-122"/>
                        </a:rPr>
                        <a:t>见下页</a:t>
                      </a:r>
                      <a:r>
                        <a:rPr lang="en-US" altLang="zh-CN" sz="1400" b="0" kern="100" dirty="0">
                          <a:solidFill>
                            <a:schemeClr val="tx1"/>
                          </a:solidFill>
                          <a:effectLst/>
                          <a:latin typeface="微软雅黑" panose="020B0503020204020204" pitchFamily="34" charset="-122"/>
                          <a:ea typeface="微软雅黑" panose="020B0503020204020204" pitchFamily="34" charset="-122"/>
                        </a:rPr>
                        <a:t>PPT</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7</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r>
                        <a:rPr lang="zh-CN" altLang="en-US" sz="1400" b="1" kern="100" dirty="0">
                          <a:solidFill>
                            <a:srgbClr val="FF0000"/>
                          </a:solidFill>
                          <a:effectLst/>
                          <a:latin typeface="微软雅黑" panose="020B0503020204020204" pitchFamily="34" charset="-122"/>
                          <a:ea typeface="微软雅黑" panose="020B0503020204020204" pitchFamily="34" charset="-122"/>
                        </a:rPr>
                        <a:t>发票</a:t>
                      </a:r>
                      <a:r>
                        <a:rPr lang="zh-CN" altLang="en-US" sz="1400" b="0" kern="100" dirty="0">
                          <a:solidFill>
                            <a:schemeClr val="tx1"/>
                          </a:solidFill>
                          <a:effectLst/>
                          <a:latin typeface="微软雅黑" panose="020B0503020204020204" pitchFamily="34" charset="-122"/>
                          <a:ea typeface="微软雅黑" panose="020B0503020204020204" pitchFamily="34" charset="-122"/>
                        </a:rPr>
                        <a:t>，含机票、签证费、保险费、培训费、国外城市间交通费、住宿费等发票</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8</a:t>
                      </a:r>
                      <a:r>
                        <a:rPr lang="zh-CN" altLang="en-US" sz="1400" b="0" kern="100" dirty="0">
                          <a:solidFill>
                            <a:schemeClr val="tx1"/>
                          </a:solidFill>
                          <a:effectLst/>
                          <a:latin typeface="微软雅黑" panose="020B0503020204020204" pitchFamily="34" charset="-122"/>
                          <a:ea typeface="微软雅黑" panose="020B0503020204020204" pitchFamily="34" charset="-122"/>
                        </a:rPr>
                        <a:t>.请填写</a:t>
                      </a:r>
                      <a:r>
                        <a:rPr lang="zh-CN" altLang="en-US" sz="1400" b="1" kern="100" dirty="0">
                          <a:solidFill>
                            <a:srgbClr val="FF0000"/>
                          </a:solidFill>
                          <a:effectLst/>
                          <a:latin typeface="微软雅黑" panose="020B0503020204020204" pitchFamily="34" charset="-122"/>
                          <a:ea typeface="微软雅黑" panose="020B0503020204020204" pitchFamily="34" charset="-122"/>
                        </a:rPr>
                        <a:t>差旅费报销表</a:t>
                      </a:r>
                      <a:r>
                        <a:rPr lang="zh-CN" altLang="en-US" sz="1400" b="0" kern="100" dirty="0">
                          <a:solidFill>
                            <a:schemeClr val="tx1"/>
                          </a:solidFill>
                          <a:effectLst/>
                          <a:latin typeface="微软雅黑" panose="020B0503020204020204" pitchFamily="34" charset="-122"/>
                          <a:ea typeface="微软雅黑" panose="020B0503020204020204" pitchFamily="34" charset="-122"/>
                        </a:rPr>
                        <a:t>（项目负责人、证明人、经办人签字）</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9</a:t>
                      </a:r>
                      <a:r>
                        <a:rPr lang="zh-CN" altLang="en-US" sz="1400" b="0" kern="100" dirty="0">
                          <a:solidFill>
                            <a:schemeClr val="tx1"/>
                          </a:solidFill>
                          <a:effectLst/>
                          <a:latin typeface="微软雅黑" panose="020B0503020204020204" pitchFamily="34" charset="-122"/>
                          <a:ea typeface="微软雅黑" panose="020B0503020204020204" pitchFamily="34" charset="-122"/>
                        </a:rPr>
                        <a:t>.华南农业大学</a:t>
                      </a:r>
                      <a:r>
                        <a:rPr lang="zh-CN" altLang="en-US" sz="1400" b="1" kern="100" dirty="0">
                          <a:solidFill>
                            <a:srgbClr val="FF0000"/>
                          </a:solidFill>
                          <a:effectLst/>
                          <a:latin typeface="微软雅黑" panose="020B0503020204020204" pitchFamily="34" charset="-122"/>
                          <a:ea typeface="微软雅黑" panose="020B0503020204020204" pitchFamily="34" charset="-122"/>
                        </a:rPr>
                        <a:t>借款单</a:t>
                      </a:r>
                      <a:r>
                        <a:rPr lang="zh-CN" altLang="en-US" sz="1400" b="0" kern="100" dirty="0">
                          <a:solidFill>
                            <a:schemeClr val="tx1"/>
                          </a:solidFill>
                          <a:effectLst/>
                          <a:latin typeface="微软雅黑" panose="020B0503020204020204" pitchFamily="34" charset="-122"/>
                          <a:ea typeface="微软雅黑" panose="020B0503020204020204" pitchFamily="34" charset="-122"/>
                        </a:rPr>
                        <a:t>（第二联 冲账联）</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1</a:t>
                      </a:r>
                      <a:r>
                        <a:rPr lang="en-US" altLang="zh-CN" sz="1400" b="0" kern="100" dirty="0">
                          <a:solidFill>
                            <a:schemeClr val="tx1"/>
                          </a:solidFill>
                          <a:effectLst/>
                          <a:latin typeface="微软雅黑" panose="020B0503020204020204" pitchFamily="34" charset="-122"/>
                          <a:ea typeface="微软雅黑" panose="020B0503020204020204" pitchFamily="34" charset="-122"/>
                        </a:rPr>
                        <a:t>0</a:t>
                      </a:r>
                      <a:r>
                        <a:rPr lang="zh-CN" altLang="en-US" sz="1400" b="0" kern="100" dirty="0">
                          <a:solidFill>
                            <a:schemeClr val="tx1"/>
                          </a:solidFill>
                          <a:effectLst/>
                          <a:latin typeface="微软雅黑" panose="020B0503020204020204" pitchFamily="34" charset="-122"/>
                          <a:ea typeface="微软雅黑" panose="020B0503020204020204" pitchFamily="34" charset="-122"/>
                        </a:rPr>
                        <a:t>.若是</a:t>
                      </a:r>
                      <a:r>
                        <a:rPr lang="zh-CN" altLang="en-US" sz="1400" b="1" kern="100" dirty="0">
                          <a:solidFill>
                            <a:srgbClr val="0000FF"/>
                          </a:solidFill>
                          <a:effectLst/>
                          <a:latin typeface="微软雅黑" panose="020B0503020204020204" pitchFamily="34" charset="-122"/>
                          <a:ea typeface="微软雅黑" panose="020B0503020204020204" pitchFamily="34" charset="-122"/>
                        </a:rPr>
                        <a:t>学生</a:t>
                      </a:r>
                      <a:r>
                        <a:rPr lang="zh-CN" altLang="en-US" sz="1400" b="0" kern="100" dirty="0">
                          <a:solidFill>
                            <a:schemeClr val="tx1"/>
                          </a:solidFill>
                          <a:effectLst/>
                          <a:latin typeface="微软雅黑" panose="020B0503020204020204" pitchFamily="34" charset="-122"/>
                          <a:ea typeface="微软雅黑" panose="020B0503020204020204" pitchFamily="34" charset="-122"/>
                        </a:rPr>
                        <a:t>，无上述</a:t>
                      </a:r>
                      <a:r>
                        <a:rPr lang="zh-CN" altLang="en-US" sz="1400" b="0" kern="100" dirty="0">
                          <a:effectLst/>
                          <a:latin typeface="微软雅黑" panose="020B0503020204020204" pitchFamily="34" charset="-122"/>
                          <a:ea typeface="微软雅黑" panose="020B0503020204020204" pitchFamily="34" charset="-122"/>
                        </a:rPr>
                        <a:t>1-2材料</a:t>
                      </a:r>
                      <a:r>
                        <a:rPr lang="zh-CN" altLang="en-US" sz="1400" b="0" kern="100" dirty="0">
                          <a:solidFill>
                            <a:schemeClr val="tx1"/>
                          </a:solidFill>
                          <a:effectLst/>
                          <a:latin typeface="微软雅黑" panose="020B0503020204020204" pitchFamily="34" charset="-122"/>
                          <a:ea typeface="微软雅黑" panose="020B0503020204020204" pitchFamily="34" charset="-122"/>
                        </a:rPr>
                        <a:t>，请提供</a:t>
                      </a:r>
                      <a:r>
                        <a:rPr lang="en-US" altLang="zh-CN" sz="1400" b="0" kern="100" dirty="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华南农业大学学生因公临时出国（境）</a:t>
                      </a:r>
                      <a:r>
                        <a:rPr lang="zh-CN" altLang="en-US" sz="1400" b="1" kern="100" dirty="0">
                          <a:solidFill>
                            <a:srgbClr val="0000FF"/>
                          </a:solidFill>
                          <a:effectLst/>
                          <a:latin typeface="微软雅黑" panose="020B0503020204020204" pitchFamily="34" charset="-122"/>
                          <a:ea typeface="微软雅黑" panose="020B0503020204020204" pitchFamily="34" charset="-122"/>
                        </a:rPr>
                        <a:t>报备表</a:t>
                      </a:r>
                      <a:r>
                        <a:rPr lang="zh-CN" altLang="en-US" sz="1400" b="0" kern="100" dirty="0">
                          <a:solidFill>
                            <a:schemeClr val="tx1"/>
                          </a:solidFill>
                          <a:effectLst/>
                          <a:latin typeface="微软雅黑" panose="020B0503020204020204" pitchFamily="34" charset="-122"/>
                          <a:ea typeface="微软雅黑" panose="020B0503020204020204" pitchFamily="34" charset="-122"/>
                        </a:rPr>
                        <a:t>”等。</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1.华南农业大学教师公派出国</a:t>
                      </a:r>
                      <a:r>
                        <a:rPr lang="zh-CN" altLang="en-US" sz="1400" kern="100" dirty="0">
                          <a:effectLst/>
                          <a:latin typeface="微软雅黑" panose="020B0503020204020204" pitchFamily="34" charset="-122"/>
                          <a:ea typeface="微软雅黑" panose="020B0503020204020204" pitchFamily="34" charset="-122"/>
                          <a:sym typeface="+mn-ea"/>
                        </a:rPr>
                        <a:t>（境）</a:t>
                      </a:r>
                      <a:r>
                        <a:rPr lang="zh-CN" altLang="en-US" sz="1400" b="0" kern="100" dirty="0">
                          <a:solidFill>
                            <a:schemeClr val="tx1"/>
                          </a:solidFill>
                          <a:effectLst/>
                          <a:latin typeface="微软雅黑" panose="020B0503020204020204" pitchFamily="34" charset="-122"/>
                          <a:ea typeface="微软雅黑" panose="020B0503020204020204" pitchFamily="34" charset="-122"/>
                        </a:rPr>
                        <a:t>进修（工作）</a:t>
                      </a:r>
                      <a:r>
                        <a:rPr lang="zh-CN" altLang="en-US" sz="1400" b="1" kern="100" dirty="0">
                          <a:solidFill>
                            <a:srgbClr val="FF0000"/>
                          </a:solidFill>
                          <a:effectLst/>
                          <a:latin typeface="微软雅黑" panose="020B0503020204020204" pitchFamily="34" charset="-122"/>
                          <a:ea typeface="微软雅黑" panose="020B0503020204020204" pitchFamily="34" charset="-122"/>
                        </a:rPr>
                        <a:t>协议书</a:t>
                      </a:r>
                      <a:r>
                        <a:rPr lang="en-US" altLang="zh-CN" sz="1400" kern="100" dirty="0">
                          <a:effectLst/>
                          <a:latin typeface="微软雅黑" panose="020B0503020204020204" pitchFamily="34" charset="-122"/>
                          <a:ea typeface="微软雅黑" panose="020B0503020204020204" pitchFamily="34" charset="-122"/>
                          <a:sym typeface="+mn-ea"/>
                        </a:rPr>
                        <a:t>/</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公证书</a:t>
                      </a:r>
                      <a:endParaRPr lang="zh-CN" altLang="en-US" sz="1400" b="1" kern="100" dirty="0">
                        <a:solidFill>
                          <a:srgbClr val="FF0000"/>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2.华南农业大学教师公派出国（境）进修（工作）</a:t>
                      </a:r>
                      <a:r>
                        <a:rPr lang="zh-CN" altLang="en-US" sz="1400" b="1" kern="100" dirty="0">
                          <a:solidFill>
                            <a:srgbClr val="FF0000"/>
                          </a:solidFill>
                          <a:effectLst/>
                          <a:latin typeface="微软雅黑" panose="020B0503020204020204" pitchFamily="34" charset="-122"/>
                          <a:ea typeface="微软雅黑" panose="020B0503020204020204" pitchFamily="34" charset="-122"/>
                        </a:rPr>
                        <a:t>申请审批表</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3</a:t>
                      </a:r>
                      <a:r>
                        <a:rPr lang="zh-CN" altLang="en-US" sz="1400" kern="100" dirty="0">
                          <a:effectLst/>
                          <a:latin typeface="微软雅黑" panose="020B0503020204020204" pitchFamily="34" charset="-122"/>
                          <a:ea typeface="微软雅黑" panose="020B0503020204020204" pitchFamily="34" charset="-122"/>
                          <a:sym typeface="+mn-ea"/>
                        </a:rPr>
                        <a:t>.</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邀请函</a:t>
                      </a:r>
                      <a:r>
                        <a:rPr lang="zh-CN" altLang="en-US" sz="1400" kern="100" dirty="0">
                          <a:effectLst/>
                          <a:latin typeface="微软雅黑" panose="020B0503020204020204" pitchFamily="34" charset="-122"/>
                          <a:ea typeface="微软雅黑" panose="020B0503020204020204" pitchFamily="34" charset="-122"/>
                          <a:sym typeface="+mn-ea"/>
                        </a:rPr>
                        <a:t>（中英文对照）</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4</a:t>
                      </a:r>
                      <a:r>
                        <a:rPr lang="zh-CN" altLang="en-US" sz="1400" kern="100" dirty="0">
                          <a:effectLst/>
                          <a:latin typeface="微软雅黑" panose="020B0503020204020204" pitchFamily="34" charset="-122"/>
                          <a:ea typeface="微软雅黑" panose="020B0503020204020204" pitchFamily="34" charset="-122"/>
                          <a:sym typeface="+mn-ea"/>
                        </a:rPr>
                        <a:t>.</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护照</a:t>
                      </a:r>
                      <a:r>
                        <a:rPr lang="zh-CN" altLang="en-US" sz="1400" kern="100" dirty="0">
                          <a:effectLst/>
                          <a:latin typeface="微软雅黑" panose="020B0503020204020204" pitchFamily="34" charset="-122"/>
                          <a:ea typeface="微软雅黑" panose="020B0503020204020204" pitchFamily="34" charset="-122"/>
                          <a:sym typeface="+mn-ea"/>
                        </a:rPr>
                        <a:t>（或通行证）与出入境海关</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盖章页</a:t>
                      </a:r>
                      <a:r>
                        <a:rPr lang="zh-CN" altLang="en-US" sz="1400" kern="100" dirty="0">
                          <a:effectLst/>
                          <a:latin typeface="微软雅黑" panose="020B0503020204020204" pitchFamily="34" charset="-122"/>
                          <a:ea typeface="微软雅黑" panose="020B0503020204020204" pitchFamily="34" charset="-122"/>
                          <a:sym typeface="+mn-ea"/>
                        </a:rPr>
                        <a:t>复印件</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5</a:t>
                      </a:r>
                      <a:r>
                        <a:rPr lang="zh-CN" altLang="en-US" sz="1400" kern="100" dirty="0">
                          <a:effectLst/>
                          <a:latin typeface="微软雅黑" panose="020B0503020204020204" pitchFamily="34" charset="-122"/>
                          <a:ea typeface="微软雅黑" panose="020B0503020204020204" pitchFamily="34" charset="-122"/>
                          <a:sym typeface="+mn-ea"/>
                        </a:rPr>
                        <a:t>.</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发票</a:t>
                      </a:r>
                      <a:r>
                        <a:rPr lang="zh-CN" altLang="en-US" sz="1400" kern="100" dirty="0">
                          <a:effectLst/>
                          <a:latin typeface="微软雅黑" panose="020B0503020204020204" pitchFamily="34" charset="-122"/>
                          <a:ea typeface="微软雅黑" panose="020B0503020204020204" pitchFamily="34" charset="-122"/>
                          <a:sym typeface="+mn-ea"/>
                        </a:rPr>
                        <a:t>，含机票、签证相关发票、保险费发票等</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6</a:t>
                      </a:r>
                      <a:r>
                        <a:rPr lang="zh-CN" altLang="en-US" sz="1400" kern="100" dirty="0">
                          <a:effectLst/>
                          <a:latin typeface="微软雅黑" panose="020B0503020204020204" pitchFamily="34" charset="-122"/>
                          <a:ea typeface="微软雅黑" panose="020B0503020204020204" pitchFamily="34" charset="-122"/>
                          <a:sym typeface="+mn-ea"/>
                        </a:rPr>
                        <a:t>.请填写</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差旅费报销表</a:t>
                      </a:r>
                      <a:r>
                        <a:rPr lang="zh-CN" altLang="en-US" sz="1400" kern="100" dirty="0">
                          <a:effectLst/>
                          <a:latin typeface="微软雅黑" panose="020B0503020204020204" pitchFamily="34" charset="-122"/>
                          <a:ea typeface="微软雅黑" panose="020B0503020204020204" pitchFamily="34" charset="-122"/>
                          <a:sym typeface="+mn-ea"/>
                        </a:rPr>
                        <a:t>（项目负责人、证明人、经办人签字）</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7</a:t>
                      </a:r>
                      <a:r>
                        <a:rPr lang="zh-CN" altLang="en-US" sz="1400" kern="100" dirty="0">
                          <a:effectLst/>
                          <a:latin typeface="微软雅黑" panose="020B0503020204020204" pitchFamily="34" charset="-122"/>
                          <a:ea typeface="微软雅黑" panose="020B0503020204020204" pitchFamily="34" charset="-122"/>
                          <a:sym typeface="+mn-ea"/>
                        </a:rPr>
                        <a:t>.华南农业大学</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借款单</a:t>
                      </a:r>
                      <a:r>
                        <a:rPr lang="zh-CN" altLang="en-US" sz="1400" kern="100" dirty="0">
                          <a:effectLst/>
                          <a:latin typeface="微软雅黑" panose="020B0503020204020204" pitchFamily="34" charset="-122"/>
                          <a:ea typeface="微软雅黑" panose="020B0503020204020204" pitchFamily="34" charset="-122"/>
                          <a:sym typeface="+mn-ea"/>
                        </a:rPr>
                        <a:t>（第二联 冲账联）</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8</a:t>
                      </a:r>
                      <a:r>
                        <a:rPr lang="zh-CN" altLang="en-US" sz="1400" kern="100" dirty="0">
                          <a:effectLst/>
                          <a:latin typeface="微软雅黑" panose="020B0503020204020204" pitchFamily="34" charset="-122"/>
                          <a:ea typeface="微软雅黑" panose="020B0503020204020204" pitchFamily="34" charset="-122"/>
                          <a:sym typeface="+mn-ea"/>
                        </a:rPr>
                        <a:t>.若是</a:t>
                      </a:r>
                      <a:r>
                        <a:rPr lang="zh-CN" altLang="en-US" sz="1400" b="1" kern="100" dirty="0">
                          <a:solidFill>
                            <a:srgbClr val="0000FF"/>
                          </a:solidFill>
                          <a:effectLst/>
                          <a:latin typeface="微软雅黑" panose="020B0503020204020204" pitchFamily="34" charset="-122"/>
                          <a:ea typeface="微软雅黑" panose="020B0503020204020204" pitchFamily="34" charset="-122"/>
                          <a:sym typeface="+mn-ea"/>
                        </a:rPr>
                        <a:t>学生</a:t>
                      </a:r>
                      <a:r>
                        <a:rPr lang="zh-CN" altLang="en-US" sz="1400" kern="100" dirty="0">
                          <a:effectLst/>
                          <a:latin typeface="微软雅黑" panose="020B0503020204020204" pitchFamily="34" charset="-122"/>
                          <a:ea typeface="微软雅黑" panose="020B0503020204020204" pitchFamily="34" charset="-122"/>
                          <a:sym typeface="+mn-ea"/>
                        </a:rPr>
                        <a:t>，无上述1-</a:t>
                      </a:r>
                      <a:r>
                        <a:rPr lang="en-US" altLang="zh-CN" sz="1400" kern="100" dirty="0">
                          <a:effectLst/>
                          <a:latin typeface="微软雅黑" panose="020B0503020204020204" pitchFamily="34" charset="-122"/>
                          <a:ea typeface="微软雅黑" panose="020B0503020204020204" pitchFamily="34" charset="-122"/>
                          <a:sym typeface="+mn-ea"/>
                        </a:rPr>
                        <a:t>2</a:t>
                      </a:r>
                      <a:r>
                        <a:rPr lang="zh-CN" altLang="en-US" sz="1400" kern="100" dirty="0">
                          <a:effectLst/>
                          <a:latin typeface="微软雅黑" panose="020B0503020204020204" pitchFamily="34" charset="-122"/>
                          <a:ea typeface="微软雅黑" panose="020B0503020204020204" pitchFamily="34" charset="-122"/>
                          <a:sym typeface="+mn-ea"/>
                        </a:rPr>
                        <a:t>材料，请提供相关</a:t>
                      </a:r>
                      <a:r>
                        <a:rPr lang="zh-CN" altLang="en-US" sz="1400" b="1" kern="100" dirty="0">
                          <a:solidFill>
                            <a:srgbClr val="0000FF"/>
                          </a:solidFill>
                          <a:effectLst/>
                          <a:latin typeface="微软雅黑" panose="020B0503020204020204" pitchFamily="34" charset="-122"/>
                          <a:ea typeface="微软雅黑" panose="020B0503020204020204" pitchFamily="34" charset="-122"/>
                          <a:sym typeface="+mn-ea"/>
                        </a:rPr>
                        <a:t>报备表和协议书</a:t>
                      </a:r>
                      <a:r>
                        <a:rPr lang="zh-CN" altLang="en-US" sz="1400" kern="100" dirty="0">
                          <a:effectLst/>
                          <a:latin typeface="微软雅黑" panose="020B0503020204020204" pitchFamily="34" charset="-122"/>
                          <a:ea typeface="微软雅黑" panose="020B0503020204020204" pitchFamily="34" charset="-122"/>
                          <a:sym typeface="+mn-ea"/>
                        </a:rPr>
                        <a:t>等。</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algn="ctr">
                        <a:lnSpc>
                          <a:spcPct val="100000"/>
                        </a:lnSpc>
                        <a:spcAft>
                          <a:spcPts val="0"/>
                        </a:spcAft>
                      </a:pPr>
                      <a:r>
                        <a:rPr lang="zh-CN" sz="1400" b="0" kern="100">
                          <a:solidFill>
                            <a:schemeClr val="tx1"/>
                          </a:solidFill>
                          <a:effectLst/>
                          <a:latin typeface="微软雅黑" panose="020B0503020204020204" pitchFamily="34" charset="-122"/>
                          <a:ea typeface="微软雅黑" panose="020B0503020204020204" pitchFamily="34" charset="-122"/>
                        </a:rPr>
                        <a:t>备注</a:t>
                      </a:r>
                      <a:endParaRPr lang="zh-CN" sz="1400" b="0" kern="10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l">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所有国外的票据，需</a:t>
                      </a:r>
                      <a:r>
                        <a:rPr lang="zh-CN" altLang="en-US" sz="1400" kern="100" dirty="0">
                          <a:effectLst/>
                          <a:latin typeface="微软雅黑" panose="020B0503020204020204" pitchFamily="34" charset="-122"/>
                          <a:ea typeface="微软雅黑" panose="020B0503020204020204" pitchFamily="34" charset="-122"/>
                          <a:sym typeface="+mn-ea"/>
                        </a:rPr>
                        <a:t>项目负责人、证明人、经办人签字，并且</a:t>
                      </a:r>
                      <a:r>
                        <a:rPr lang="zh-CN" sz="1400" b="0" kern="100" dirty="0">
                          <a:solidFill>
                            <a:schemeClr val="tx1"/>
                          </a:solidFill>
                          <a:effectLst/>
                          <a:latin typeface="微软雅黑" panose="020B0503020204020204" pitchFamily="34" charset="-122"/>
                          <a:ea typeface="微软雅黑" panose="020B0503020204020204" pitchFamily="34" charset="-122"/>
                        </a:rPr>
                        <a:t>每张票据的关键信息请用中文标明，如：内容、日期、金额、数量、收款单位等。</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2" name="对角圆角矩形 1"/>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（五）因公出国（境）费用及其他外币业务</a:t>
            </a:r>
            <a:endParaRPr lang="zh-CN" altLang="en-US"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4" name="对角圆角矩形 3"/>
          <p:cNvSpPr/>
          <p:nvPr/>
        </p:nvSpPr>
        <p:spPr>
          <a:xfrm>
            <a:off x="-8890" y="5105400"/>
            <a:ext cx="9768205" cy="3022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因公出国（境）费用报销</a:t>
            </a:r>
            <a:endParaRPr lang="en-US" altLang="zh-CN"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338945" y="4829810"/>
            <a:ext cx="393065" cy="275590"/>
          </a:xfrm>
          <a:prstGeom prst="rect">
            <a:avLst/>
          </a:prstGeom>
          <a:noFill/>
        </p:spPr>
        <p:txBody>
          <a:bodyPr wrap="square" rtlCol="0">
            <a:spAutoFit/>
          </a:bodyPr>
          <a:lstStyle/>
          <a:p>
            <a:r>
              <a:rPr lang="en-US" altLang="zh-CN" sz="1200" dirty="0" smtClean="0"/>
              <a:t>32</a:t>
            </a:r>
            <a:endParaRPr lang="en-US" altLang="zh-CN" sz="1200" dirty="0" smtClean="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5408613" y="5127625"/>
            <a:ext cx="2522538" cy="273050"/>
          </a:xfrm>
          <a:prstGeom prst="rect">
            <a:avLst/>
          </a:prstGeom>
          <a:solidFill>
            <a:srgbClr val="EAF5F6"/>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charset="-122"/>
              </a:defRPr>
            </a:lvl1pPr>
            <a:lvl2pPr marL="742950" indent="-285750" eaLnBrk="0" hangingPunct="0">
              <a:defRPr>
                <a:solidFill>
                  <a:schemeClr val="tx1"/>
                </a:solidFill>
                <a:latin typeface="Arial" panose="020B0604020202020204" pitchFamily="34" charset="0"/>
                <a:ea typeface="黑体" panose="02010609060101010101" charset="-122"/>
              </a:defRPr>
            </a:lvl2pPr>
            <a:lvl3pPr marL="1143000" indent="-228600" eaLnBrk="0" hangingPunct="0">
              <a:defRPr>
                <a:solidFill>
                  <a:schemeClr val="tx1"/>
                </a:solidFill>
                <a:latin typeface="Arial" panose="020B0604020202020204" pitchFamily="34" charset="0"/>
                <a:ea typeface="黑体" panose="02010609060101010101" charset="-122"/>
              </a:defRPr>
            </a:lvl3pPr>
            <a:lvl4pPr marL="1600200" indent="-228600" eaLnBrk="0" hangingPunct="0">
              <a:defRPr>
                <a:solidFill>
                  <a:schemeClr val="tx1"/>
                </a:solidFill>
                <a:latin typeface="Arial" panose="020B0604020202020204" pitchFamily="34" charset="0"/>
                <a:ea typeface="黑体" panose="02010609060101010101" charset="-122"/>
              </a:defRPr>
            </a:lvl4pPr>
            <a:lvl5pPr marL="2057400" indent="-228600" eaLnBrk="0" hangingPunct="0">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fontAlgn="base" hangingPunct="1">
              <a:spcBef>
                <a:spcPct val="0"/>
              </a:spcBef>
              <a:spcAft>
                <a:spcPct val="0"/>
              </a:spcAft>
              <a:buFont typeface="Arial" panose="020B0604020202020204" pitchFamily="34" charset="0"/>
              <a:buNone/>
            </a:pPr>
            <a:endParaRPr lang="zh-CN" altLang="en-US" sz="100" strike="noStrike" noProof="1">
              <a:solidFill>
                <a:schemeClr val="accent5"/>
              </a:solidFill>
            </a:endParaRPr>
          </a:p>
        </p:txBody>
      </p:sp>
      <p:sp>
        <p:nvSpPr>
          <p:cNvPr id="5" name="文本框 4"/>
          <p:cNvSpPr txBox="1"/>
          <p:nvPr/>
        </p:nvSpPr>
        <p:spPr>
          <a:xfrm>
            <a:off x="347980" y="746760"/>
            <a:ext cx="9025890" cy="4246245"/>
          </a:xfrm>
          <a:prstGeom prst="rect">
            <a:avLst/>
          </a:prstGeom>
          <a:noFill/>
          <a:ln w="9525">
            <a:noFill/>
          </a:ln>
        </p:spPr>
        <p:txBody>
          <a:bodyPr wrap="square">
            <a:spAutoFit/>
          </a:bodyPr>
          <a:lstStyle/>
          <a:p>
            <a:pPr algn="l"/>
            <a:r>
              <a:rPr lang="zh-CN" altLang="en-US" sz="1800" b="0">
                <a:latin typeface="宋体" panose="02010600030101010101" pitchFamily="2" charset="-122"/>
                <a:ea typeface="宋体" panose="02010600030101010101" pitchFamily="2" charset="-122"/>
                <a:cs typeface="宋体" panose="02010600030101010101" pitchFamily="2" charset="-122"/>
              </a:rPr>
              <a:t>                           </a:t>
            </a:r>
            <a:r>
              <a:rPr lang="zh-CN" altLang="en-US" sz="1200" b="0">
                <a:latin typeface="微软雅黑" panose="020B0503020204020204" pitchFamily="34" charset="-122"/>
                <a:ea typeface="微软雅黑" panose="020B0503020204020204" pitchFamily="34" charset="-122"/>
                <a:cs typeface="宋体" panose="02010600030101010101" pitchFamily="2" charset="-122"/>
              </a:rPr>
              <a:t>    </a:t>
            </a:r>
            <a:r>
              <a:rPr lang="zh-CN" altLang="en-US" sz="1600" b="1">
                <a:latin typeface="微软雅黑" panose="020B0503020204020204" pitchFamily="34" charset="-122"/>
                <a:ea typeface="微软雅黑" panose="020B0503020204020204" pitchFamily="34" charset="-122"/>
                <a:cs typeface="宋体" panose="02010600030101010101" pitchFamily="2" charset="-122"/>
              </a:rPr>
              <a:t>出访美国报销说明</a:t>
            </a:r>
            <a:endParaRPr lang="zh-CN" altLang="en-US" sz="1600" b="1">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出访日期：</a:t>
            </a:r>
            <a:r>
              <a:rPr lang="en-US" altLang="zh-CN" sz="1200" b="0">
                <a:latin typeface="微软雅黑" panose="020B0503020204020204" pitchFamily="34" charset="-122"/>
                <a:ea typeface="微软雅黑" panose="020B0503020204020204" pitchFamily="34" charset="-122"/>
                <a:cs typeface="宋体" panose="02010600030101010101" pitchFamily="2" charset="-122"/>
              </a:rPr>
              <a:t>2013</a:t>
            </a:r>
            <a:r>
              <a:rPr lang="zh-CN" altLang="en-US" sz="1200" b="0">
                <a:latin typeface="微软雅黑" panose="020B0503020204020204" pitchFamily="34" charset="-122"/>
                <a:ea typeface="微软雅黑" panose="020B0503020204020204" pitchFamily="34" charset="-122"/>
                <a:cs typeface="宋体" panose="02010600030101010101" pitchFamily="2" charset="-122"/>
              </a:rPr>
              <a:t>年</a:t>
            </a:r>
            <a:r>
              <a:rPr lang="en-US" altLang="zh-CN" sz="1200" b="0">
                <a:latin typeface="微软雅黑" panose="020B0503020204020204" pitchFamily="34" charset="-122"/>
                <a:ea typeface="微软雅黑" panose="020B0503020204020204" pitchFamily="34" charset="-122"/>
                <a:cs typeface="Calibri" panose="020F0502020204030204" pitchFamily="34" charset="0"/>
              </a:rPr>
              <a:t>11</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b="0">
                <a:latin typeface="微软雅黑" panose="020B0503020204020204" pitchFamily="34" charset="-122"/>
                <a:ea typeface="微软雅黑" panose="020B0503020204020204" pitchFamily="34" charset="-122"/>
                <a:cs typeface="Calibri" panose="020F0502020204030204" pitchFamily="34" charset="0"/>
              </a:rPr>
              <a:t>8</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日至</a:t>
            </a:r>
            <a:r>
              <a:rPr lang="en-US" altLang="zh-CN" sz="1200" b="0">
                <a:latin typeface="微软雅黑" panose="020B0503020204020204" pitchFamily="34" charset="-122"/>
                <a:ea typeface="微软雅黑" panose="020B0503020204020204" pitchFamily="34" charset="-122"/>
                <a:cs typeface="Calibri" panose="020F0502020204030204" pitchFamily="34" charset="0"/>
              </a:rPr>
              <a:t>2013</a:t>
            </a:r>
            <a:r>
              <a:rPr lang="zh-CN" altLang="en-US" sz="1200" b="0">
                <a:latin typeface="微软雅黑" panose="020B0503020204020204" pitchFamily="34" charset="-122"/>
                <a:ea typeface="微软雅黑" panose="020B0503020204020204" pitchFamily="34" charset="-122"/>
                <a:cs typeface="宋体" panose="02010600030101010101" pitchFamily="2" charset="-122"/>
              </a:rPr>
              <a:t>年</a:t>
            </a:r>
            <a:r>
              <a:rPr lang="en-US" altLang="zh-CN" sz="1200" b="0">
                <a:latin typeface="微软雅黑" panose="020B0503020204020204" pitchFamily="34" charset="-122"/>
                <a:ea typeface="微软雅黑" panose="020B0503020204020204" pitchFamily="34" charset="-122"/>
                <a:cs typeface="Calibri" panose="020F0502020204030204" pitchFamily="34" charset="0"/>
              </a:rPr>
              <a:t>11</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b="0">
                <a:latin typeface="微软雅黑" panose="020B0503020204020204" pitchFamily="34" charset="-122"/>
                <a:ea typeface="微软雅黑" panose="020B0503020204020204" pitchFamily="34" charset="-122"/>
                <a:cs typeface="Calibri" panose="020F0502020204030204" pitchFamily="34" charset="0"/>
              </a:rPr>
              <a:t>25</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日，合计</a:t>
            </a:r>
            <a:r>
              <a:rPr lang="en-US" altLang="zh-CN" sz="1200" b="0">
                <a:latin typeface="微软雅黑" panose="020B0503020204020204" pitchFamily="34" charset="-122"/>
                <a:ea typeface="微软雅黑" panose="020B0503020204020204" pitchFamily="34" charset="-122"/>
                <a:cs typeface="Calibri" panose="020F0502020204030204" pitchFamily="34" charset="0"/>
              </a:rPr>
              <a:t>18</a:t>
            </a:r>
            <a:r>
              <a:rPr lang="zh-CN" altLang="en-US" sz="1200" b="0">
                <a:latin typeface="微软雅黑" panose="020B0503020204020204" pitchFamily="34" charset="-122"/>
                <a:ea typeface="微软雅黑" panose="020B0503020204020204" pitchFamily="34" charset="-122"/>
                <a:cs typeface="宋体" panose="02010600030101010101" pitchFamily="2" charset="-122"/>
              </a:rPr>
              <a:t>天。严格按照广东省外事办公室和华南农业大学批准的出访时间和天数圆满完成出访任务。</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en-US" altLang="zh-CN" sz="1200" b="0">
                <a:latin typeface="微软雅黑" panose="020B0503020204020204" pitchFamily="34" charset="-122"/>
                <a:ea typeface="微软雅黑" panose="020B0503020204020204" pitchFamily="34" charset="-122"/>
                <a:cs typeface="宋体" panose="02010600030101010101" pitchFamily="2" charset="-122"/>
              </a:rPr>
              <a:t>11</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b="0">
                <a:latin typeface="微软雅黑" panose="020B0503020204020204" pitchFamily="34" charset="-122"/>
                <a:ea typeface="微软雅黑" panose="020B0503020204020204" pitchFamily="34" charset="-122"/>
                <a:cs typeface="Calibri" panose="020F0502020204030204" pitchFamily="34" charset="0"/>
              </a:rPr>
              <a:t>8</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日从广州出发，飞往香港，由香港转机当天抵达洛杉矶</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广州</a:t>
            </a:r>
            <a:r>
              <a:rPr lang="en-US" altLang="zh-CN" sz="1200" b="0">
                <a:latin typeface="微软雅黑" panose="020B0503020204020204" pitchFamily="34" charset="-122"/>
                <a:ea typeface="微软雅黑" panose="020B0503020204020204" pitchFamily="34" charset="-122"/>
                <a:cs typeface="宋体" panose="02010600030101010101" pitchFamily="2" charset="-122"/>
              </a:rPr>
              <a:t>-</a:t>
            </a:r>
            <a:r>
              <a:rPr lang="zh-CN" altLang="en-US" sz="1200" b="0">
                <a:latin typeface="微软雅黑" panose="020B0503020204020204" pitchFamily="34" charset="-122"/>
                <a:ea typeface="微软雅黑" panose="020B0503020204020204" pitchFamily="34" charset="-122"/>
                <a:cs typeface="宋体" panose="02010600030101010101" pitchFamily="2" charset="-122"/>
              </a:rPr>
              <a:t>香港</a:t>
            </a:r>
            <a:r>
              <a:rPr lang="en-US" altLang="zh-CN" sz="1200" b="0">
                <a:latin typeface="微软雅黑" panose="020B0503020204020204" pitchFamily="34" charset="-122"/>
                <a:ea typeface="微软雅黑" panose="020B0503020204020204" pitchFamily="34" charset="-122"/>
                <a:cs typeface="Calibri" panose="020F0502020204030204" pitchFamily="34" charset="0"/>
              </a:rPr>
              <a:t>-</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洛杉机，芝加哥</a:t>
            </a:r>
            <a:r>
              <a:rPr lang="en-US" altLang="zh-CN" sz="1200" b="0">
                <a:latin typeface="微软雅黑" panose="020B0503020204020204" pitchFamily="34" charset="-122"/>
                <a:ea typeface="微软雅黑" panose="020B0503020204020204" pitchFamily="34" charset="-122"/>
                <a:cs typeface="Calibri" panose="020F0502020204030204" pitchFamily="34" charset="0"/>
              </a:rPr>
              <a:t>-</a:t>
            </a:r>
            <a:r>
              <a:rPr lang="zh-CN" altLang="en-US" sz="1200" b="0">
                <a:latin typeface="微软雅黑" panose="020B0503020204020204" pitchFamily="34" charset="-122"/>
                <a:ea typeface="微软雅黑" panose="020B0503020204020204" pitchFamily="34" charset="-122"/>
                <a:cs typeface="宋体" panose="02010600030101010101" pitchFamily="2" charset="-122"/>
              </a:rPr>
              <a:t>香港</a:t>
            </a:r>
            <a:r>
              <a:rPr lang="en-US" altLang="zh-CN" sz="1200" b="0">
                <a:latin typeface="微软雅黑" panose="020B0503020204020204" pitchFamily="34" charset="-122"/>
                <a:ea typeface="微软雅黑" panose="020B0503020204020204" pitchFamily="34" charset="-122"/>
                <a:cs typeface="Calibri" panose="020F0502020204030204" pitchFamily="34" charset="0"/>
              </a:rPr>
              <a:t>-</a:t>
            </a:r>
            <a:r>
              <a:rPr lang="zh-CN" altLang="en-US" sz="1200" b="0">
                <a:latin typeface="微软雅黑" panose="020B0503020204020204" pitchFamily="34" charset="-122"/>
                <a:ea typeface="微软雅黑" panose="020B0503020204020204" pitchFamily="34" charset="-122"/>
                <a:cs typeface="宋体" panose="02010600030101010101" pitchFamily="2" charset="-122"/>
              </a:rPr>
              <a:t>广州美国往返 机票：</a:t>
            </a:r>
            <a:r>
              <a:rPr lang="en-US" altLang="zh-CN" sz="1200" b="0">
                <a:latin typeface="微软雅黑" panose="020B0503020204020204" pitchFamily="34" charset="-122"/>
                <a:ea typeface="微软雅黑" panose="020B0503020204020204" pitchFamily="34" charset="-122"/>
                <a:cs typeface="Calibri" panose="020F0502020204030204" pitchFamily="34" charset="0"/>
              </a:rPr>
              <a:t>11000.00</a:t>
            </a:r>
            <a:r>
              <a:rPr lang="zh-CN" altLang="en-US" sz="1200" b="0">
                <a:latin typeface="微软雅黑" panose="020B0503020204020204" pitchFamily="34" charset="-122"/>
                <a:ea typeface="微软雅黑" panose="020B0503020204020204" pitchFamily="34" charset="-122"/>
                <a:cs typeface="宋体" panose="02010600030101010101" pitchFamily="2" charset="-122"/>
              </a:rPr>
              <a:t>人民币</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en-US" altLang="zh-CN" sz="1200" b="0">
                <a:latin typeface="微软雅黑" panose="020B0503020204020204" pitchFamily="34" charset="-122"/>
                <a:ea typeface="微软雅黑" panose="020B0503020204020204" pitchFamily="34" charset="-122"/>
                <a:cs typeface="宋体" panose="02010600030101010101" pitchFamily="2" charset="-122"/>
              </a:rPr>
              <a:t>11</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b="0">
                <a:latin typeface="微软雅黑" panose="020B0503020204020204" pitchFamily="34" charset="-122"/>
                <a:ea typeface="微软雅黑" panose="020B0503020204020204" pitchFamily="34" charset="-122"/>
                <a:cs typeface="Calibri" panose="020F0502020204030204" pitchFamily="34" charset="0"/>
              </a:rPr>
              <a:t>8</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日，在洛杉矶乘坐美国西南航空公司国内飞机，经过凤凰城，当天抵达目的地德克萨斯州奥斯丁市。</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洛杉矶</a:t>
            </a:r>
            <a:r>
              <a:rPr lang="en-US" altLang="zh-CN" sz="1200" b="0">
                <a:latin typeface="微软雅黑" panose="020B0503020204020204" pitchFamily="34" charset="-122"/>
                <a:ea typeface="微软雅黑" panose="020B0503020204020204" pitchFamily="34" charset="-122"/>
                <a:cs typeface="宋体" panose="02010600030101010101" pitchFamily="2" charset="-122"/>
              </a:rPr>
              <a:t>-</a:t>
            </a:r>
            <a:r>
              <a:rPr lang="zh-CN" altLang="en-US" sz="1200" b="0">
                <a:latin typeface="微软雅黑" panose="020B0503020204020204" pitchFamily="34" charset="-122"/>
                <a:ea typeface="微软雅黑" panose="020B0503020204020204" pitchFamily="34" charset="-122"/>
                <a:cs typeface="宋体" panose="02010600030101010101" pitchFamily="2" charset="-122"/>
              </a:rPr>
              <a:t>凤凰城</a:t>
            </a:r>
            <a:r>
              <a:rPr lang="en-US" altLang="zh-CN" sz="1200" b="0">
                <a:latin typeface="微软雅黑" panose="020B0503020204020204" pitchFamily="34" charset="-122"/>
                <a:ea typeface="微软雅黑" panose="020B0503020204020204" pitchFamily="34" charset="-122"/>
                <a:cs typeface="Calibri" panose="020F0502020204030204" pitchFamily="34" charset="0"/>
              </a:rPr>
              <a:t>-</a:t>
            </a:r>
            <a:r>
              <a:rPr lang="zh-CN" altLang="en-US" sz="1200" b="0">
                <a:latin typeface="微软雅黑" panose="020B0503020204020204" pitchFamily="34" charset="-122"/>
                <a:ea typeface="微软雅黑" panose="020B0503020204020204" pitchFamily="34" charset="-122"/>
                <a:cs typeface="宋体" panose="02010600030101010101" pitchFamily="2" charset="-122"/>
              </a:rPr>
              <a:t>奥斯丁 机票：</a:t>
            </a:r>
            <a:r>
              <a:rPr lang="en-US" altLang="zh-CN" sz="1200" b="0">
                <a:latin typeface="微软雅黑" panose="020B0503020204020204" pitchFamily="34" charset="-122"/>
                <a:ea typeface="微软雅黑" panose="020B0503020204020204" pitchFamily="34" charset="-122"/>
                <a:cs typeface="Calibri" panose="020F0502020204030204" pitchFamily="34" charset="0"/>
              </a:rPr>
              <a:t>416.80</a:t>
            </a:r>
            <a:r>
              <a:rPr lang="zh-CN" altLang="en-US" sz="1200" b="0">
                <a:latin typeface="微软雅黑" panose="020B0503020204020204" pitchFamily="34" charset="-122"/>
                <a:ea typeface="微软雅黑" panose="020B0503020204020204" pitchFamily="34" charset="-122"/>
                <a:cs typeface="宋体" panose="02010600030101010101" pitchFamily="2" charset="-122"/>
              </a:rPr>
              <a:t>美元，奥斯丁出租车</a:t>
            </a:r>
            <a:r>
              <a:rPr lang="en-US" altLang="zh-CN" sz="1200" b="0">
                <a:latin typeface="微软雅黑" panose="020B0503020204020204" pitchFamily="34" charset="-122"/>
                <a:ea typeface="微软雅黑" panose="020B0503020204020204" pitchFamily="34" charset="-122"/>
                <a:cs typeface="Calibri" panose="020F0502020204030204" pitchFamily="34" charset="0"/>
              </a:rPr>
              <a:t>60.70</a:t>
            </a:r>
            <a:r>
              <a:rPr lang="zh-CN" altLang="en-US" sz="1200" b="0">
                <a:latin typeface="微软雅黑" panose="020B0503020204020204" pitchFamily="34" charset="-122"/>
                <a:ea typeface="微软雅黑" panose="020B0503020204020204" pitchFamily="34" charset="-122"/>
                <a:cs typeface="宋体" panose="02010600030101010101" pitchFamily="2" charset="-122"/>
              </a:rPr>
              <a:t>美元</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en-US" altLang="zh-CN" sz="1200" b="0">
                <a:latin typeface="微软雅黑" panose="020B0503020204020204" pitchFamily="34" charset="-122"/>
                <a:ea typeface="微软雅黑" panose="020B0503020204020204" pitchFamily="34" charset="-122"/>
                <a:cs typeface="宋体" panose="02010600030101010101" pitchFamily="2" charset="-122"/>
              </a:rPr>
              <a:t>11</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b="0">
                <a:latin typeface="微软雅黑" panose="020B0503020204020204" pitchFamily="34" charset="-122"/>
                <a:ea typeface="微软雅黑" panose="020B0503020204020204" pitchFamily="34" charset="-122"/>
                <a:cs typeface="Calibri" panose="020F0502020204030204" pitchFamily="34" charset="0"/>
              </a:rPr>
              <a:t>9</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日参加</a:t>
            </a:r>
            <a:r>
              <a:rPr lang="en-US" altLang="zh-CN" sz="1200" b="0">
                <a:latin typeface="微软雅黑" panose="020B0503020204020204" pitchFamily="34" charset="-122"/>
                <a:ea typeface="微软雅黑" panose="020B0503020204020204" pitchFamily="34" charset="-122"/>
                <a:cs typeface="宋体" panose="02010600030101010101" pitchFamily="2" charset="-122"/>
              </a:rPr>
              <a:t>《</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昆虫学年评</a:t>
            </a:r>
            <a:r>
              <a:rPr lang="en-US" altLang="zh-CN" sz="1200" b="0">
                <a:latin typeface="微软雅黑" panose="020B0503020204020204" pitchFamily="34" charset="-122"/>
                <a:ea typeface="微软雅黑" panose="020B0503020204020204" pitchFamily="34" charset="-122"/>
                <a:cs typeface="宋体" panose="02010600030101010101" pitchFamily="2" charset="-122"/>
              </a:rPr>
              <a:t>》</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杂志编委会年度计划会议</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en-US" altLang="zh-CN" sz="1200" b="0">
                <a:latin typeface="微软雅黑" panose="020B0503020204020204" pitchFamily="34" charset="-122"/>
                <a:ea typeface="微软雅黑" panose="020B0503020204020204" pitchFamily="34" charset="-122"/>
                <a:cs typeface="宋体" panose="02010600030101010101" pitchFamily="2" charset="-122"/>
              </a:rPr>
              <a:t>11</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b="0">
                <a:latin typeface="微软雅黑" panose="020B0503020204020204" pitchFamily="34" charset="-122"/>
                <a:ea typeface="微软雅黑" panose="020B0503020204020204" pitchFamily="34" charset="-122"/>
                <a:cs typeface="Calibri" panose="020F0502020204030204" pitchFamily="34" charset="0"/>
              </a:rPr>
              <a:t>10-13</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日在奥斯丁国际会议中心参加美国昆虫学会</a:t>
            </a:r>
            <a:r>
              <a:rPr lang="en-US" altLang="zh-CN" sz="1200" b="0">
                <a:latin typeface="微软雅黑" panose="020B0503020204020204" pitchFamily="34" charset="-122"/>
                <a:ea typeface="微软雅黑" panose="020B0503020204020204" pitchFamily="34" charset="-122"/>
                <a:cs typeface="Calibri" panose="020F0502020204030204" pitchFamily="34" charset="0"/>
              </a:rPr>
              <a:t>2013</a:t>
            </a:r>
            <a:r>
              <a:rPr lang="zh-CN" altLang="en-US" sz="1200" b="0">
                <a:latin typeface="微软雅黑" panose="020B0503020204020204" pitchFamily="34" charset="-122"/>
                <a:ea typeface="微软雅黑" panose="020B0503020204020204" pitchFamily="34" charset="-122"/>
                <a:cs typeface="宋体" panose="02010600030101010101" pitchFamily="2" charset="-122"/>
              </a:rPr>
              <a:t>年会</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会议注册费 </a:t>
            </a:r>
            <a:r>
              <a:rPr lang="en-US" altLang="zh-CN" sz="1200" b="0">
                <a:latin typeface="微软雅黑" panose="020B0503020204020204" pitchFamily="34" charset="-122"/>
                <a:ea typeface="微软雅黑" panose="020B0503020204020204" pitchFamily="34" charset="-122"/>
                <a:cs typeface="宋体" panose="02010600030101010101" pitchFamily="2" charset="-122"/>
              </a:rPr>
              <a:t>730.00</a:t>
            </a:r>
            <a:r>
              <a:rPr lang="zh-CN" altLang="en-US" sz="1200" b="0">
                <a:latin typeface="微软雅黑" panose="020B0503020204020204" pitchFamily="34" charset="-122"/>
                <a:ea typeface="微软雅黑" panose="020B0503020204020204" pitchFamily="34" charset="-122"/>
                <a:cs typeface="宋体" panose="02010600030101010101" pitchFamily="2" charset="-122"/>
              </a:rPr>
              <a:t>美元；住宿费</a:t>
            </a:r>
            <a:r>
              <a:rPr lang="en-US" altLang="zh-CN" sz="1200" b="0">
                <a:latin typeface="微软雅黑" panose="020B0503020204020204" pitchFamily="34" charset="-122"/>
                <a:ea typeface="微软雅黑" panose="020B0503020204020204" pitchFamily="34" charset="-122"/>
                <a:cs typeface="Calibri" panose="020F0502020204030204" pitchFamily="34" charset="0"/>
              </a:rPr>
              <a:t>1661.75</a:t>
            </a:r>
            <a:r>
              <a:rPr lang="zh-CN" altLang="en-US" sz="1200" b="0">
                <a:latin typeface="微软雅黑" panose="020B0503020204020204" pitchFamily="34" charset="-122"/>
                <a:ea typeface="微软雅黑" panose="020B0503020204020204" pitchFamily="34" charset="-122"/>
                <a:cs typeface="宋体" panose="02010600030101010101" pitchFamily="2" charset="-122"/>
              </a:rPr>
              <a:t>美元</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en-US" altLang="zh-CN" sz="1200" b="0">
                <a:latin typeface="微软雅黑" panose="020B0503020204020204" pitchFamily="34" charset="-122"/>
                <a:ea typeface="微软雅黑" panose="020B0503020204020204" pitchFamily="34" charset="-122"/>
                <a:cs typeface="宋体" panose="02010600030101010101" pitchFamily="2" charset="-122"/>
              </a:rPr>
              <a:t>11</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b="0">
                <a:latin typeface="微软雅黑" panose="020B0503020204020204" pitchFamily="34" charset="-122"/>
                <a:ea typeface="微软雅黑" panose="020B0503020204020204" pitchFamily="34" charset="-122"/>
                <a:cs typeface="Calibri" panose="020F0502020204030204" pitchFamily="34" charset="0"/>
              </a:rPr>
              <a:t>13</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日从奥斯丁出发，经过夏洛特市，到达芝加哥。当天从芝加哥往乌巴那美国农业部中西部中心访问。与对方进行合作交流与合作研究。</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奥斯丁</a:t>
            </a:r>
            <a:r>
              <a:rPr lang="en-US" altLang="zh-CN" sz="1200" b="0">
                <a:latin typeface="微软雅黑" panose="020B0503020204020204" pitchFamily="34" charset="-122"/>
                <a:ea typeface="微软雅黑" panose="020B0503020204020204" pitchFamily="34" charset="-122"/>
                <a:cs typeface="宋体" panose="02010600030101010101" pitchFamily="2" charset="-122"/>
              </a:rPr>
              <a:t>---</a:t>
            </a:r>
            <a:r>
              <a:rPr lang="zh-CN" altLang="en-US" sz="1200" b="0">
                <a:latin typeface="微软雅黑" panose="020B0503020204020204" pitchFamily="34" charset="-122"/>
                <a:ea typeface="微软雅黑" panose="020B0503020204020204" pitchFamily="34" charset="-122"/>
                <a:cs typeface="宋体" panose="02010600030101010101" pitchFamily="2" charset="-122"/>
              </a:rPr>
              <a:t>夏洛特市</a:t>
            </a:r>
            <a:r>
              <a:rPr lang="en-US" altLang="zh-CN" sz="1200" b="0">
                <a:latin typeface="微软雅黑" panose="020B0503020204020204" pitchFamily="34" charset="-122"/>
                <a:ea typeface="微软雅黑" panose="020B0503020204020204" pitchFamily="34" charset="-122"/>
                <a:cs typeface="Calibri" panose="020F0502020204030204" pitchFamily="34" charset="0"/>
              </a:rPr>
              <a:t>---</a:t>
            </a:r>
            <a:r>
              <a:rPr lang="zh-CN" altLang="en-US" sz="1200" b="0">
                <a:latin typeface="微软雅黑" panose="020B0503020204020204" pitchFamily="34" charset="-122"/>
                <a:ea typeface="微软雅黑" panose="020B0503020204020204" pitchFamily="34" charset="-122"/>
                <a:cs typeface="宋体" panose="02010600030101010101" pitchFamily="2" charset="-122"/>
              </a:rPr>
              <a:t>芝加哥机票 </a:t>
            </a:r>
            <a:r>
              <a:rPr lang="en-US" altLang="zh-CN" sz="1200" b="0">
                <a:latin typeface="微软雅黑" panose="020B0503020204020204" pitchFamily="34" charset="-122"/>
                <a:ea typeface="微软雅黑" panose="020B0503020204020204" pitchFamily="34" charset="-122"/>
                <a:cs typeface="Calibri" panose="020F0502020204030204" pitchFamily="34" charset="0"/>
              </a:rPr>
              <a:t>216.30</a:t>
            </a:r>
            <a:r>
              <a:rPr lang="zh-CN" altLang="en-US" sz="1200" b="0">
                <a:latin typeface="微软雅黑" panose="020B0503020204020204" pitchFamily="34" charset="-122"/>
                <a:ea typeface="微软雅黑" panose="020B0503020204020204" pitchFamily="34" charset="-122"/>
                <a:cs typeface="宋体" panose="02010600030101010101" pitchFamily="2" charset="-122"/>
              </a:rPr>
              <a:t>美元，住宿费 </a:t>
            </a:r>
            <a:r>
              <a:rPr lang="en-US" altLang="zh-CN" sz="1200" b="0">
                <a:latin typeface="微软雅黑" panose="020B0503020204020204" pitchFamily="34" charset="-122"/>
                <a:ea typeface="微软雅黑" panose="020B0503020204020204" pitchFamily="34" charset="-122"/>
                <a:cs typeface="Calibri" panose="020F0502020204030204" pitchFamily="34" charset="0"/>
              </a:rPr>
              <a:t>685.60</a:t>
            </a:r>
            <a:r>
              <a:rPr lang="zh-CN" altLang="en-US" sz="1200" b="0">
                <a:latin typeface="微软雅黑" panose="020B0503020204020204" pitchFamily="34" charset="-122"/>
                <a:ea typeface="微软雅黑" panose="020B0503020204020204" pitchFamily="34" charset="-122"/>
                <a:cs typeface="宋体" panose="02010600030101010101" pitchFamily="2" charset="-122"/>
              </a:rPr>
              <a:t>美元</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en-US" altLang="zh-CN" sz="1200" b="0">
                <a:latin typeface="微软雅黑" panose="020B0503020204020204" pitchFamily="34" charset="-122"/>
                <a:ea typeface="微软雅黑" panose="020B0503020204020204" pitchFamily="34" charset="-122"/>
                <a:cs typeface="宋体" panose="02010600030101010101" pitchFamily="2" charset="-122"/>
              </a:rPr>
              <a:t>11</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b="0">
                <a:latin typeface="微软雅黑" panose="020B0503020204020204" pitchFamily="34" charset="-122"/>
                <a:ea typeface="微软雅黑" panose="020B0503020204020204" pitchFamily="34" charset="-122"/>
                <a:cs typeface="Calibri" panose="020F0502020204030204" pitchFamily="34" charset="0"/>
              </a:rPr>
              <a:t>23</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日从乌巴那出发，当天到达芝加哥。在芝加哥住一夜。</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住宿费 </a:t>
            </a:r>
            <a:r>
              <a:rPr lang="en-US" altLang="zh-CN" sz="1200" b="0">
                <a:latin typeface="微软雅黑" panose="020B0503020204020204" pitchFamily="34" charset="-122"/>
                <a:ea typeface="微软雅黑" panose="020B0503020204020204" pitchFamily="34" charset="-122"/>
                <a:cs typeface="宋体" panose="02010600030101010101" pitchFamily="2" charset="-122"/>
              </a:rPr>
              <a:t>82.79</a:t>
            </a:r>
            <a:r>
              <a:rPr lang="zh-CN" altLang="en-US" sz="1200" b="0">
                <a:latin typeface="微软雅黑" panose="020B0503020204020204" pitchFamily="34" charset="-122"/>
                <a:ea typeface="微软雅黑" panose="020B0503020204020204" pitchFamily="34" charset="-122"/>
                <a:cs typeface="宋体" panose="02010600030101010101" pitchFamily="2" charset="-122"/>
              </a:rPr>
              <a:t>美元</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en-US" altLang="zh-CN" sz="1200" b="0">
                <a:latin typeface="微软雅黑" panose="020B0503020204020204" pitchFamily="34" charset="-122"/>
                <a:ea typeface="微软雅黑" panose="020B0503020204020204" pitchFamily="34" charset="-122"/>
                <a:cs typeface="宋体" panose="02010600030101010101" pitchFamily="2" charset="-122"/>
              </a:rPr>
              <a:t>11</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b="0">
                <a:latin typeface="微软雅黑" panose="020B0503020204020204" pitchFamily="34" charset="-122"/>
                <a:ea typeface="微软雅黑" panose="020B0503020204020204" pitchFamily="34" charset="-122"/>
                <a:cs typeface="Calibri" panose="020F0502020204030204" pitchFamily="34" charset="0"/>
              </a:rPr>
              <a:t>24</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日从芝加哥出发，飞回香港，</a:t>
            </a:r>
            <a:r>
              <a:rPr lang="en-US" altLang="zh-CN" sz="1200" b="0">
                <a:latin typeface="微软雅黑" panose="020B0503020204020204" pitchFamily="34" charset="-122"/>
                <a:ea typeface="微软雅黑" panose="020B0503020204020204" pitchFamily="34" charset="-122"/>
                <a:cs typeface="Calibri" panose="020F0502020204030204" pitchFamily="34" charset="0"/>
              </a:rPr>
              <a:t>25</a:t>
            </a:r>
            <a:r>
              <a:rPr lang="zh-CN" altLang="en-US" sz="1200" b="0">
                <a:latin typeface="微软雅黑" panose="020B0503020204020204" pitchFamily="34" charset="-122"/>
                <a:ea typeface="微软雅黑" panose="020B0503020204020204" pitchFamily="34" charset="-122"/>
                <a:cs typeface="宋体" panose="02010600030101010101" pitchFamily="2" charset="-122"/>
              </a:rPr>
              <a:t>晚上到达香港。当天晚上回广州，行程结束。</a:t>
            </a:r>
            <a:endParaRPr lang="zh-CN" altLang="en-US" sz="1200" b="0">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200" b="0">
                <a:latin typeface="微软雅黑" panose="020B0503020204020204" pitchFamily="34" charset="-122"/>
                <a:ea typeface="微软雅黑" panose="020B0503020204020204" pitchFamily="34" charset="-122"/>
                <a:cs typeface="宋体" panose="02010600030101010101" pitchFamily="2" charset="-122"/>
              </a:rPr>
              <a:t>        合计</a:t>
            </a:r>
            <a:r>
              <a:rPr lang="en-US" altLang="zh-CN" sz="1200" b="0">
                <a:latin typeface="微软雅黑" panose="020B0503020204020204" pitchFamily="34" charset="-122"/>
                <a:ea typeface="微软雅黑" panose="020B0503020204020204" pitchFamily="34" charset="-122"/>
                <a:cs typeface="宋体" panose="02010600030101010101" pitchFamily="2" charset="-122"/>
              </a:rPr>
              <a:t>11000.00</a:t>
            </a:r>
            <a:r>
              <a:rPr lang="zh-CN" altLang="en-US" sz="1200" b="0">
                <a:latin typeface="微软雅黑" panose="020B0503020204020204" pitchFamily="34" charset="-122"/>
                <a:ea typeface="微软雅黑" panose="020B0503020204020204" pitchFamily="34" charset="-122"/>
                <a:cs typeface="宋体" panose="02010600030101010101" pitchFamily="2" charset="-122"/>
              </a:rPr>
              <a:t>人民币，</a:t>
            </a:r>
            <a:r>
              <a:rPr lang="en-US" altLang="zh-CN" sz="1200" b="0">
                <a:latin typeface="微软雅黑" panose="020B0503020204020204" pitchFamily="34" charset="-122"/>
                <a:ea typeface="微软雅黑" panose="020B0503020204020204" pitchFamily="34" charset="-122"/>
                <a:cs typeface="Calibri" panose="020F0502020204030204" pitchFamily="34" charset="0"/>
              </a:rPr>
              <a:t>3853.94</a:t>
            </a:r>
            <a:r>
              <a:rPr lang="zh-CN" altLang="en-US" sz="1200" b="0">
                <a:latin typeface="微软雅黑" panose="020B0503020204020204" pitchFamily="34" charset="-122"/>
                <a:ea typeface="微软雅黑" panose="020B0503020204020204" pitchFamily="34" charset="-122"/>
                <a:cs typeface="宋体" panose="02010600030101010101" pitchFamily="2" charset="-122"/>
              </a:rPr>
              <a:t>美元</a:t>
            </a:r>
            <a:endParaRPr lang="zh-CN" altLang="en-US" sz="1200">
              <a:latin typeface="微软雅黑" panose="020B0503020204020204" pitchFamily="34" charset="-122"/>
              <a:ea typeface="微软雅黑" panose="020B0503020204020204" pitchFamily="34" charset="-122"/>
            </a:endParaRPr>
          </a:p>
        </p:txBody>
      </p:sp>
      <p:sp>
        <p:nvSpPr>
          <p:cNvPr id="2" name="对角圆角矩形 1"/>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（五）因公出国（境）费用及其他外币业务（续</a:t>
            </a:r>
            <a:r>
              <a:rPr lang="en-US" altLang="zh-CN" sz="2400" b="1" strike="noStrike" noProof="1">
                <a:solidFill>
                  <a:schemeClr val="bg1"/>
                </a:solidFill>
                <a:latin typeface="微软雅黑" panose="020B0503020204020204" pitchFamily="34" charset="-122"/>
                <a:ea typeface="微软雅黑" panose="020B0503020204020204" pitchFamily="34" charset="-122"/>
              </a:rPr>
              <a:t>1</a:t>
            </a:r>
            <a:r>
              <a:rPr lang="zh-CN" altLang="en-US" sz="2400" b="1" strike="noStrike" noProof="1">
                <a:solidFill>
                  <a:schemeClr val="bg1"/>
                </a:solidFill>
                <a:latin typeface="微软雅黑" panose="020B0503020204020204" pitchFamily="34" charset="-122"/>
                <a:ea typeface="微软雅黑" panose="020B0503020204020204" pitchFamily="34" charset="-122"/>
              </a:rPr>
              <a:t>）</a:t>
            </a:r>
            <a:endParaRPr lang="zh-CN" altLang="en-US"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8890" y="5105400"/>
            <a:ext cx="9768205" cy="3022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因公出国（境）费用报销</a:t>
            </a:r>
            <a:endParaRPr lang="en-US" altLang="zh-CN"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80525" y="4812665"/>
            <a:ext cx="393065" cy="275590"/>
          </a:xfrm>
          <a:prstGeom prst="rect">
            <a:avLst/>
          </a:prstGeom>
          <a:noFill/>
        </p:spPr>
        <p:txBody>
          <a:bodyPr wrap="square" rtlCol="0">
            <a:spAutoFit/>
          </a:bodyPr>
          <a:lstStyle/>
          <a:p>
            <a:r>
              <a:rPr lang="en-US" altLang="zh-CN" sz="1200" dirty="0" smtClean="0"/>
              <a:t>33</a:t>
            </a:r>
            <a:endParaRPr lang="en-US" altLang="zh-CN" sz="1200" dirty="0" smtClean="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17195" y="753110"/>
          <a:ext cx="8339455" cy="4250055"/>
        </p:xfrm>
        <a:graphic>
          <a:graphicData uri="http://schemas.openxmlformats.org/drawingml/2006/table">
            <a:tbl>
              <a:tblPr firstRow="1" firstCol="1" lastRow="1" lastCol="1" bandRow="1" bandCol="1"/>
              <a:tblGrid>
                <a:gridCol w="970280"/>
                <a:gridCol w="2706370"/>
                <a:gridCol w="2614295"/>
                <a:gridCol w="2048510"/>
              </a:tblGrid>
              <a:tr h="640080">
                <a:tc>
                  <a:txBody>
                    <a:bodyPr/>
                    <a:lstStyle/>
                    <a:p>
                      <a:pPr indent="295910" algn="r">
                        <a:spcAft>
                          <a:spcPts val="0"/>
                        </a:spcAft>
                      </a:pPr>
                      <a:r>
                        <a:rPr lang="en-US" altLang="zh-CN" sz="1400" b="1" kern="100" spc="-50" dirty="0">
                          <a:effectLst/>
                          <a:latin typeface="微软雅黑" panose="020B0503020204020204" pitchFamily="34" charset="-122"/>
                          <a:ea typeface="微软雅黑" panose="020B0503020204020204" pitchFamily="34" charset="-122"/>
                        </a:rPr>
                        <a:t>        </a:t>
                      </a:r>
                      <a:r>
                        <a:rPr lang="zh-CN" altLang="en-US" sz="1400" b="1" kern="100" spc="-50" dirty="0">
                          <a:effectLst/>
                          <a:latin typeface="微软雅黑" panose="020B0503020204020204" pitchFamily="34" charset="-122"/>
                          <a:ea typeface="微软雅黑" panose="020B0503020204020204" pitchFamily="34" charset="-122"/>
                        </a:rPr>
                        <a:t>类型</a:t>
                      </a:r>
                      <a:r>
                        <a:rPr lang="en-US" altLang="zh-CN" sz="1400" b="1" kern="100" spc="-5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altLang="en-US" sz="1400" b="1" kern="100" dirty="0">
                          <a:effectLst/>
                          <a:latin typeface="微软雅黑" panose="020B0503020204020204" pitchFamily="34" charset="-122"/>
                          <a:ea typeface="微软雅黑" panose="020B0503020204020204" pitchFamily="34" charset="-122"/>
                        </a:rPr>
                        <a:t>事项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国外购买实验材料</a:t>
                      </a:r>
                      <a:endPar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effectLst/>
                          <a:latin typeface="微软雅黑" panose="020B0503020204020204" pitchFamily="34" charset="-122"/>
                          <a:ea typeface="微软雅黑" panose="020B0503020204020204" pitchFamily="34" charset="-122"/>
                        </a:rPr>
                        <a:t>国外发表论文版面费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1400" b="1" kern="100" dirty="0">
                          <a:effectLst/>
                          <a:latin typeface="微软雅黑" panose="020B0503020204020204" pitchFamily="34" charset="-122"/>
                          <a:ea typeface="微软雅黑" panose="020B0503020204020204" pitchFamily="34" charset="-122"/>
                        </a:rPr>
                        <a:t>国外专家来访</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0240">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报销资料清单</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1.</a:t>
                      </a:r>
                      <a:r>
                        <a:rPr lang="zh-CN" altLang="en-US" sz="1400" b="0" kern="100" dirty="0">
                          <a:solidFill>
                            <a:schemeClr val="tx1"/>
                          </a:solidFill>
                          <a:effectLst/>
                          <a:latin typeface="微软雅黑" panose="020B0503020204020204" pitchFamily="34" charset="-122"/>
                          <a:ea typeface="微软雅黑" panose="020B0503020204020204" pitchFamily="34" charset="-122"/>
                        </a:rPr>
                        <a:t>国外购货发票</a:t>
                      </a:r>
                      <a:r>
                        <a:rPr lang="en-US" altLang="zh-CN" sz="1400" b="0" kern="100" dirty="0">
                          <a:solidFill>
                            <a:schemeClr val="tx1"/>
                          </a:solidFill>
                          <a:effectLst/>
                          <a:latin typeface="微软雅黑" panose="020B0503020204020204" pitchFamily="34" charset="-122"/>
                          <a:ea typeface="微软雅黑" panose="020B0503020204020204" pitchFamily="34" charset="-122"/>
                        </a:rPr>
                        <a:t>/</a:t>
                      </a:r>
                      <a:r>
                        <a:rPr lang="zh-CN" altLang="zh-CN" sz="1400" b="0" kern="100" dirty="0">
                          <a:solidFill>
                            <a:schemeClr val="tx1"/>
                          </a:solidFill>
                          <a:effectLst/>
                          <a:latin typeface="微软雅黑" panose="020B0503020204020204" pitchFamily="34" charset="-122"/>
                          <a:ea typeface="微软雅黑" panose="020B0503020204020204" pitchFamily="34" charset="-122"/>
                        </a:rPr>
                        <a:t>收据</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2.</a:t>
                      </a:r>
                      <a:r>
                        <a:rPr lang="zh-CN" altLang="en-US" sz="1400" b="0" kern="100" dirty="0">
                          <a:solidFill>
                            <a:schemeClr val="tx1"/>
                          </a:solidFill>
                          <a:effectLst/>
                          <a:latin typeface="微软雅黑" panose="020B0503020204020204" pitchFamily="34" charset="-122"/>
                          <a:ea typeface="微软雅黑" panose="020B0503020204020204" pitchFamily="34" charset="-122"/>
                        </a:rPr>
                        <a:t>付款证明材料，如：</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银行对账单原件</a:t>
                      </a:r>
                      <a:r>
                        <a:rPr lang="en-US" altLang="zh-CN" sz="1400" b="1" kern="100" dirty="0">
                          <a:solidFill>
                            <a:srgbClr val="FF0000"/>
                          </a:solidFill>
                          <a:effectLst/>
                          <a:latin typeface="微软雅黑" panose="020B0503020204020204" pitchFamily="34" charset="-122"/>
                          <a:ea typeface="微软雅黑" panose="020B0503020204020204" pitchFamily="34" charset="-122"/>
                          <a:sym typeface="+mn-ea"/>
                        </a:rPr>
                        <a:t>\</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银行汇款票据</a:t>
                      </a:r>
                      <a:r>
                        <a:rPr lang="zh-CN" altLang="en-US" sz="1400" kern="100" dirty="0">
                          <a:effectLst/>
                          <a:latin typeface="微软雅黑" panose="020B0503020204020204" pitchFamily="34" charset="-122"/>
                          <a:ea typeface="微软雅黑" panose="020B0503020204020204" pitchFamily="34" charset="-122"/>
                          <a:sym typeface="+mn-ea"/>
                        </a:rPr>
                        <a:t>等；</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3.</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报销说明（盖学院</a:t>
                      </a:r>
                      <a:r>
                        <a:rPr lang="en-US" altLang="zh-CN" sz="1400" kern="100" dirty="0">
                          <a:effectLst/>
                          <a:latin typeface="微软雅黑" panose="020B0503020204020204" pitchFamily="34" charset="-122"/>
                          <a:ea typeface="微软雅黑" panose="020B0503020204020204" pitchFamily="34" charset="-122"/>
                          <a:sym typeface="+mn-ea"/>
                        </a:rPr>
                        <a:t>/</a:t>
                      </a:r>
                      <a:r>
                        <a:rPr lang="zh-CN" altLang="en-US" sz="1400" kern="100" dirty="0">
                          <a:effectLst/>
                          <a:latin typeface="微软雅黑" panose="020B0503020204020204" pitchFamily="34" charset="-122"/>
                          <a:ea typeface="微软雅黑" panose="020B0503020204020204" pitchFamily="34" charset="-122"/>
                          <a:sym typeface="+mn-ea"/>
                        </a:rPr>
                        <a:t>部门</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公章），包含如下事项：</a:t>
                      </a:r>
                      <a:r>
                        <a:rPr lang="zh-CN" altLang="en-US" sz="1400" kern="100" dirty="0">
                          <a:effectLst/>
                          <a:latin typeface="微软雅黑" panose="020B0503020204020204" pitchFamily="34" charset="-122"/>
                          <a:ea typeface="微软雅黑" panose="020B0503020204020204" pitchFamily="34" charset="-122"/>
                          <a:sym typeface="+mn-ea"/>
                        </a:rPr>
                        <a:t>购买材料内容、时间、地点、单位、用途、存放地点等。</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en-US" altLang="zh-CN" sz="1400" b="0" kern="100" dirty="0">
                        <a:solidFill>
                          <a:schemeClr val="tx1"/>
                        </a:solidFill>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endParaRPr lang="en-US" altLang="zh-CN"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1.</a:t>
                      </a:r>
                      <a:r>
                        <a:rPr lang="zh-CN" altLang="en-US" sz="1400" kern="100" dirty="0">
                          <a:effectLst/>
                          <a:latin typeface="微软雅黑" panose="020B0503020204020204" pitchFamily="34" charset="-122"/>
                          <a:ea typeface="微软雅黑" panose="020B0503020204020204" pitchFamily="34" charset="-122"/>
                          <a:sym typeface="+mn-ea"/>
                        </a:rPr>
                        <a:t>国外发表文章的发票</a:t>
                      </a:r>
                      <a:r>
                        <a:rPr lang="en-US" altLang="zh-CN" sz="1400" kern="100" dirty="0">
                          <a:effectLst/>
                          <a:latin typeface="微软雅黑" panose="020B0503020204020204" pitchFamily="34" charset="-122"/>
                          <a:ea typeface="微软雅黑" panose="020B0503020204020204" pitchFamily="34" charset="-122"/>
                          <a:sym typeface="+mn-ea"/>
                        </a:rPr>
                        <a:t>/</a:t>
                      </a:r>
                      <a:r>
                        <a:rPr lang="zh-CN" altLang="zh-CN" sz="1400" kern="100" dirty="0">
                          <a:effectLst/>
                          <a:latin typeface="微软雅黑" panose="020B0503020204020204" pitchFamily="34" charset="-122"/>
                          <a:ea typeface="微软雅黑" panose="020B0503020204020204" pitchFamily="34" charset="-122"/>
                          <a:sym typeface="+mn-ea"/>
                        </a:rPr>
                        <a:t>收据</a:t>
                      </a:r>
                      <a:r>
                        <a:rPr lang="zh-CN" altLang="en-US" sz="1400" kern="100" dirty="0">
                          <a:effectLst/>
                          <a:latin typeface="微软雅黑" panose="020B0503020204020204" pitchFamily="34" charset="-122"/>
                          <a:ea typeface="微软雅黑" panose="020B0503020204020204" pitchFamily="34" charset="-122"/>
                          <a:sym typeface="+mn-ea"/>
                        </a:rPr>
                        <a:t>；</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2.</a:t>
                      </a:r>
                      <a:r>
                        <a:rPr lang="zh-CN" altLang="en-US" sz="1400" kern="100" dirty="0">
                          <a:effectLst/>
                          <a:latin typeface="微软雅黑" panose="020B0503020204020204" pitchFamily="34" charset="-122"/>
                          <a:ea typeface="微软雅黑" panose="020B0503020204020204" pitchFamily="34" charset="-122"/>
                          <a:sym typeface="+mn-ea"/>
                        </a:rPr>
                        <a:t>付款证明材料，如：银行对账单原件</a:t>
                      </a:r>
                      <a:r>
                        <a:rPr lang="en-US" altLang="zh-CN" sz="1400" kern="100" dirty="0">
                          <a:effectLst/>
                          <a:latin typeface="微软雅黑" panose="020B0503020204020204" pitchFamily="34" charset="-122"/>
                          <a:ea typeface="微软雅黑" panose="020B0503020204020204" pitchFamily="34" charset="-122"/>
                          <a:sym typeface="+mn-ea"/>
                        </a:rPr>
                        <a:t>\</a:t>
                      </a:r>
                      <a:r>
                        <a:rPr lang="zh-CN" altLang="en-US" sz="1400" kern="100" dirty="0">
                          <a:effectLst/>
                          <a:latin typeface="微软雅黑" panose="020B0503020204020204" pitchFamily="34" charset="-122"/>
                          <a:ea typeface="微软雅黑" panose="020B0503020204020204" pitchFamily="34" charset="-122"/>
                          <a:sym typeface="+mn-ea"/>
                        </a:rPr>
                        <a:t>银行汇款票据等；</a:t>
                      </a:r>
                      <a:endParaRPr lang="en-US" altLang="zh-CN"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3.</a:t>
                      </a:r>
                      <a:r>
                        <a:rPr lang="zh-CN" altLang="en-US" sz="1400" kern="100" dirty="0">
                          <a:effectLst/>
                          <a:latin typeface="微软雅黑" panose="020B0503020204020204" pitchFamily="34" charset="-122"/>
                          <a:ea typeface="微软雅黑" panose="020B0503020204020204" pitchFamily="34" charset="-122"/>
                          <a:sym typeface="+mn-ea"/>
                        </a:rPr>
                        <a:t>国外</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发表文章的首页</a:t>
                      </a:r>
                      <a:r>
                        <a:rPr lang="zh-CN" altLang="en-US" sz="1400" kern="100" dirty="0">
                          <a:effectLst/>
                          <a:latin typeface="微软雅黑" panose="020B0503020204020204" pitchFamily="34" charset="-122"/>
                          <a:ea typeface="微软雅黑" panose="020B0503020204020204" pitchFamily="34" charset="-122"/>
                          <a:sym typeface="+mn-ea"/>
                        </a:rPr>
                        <a:t>。</a:t>
                      </a:r>
                      <a:endParaRPr lang="en-US" altLang="zh-CN"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kern="100" dirty="0">
                          <a:effectLst/>
                          <a:latin typeface="微软雅黑" panose="020B0503020204020204" pitchFamily="34" charset="-122"/>
                          <a:ea typeface="微软雅黑" panose="020B0503020204020204" pitchFamily="34" charset="-122"/>
                          <a:sym typeface="+mn-ea"/>
                        </a:rPr>
                        <a:t> </a:t>
                      </a:r>
                      <a:endParaRPr lang="en-US" altLang="zh-CN"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kern="100" dirty="0">
                          <a:effectLst/>
                          <a:latin typeface="微软雅黑" panose="020B0503020204020204" pitchFamily="34" charset="-122"/>
                          <a:ea typeface="微软雅黑" panose="020B0503020204020204" pitchFamily="34" charset="-122"/>
                          <a:sym typeface="+mn-ea"/>
                        </a:rPr>
                        <a:t>     </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kern="100" dirty="0">
                          <a:effectLst/>
                          <a:latin typeface="微软雅黑" panose="020B0503020204020204" pitchFamily="34" charset="-122"/>
                          <a:ea typeface="微软雅黑" panose="020B0503020204020204" pitchFamily="34" charset="-122"/>
                          <a:sym typeface="+mn-ea"/>
                        </a:rPr>
                        <a:t>    </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1.邀请函；</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2.国外（境）专家来访报备表</a:t>
                      </a:r>
                      <a:r>
                        <a:rPr lang="zh-CN" altLang="en-US" sz="1400" kern="100" dirty="0">
                          <a:effectLst/>
                          <a:latin typeface="微软雅黑" panose="020B0503020204020204" pitchFamily="34" charset="-122"/>
                          <a:ea typeface="微软雅黑" panose="020B0503020204020204" pitchFamily="34" charset="-122"/>
                          <a:sym typeface="+mn-ea"/>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3.机票及行程单；</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4.</a:t>
                      </a:r>
                      <a:r>
                        <a:rPr lang="zh-CN" altLang="en-US" sz="1400" b="1" kern="100" dirty="0">
                          <a:solidFill>
                            <a:srgbClr val="FF0000"/>
                          </a:solidFill>
                          <a:effectLst/>
                          <a:latin typeface="微软雅黑" panose="020B0503020204020204" pitchFamily="34" charset="-122"/>
                          <a:ea typeface="微软雅黑" panose="020B0503020204020204" pitchFamily="34" charset="-122"/>
                        </a:rPr>
                        <a:t>专家意见或专家工作内容等证明材料</a:t>
                      </a:r>
                      <a:r>
                        <a:rPr lang="zh-CN" altLang="en-US" sz="1400" kern="100" dirty="0">
                          <a:effectLst/>
                          <a:latin typeface="微软雅黑" panose="020B0503020204020204" pitchFamily="34" charset="-122"/>
                          <a:ea typeface="微软雅黑" panose="020B0503020204020204" pitchFamily="34" charset="-122"/>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5.</a:t>
                      </a:r>
                      <a:r>
                        <a:rPr lang="zh-CN" altLang="en-US" sz="1400" b="0" kern="100" dirty="0">
                          <a:solidFill>
                            <a:schemeClr val="tx1"/>
                          </a:solidFill>
                          <a:effectLst/>
                          <a:latin typeface="微软雅黑" panose="020B0503020204020204" pitchFamily="34" charset="-122"/>
                          <a:ea typeface="微软雅黑" panose="020B0503020204020204" pitchFamily="34" charset="-122"/>
                        </a:rPr>
                        <a:t>差旅费报销表。</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9735">
                <a:tc>
                  <a:txBody>
                    <a:bodyPr/>
                    <a:lstStyle/>
                    <a:p>
                      <a:pPr algn="ctr">
                        <a:lnSpc>
                          <a:spcPct val="100000"/>
                        </a:lnSpc>
                        <a:spcAft>
                          <a:spcPts val="0"/>
                        </a:spcAft>
                      </a:pPr>
                      <a:r>
                        <a:rPr lang="zh-CN" sz="1400" b="0" kern="100">
                          <a:solidFill>
                            <a:schemeClr val="tx1"/>
                          </a:solidFill>
                          <a:effectLst/>
                          <a:latin typeface="微软雅黑" panose="020B0503020204020204" pitchFamily="34" charset="-122"/>
                          <a:ea typeface="微软雅黑" panose="020B0503020204020204" pitchFamily="34" charset="-122"/>
                        </a:rPr>
                        <a:t>备注</a:t>
                      </a:r>
                      <a:endParaRPr lang="zh-CN" sz="1400" b="0" kern="10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altLang="zh-CN" sz="1400" b="0" kern="100" dirty="0">
                          <a:solidFill>
                            <a:schemeClr val="tx1"/>
                          </a:solidFill>
                          <a:effectLst/>
                          <a:latin typeface="微软雅黑" panose="020B0503020204020204" pitchFamily="34" charset="-122"/>
                          <a:ea typeface="微软雅黑" panose="020B0503020204020204" pitchFamily="34" charset="-122"/>
                        </a:rPr>
                        <a:t>1.</a:t>
                      </a:r>
                      <a:r>
                        <a:rPr lang="zh-CN" altLang="en-US" sz="1400" kern="100" dirty="0">
                          <a:effectLst/>
                          <a:latin typeface="微软雅黑" panose="020B0503020204020204" pitchFamily="34" charset="-122"/>
                          <a:ea typeface="微软雅黑" panose="020B0503020204020204" pitchFamily="34" charset="-122"/>
                          <a:sym typeface="+mn-ea"/>
                        </a:rPr>
                        <a:t>国外购买材料票据用中文注释：材料名称、材料数量、货款等；</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pPr>
                      <a:r>
                        <a:rPr lang="en-US" altLang="zh-CN" sz="1400" b="0" kern="100" dirty="0">
                          <a:solidFill>
                            <a:schemeClr val="tx1"/>
                          </a:solidFill>
                          <a:effectLst/>
                          <a:latin typeface="微软雅黑" panose="020B0503020204020204" pitchFamily="34" charset="-122"/>
                          <a:ea typeface="微软雅黑" panose="020B0503020204020204" pitchFamily="34" charset="-122"/>
                        </a:rPr>
                        <a:t>2.</a:t>
                      </a:r>
                      <a:r>
                        <a:rPr lang="zh-CN" altLang="zh-CN" sz="1400" b="0" kern="100" dirty="0">
                          <a:solidFill>
                            <a:schemeClr val="tx1"/>
                          </a:solidFill>
                          <a:effectLst/>
                          <a:latin typeface="微软雅黑" panose="020B0503020204020204" pitchFamily="34" charset="-122"/>
                          <a:ea typeface="微软雅黑" panose="020B0503020204020204" pitchFamily="34" charset="-122"/>
                        </a:rPr>
                        <a:t>发票、</a:t>
                      </a:r>
                      <a:r>
                        <a:rPr lang="zh-CN" altLang="zh-CN" sz="1400" b="1" kern="100" dirty="0">
                          <a:solidFill>
                            <a:srgbClr val="FF0000"/>
                          </a:solidFill>
                          <a:effectLst/>
                          <a:latin typeface="微软雅黑" panose="020B0503020204020204" pitchFamily="34" charset="-122"/>
                          <a:ea typeface="微软雅黑" panose="020B0503020204020204" pitchFamily="34" charset="-122"/>
                        </a:rPr>
                        <a:t>银行所有的单据都需要项目负责人、证明人、经办人签名</a:t>
                      </a:r>
                      <a:r>
                        <a:rPr lang="zh-CN" altLang="zh-CN" sz="1400" b="0" kern="100" dirty="0">
                          <a:solidFill>
                            <a:schemeClr val="tx1"/>
                          </a:solidFill>
                          <a:effectLst/>
                          <a:latin typeface="微软雅黑" panose="020B0503020204020204" pitchFamily="34" charset="-122"/>
                          <a:ea typeface="微软雅黑" panose="020B0503020204020204" pitchFamily="34" charset="-122"/>
                        </a:rPr>
                        <a:t>。</a:t>
                      </a:r>
                      <a:endParaRPr lang="zh-CN"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1.</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中文注释</a:t>
                      </a:r>
                      <a:r>
                        <a:rPr lang="zh-CN" altLang="en-US" sz="1400" kern="100" dirty="0">
                          <a:effectLst/>
                          <a:latin typeface="微软雅黑" panose="020B0503020204020204" pitchFamily="34" charset="-122"/>
                          <a:ea typeface="微软雅黑" panose="020B0503020204020204" pitchFamily="34" charset="-122"/>
                          <a:sym typeface="+mn-ea"/>
                        </a:rPr>
                        <a:t>：出版单位、收费单位、文章标题、文章作者、收费金额等；</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2.</a:t>
                      </a:r>
                      <a:r>
                        <a:rPr lang="zh-CN" altLang="zh-CN" sz="1400" kern="100" dirty="0">
                          <a:effectLst/>
                          <a:latin typeface="微软雅黑" panose="020B0503020204020204" pitchFamily="34" charset="-122"/>
                          <a:ea typeface="微软雅黑" panose="020B0503020204020204" pitchFamily="34" charset="-122"/>
                          <a:sym typeface="+mn-ea"/>
                        </a:rPr>
                        <a:t>发票、</a:t>
                      </a:r>
                      <a:r>
                        <a:rPr lang="zh-CN" altLang="zh-CN" sz="1400" b="1" kern="100" dirty="0">
                          <a:solidFill>
                            <a:srgbClr val="FF0000"/>
                          </a:solidFill>
                          <a:effectLst/>
                          <a:latin typeface="微软雅黑" panose="020B0503020204020204" pitchFamily="34" charset="-122"/>
                          <a:ea typeface="微软雅黑" panose="020B0503020204020204" pitchFamily="34" charset="-122"/>
                          <a:sym typeface="+mn-ea"/>
                        </a:rPr>
                        <a:t>银行所有的单据</a:t>
                      </a:r>
                      <a:r>
                        <a:rPr lang="zh-CN" altLang="zh-CN" sz="1400" kern="100" dirty="0">
                          <a:effectLst/>
                          <a:latin typeface="微软雅黑" panose="020B0503020204020204" pitchFamily="34" charset="-122"/>
                          <a:ea typeface="微软雅黑" panose="020B0503020204020204" pitchFamily="34" charset="-122"/>
                          <a:sym typeface="+mn-ea"/>
                        </a:rPr>
                        <a:t>都需要项目负责人、证明人、经办人签名。</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                </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1.</a:t>
                      </a:r>
                      <a:r>
                        <a:rPr lang="zh-CN" altLang="en-US" sz="1400" b="0" kern="100" dirty="0">
                          <a:solidFill>
                            <a:schemeClr val="tx1"/>
                          </a:solidFill>
                          <a:effectLst/>
                          <a:latin typeface="微软雅黑" panose="020B0503020204020204" pitchFamily="34" charset="-122"/>
                          <a:ea typeface="微软雅黑" panose="020B0503020204020204" pitchFamily="34" charset="-122"/>
                        </a:rPr>
                        <a:t>国外专家来访报销</a:t>
                      </a:r>
                      <a:r>
                        <a:rPr lang="zh-CN" altLang="en-US" sz="1400" kern="100" dirty="0">
                          <a:effectLst/>
                          <a:latin typeface="微软雅黑" panose="020B0503020204020204" pitchFamily="34" charset="-122"/>
                          <a:ea typeface="微软雅黑" panose="020B0503020204020204" pitchFamily="34" charset="-122"/>
                          <a:sym typeface="+mn-ea"/>
                        </a:rPr>
                        <a:t>请填写差旅费报销表（项目负责人、证明人、经办人签字）。</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2" name="对角圆角矩形 1"/>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（五）因公出国（境）费用及其他外币业务</a:t>
            </a:r>
            <a:r>
              <a:rPr lang="zh-CN" altLang="zh-CN" sz="2400" b="1">
                <a:solidFill>
                  <a:schemeClr val="bg1"/>
                </a:solidFill>
                <a:latin typeface="微软雅黑" panose="020B0503020204020204" pitchFamily="34" charset="-122"/>
                <a:ea typeface="微软雅黑" panose="020B0503020204020204" pitchFamily="34" charset="-122"/>
                <a:sym typeface="+mn-ea"/>
              </a:rPr>
              <a:t>（续</a:t>
            </a:r>
            <a:r>
              <a:rPr lang="en-US" altLang="zh-CN" sz="2400" b="1">
                <a:solidFill>
                  <a:schemeClr val="bg1"/>
                </a:solidFill>
                <a:latin typeface="微软雅黑" panose="020B0503020204020204" pitchFamily="34" charset="-122"/>
                <a:ea typeface="微软雅黑" panose="020B0503020204020204" pitchFamily="34" charset="-122"/>
                <a:sym typeface="+mn-ea"/>
              </a:rPr>
              <a:t>2</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8890" y="5158105"/>
            <a:ext cx="9768205" cy="24955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国外购买实验材料、发表论文、专家来访报销业务</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80525" y="4812665"/>
            <a:ext cx="393065" cy="275590"/>
          </a:xfrm>
          <a:prstGeom prst="rect">
            <a:avLst/>
          </a:prstGeom>
          <a:noFill/>
        </p:spPr>
        <p:txBody>
          <a:bodyPr wrap="square" rtlCol="0">
            <a:spAutoFit/>
          </a:bodyPr>
          <a:lstStyle/>
          <a:p>
            <a:r>
              <a:rPr lang="en-US" altLang="zh-CN" sz="1200" dirty="0" smtClean="0"/>
              <a:t>34</a:t>
            </a:r>
            <a:endParaRPr lang="en-US" altLang="zh-CN" sz="12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69240" y="593725"/>
          <a:ext cx="9182735" cy="4716780"/>
        </p:xfrm>
        <a:graphic>
          <a:graphicData uri="http://schemas.openxmlformats.org/drawingml/2006/table">
            <a:tbl>
              <a:tblPr firstRow="1" firstCol="1" lastRow="1" lastCol="1" bandRow="1" bandCol="1"/>
              <a:tblGrid>
                <a:gridCol w="1062990"/>
                <a:gridCol w="3509010"/>
                <a:gridCol w="4610735"/>
              </a:tblGrid>
              <a:tr h="488950">
                <a:tc>
                  <a:txBody>
                    <a:bodyPr/>
                    <a:lstStyle/>
                    <a:p>
                      <a:pPr indent="295910" algn="just">
                        <a:spcAft>
                          <a:spcPts val="0"/>
                        </a:spcAft>
                      </a:pPr>
                      <a:r>
                        <a:rPr lang="en-US" altLang="zh-CN" sz="1400" b="1" kern="100" spc="-50" dirty="0">
                          <a:effectLst/>
                          <a:latin typeface="微软雅黑" panose="020B0503020204020204" pitchFamily="34" charset="-122"/>
                          <a:ea typeface="微软雅黑" panose="020B0503020204020204" pitchFamily="34" charset="-122"/>
                        </a:rPr>
                        <a:t>     </a:t>
                      </a:r>
                      <a:r>
                        <a:rPr lang="zh-CN" altLang="en-US" sz="1400" b="1" kern="100" spc="-50" dirty="0">
                          <a:effectLst/>
                          <a:latin typeface="微软雅黑" panose="020B0503020204020204" pitchFamily="34" charset="-122"/>
                          <a:ea typeface="微软雅黑" panose="020B0503020204020204" pitchFamily="34" charset="-122"/>
                        </a:rPr>
                        <a:t>类型</a:t>
                      </a:r>
                      <a:r>
                        <a:rPr lang="en-US" altLang="zh-CN" sz="1400" b="1" kern="100" spc="-5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altLang="en-US" sz="1400" b="1" kern="100" dirty="0">
                          <a:effectLst/>
                          <a:latin typeface="微软雅黑" panose="020B0503020204020204" pitchFamily="34" charset="-122"/>
                          <a:ea typeface="微软雅黑" panose="020B0503020204020204" pitchFamily="34" charset="-122"/>
                        </a:rPr>
                        <a:t>事项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报销资料清单</a:t>
                      </a:r>
                      <a:endPar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effectLst/>
                          <a:latin typeface="微软雅黑" panose="020B0503020204020204" pitchFamily="34" charset="-122"/>
                          <a:ea typeface="微软雅黑" panose="020B0503020204020204" pitchFamily="34" charset="-122"/>
                        </a:rPr>
                        <a:t>重要事项说明</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7775">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内容</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1.《华南农业大学货物、服务类采购</a:t>
                      </a:r>
                      <a:r>
                        <a:rPr lang="zh-CN" altLang="en-US" sz="1400" b="1" kern="100" dirty="0">
                          <a:solidFill>
                            <a:srgbClr val="FF0000"/>
                          </a:solidFill>
                          <a:effectLst/>
                          <a:latin typeface="微软雅黑" panose="020B0503020204020204" pitchFamily="34" charset="-122"/>
                          <a:ea typeface="微软雅黑" panose="020B0503020204020204" pitchFamily="34" charset="-122"/>
                        </a:rPr>
                        <a:t>审批表</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2.</a:t>
                      </a:r>
                      <a:r>
                        <a:rPr lang="zh-CN" altLang="en-US" sz="1400" b="1" kern="100" dirty="0">
                          <a:solidFill>
                            <a:srgbClr val="FF0000"/>
                          </a:solidFill>
                          <a:effectLst/>
                          <a:latin typeface="微软雅黑" panose="020B0503020204020204" pitchFamily="34" charset="-122"/>
                          <a:ea typeface="微软雅黑" panose="020B0503020204020204" pitchFamily="34" charset="-122"/>
                        </a:rPr>
                        <a:t>合同</a:t>
                      </a:r>
                      <a:r>
                        <a:rPr lang="zh-CN" altLang="en-US" sz="1400" b="0" kern="100" dirty="0">
                          <a:solidFill>
                            <a:schemeClr val="tx1"/>
                          </a:solidFill>
                          <a:effectLst/>
                          <a:latin typeface="微软雅黑" panose="020B0503020204020204" pitchFamily="34" charset="-122"/>
                          <a:ea typeface="微软雅黑" panose="020B0503020204020204" pitchFamily="34" charset="-122"/>
                        </a:rPr>
                        <a:t>或协议（</a:t>
                      </a:r>
                      <a:r>
                        <a:rPr lang="zh-CN" altLang="en-US" sz="1400" b="1" kern="100" dirty="0">
                          <a:solidFill>
                            <a:srgbClr val="FF0000"/>
                          </a:solidFill>
                          <a:effectLst/>
                          <a:latin typeface="微软雅黑" panose="020B0503020204020204" pitchFamily="34" charset="-122"/>
                          <a:ea typeface="微软雅黑" panose="020B0503020204020204" pitchFamily="34" charset="-122"/>
                        </a:rPr>
                        <a:t>盖学校公章</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3.</a:t>
                      </a:r>
                      <a:r>
                        <a:rPr lang="zh-CN" altLang="en-US" sz="1400" b="1" kern="100" dirty="0">
                          <a:solidFill>
                            <a:srgbClr val="FF0000"/>
                          </a:solidFill>
                          <a:effectLst/>
                          <a:latin typeface="微软雅黑" panose="020B0503020204020204" pitchFamily="34" charset="-122"/>
                          <a:ea typeface="微软雅黑" panose="020B0503020204020204" pitchFamily="34" charset="-122"/>
                        </a:rPr>
                        <a:t>发票</a:t>
                      </a:r>
                      <a:endParaRPr lang="zh-CN" altLang="en-US" sz="1400" b="1" kern="100" dirty="0">
                        <a:solidFill>
                          <a:srgbClr val="FF0000"/>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4.</a:t>
                      </a:r>
                      <a:r>
                        <a:rPr lang="zh-CN" altLang="en-US" sz="1400" b="0" kern="100" dirty="0">
                          <a:solidFill>
                            <a:schemeClr val="tx1"/>
                          </a:solidFill>
                          <a:effectLst/>
                          <a:latin typeface="微软雅黑" panose="020B0503020204020204" pitchFamily="34" charset="-122"/>
                          <a:ea typeface="微软雅黑" panose="020B0503020204020204" pitchFamily="34" charset="-122"/>
                        </a:rPr>
                        <a:t>《固定资产</a:t>
                      </a:r>
                      <a:r>
                        <a:rPr lang="zh-CN" altLang="en-US" sz="1400" b="1" kern="100" dirty="0">
                          <a:solidFill>
                            <a:srgbClr val="FF0000"/>
                          </a:solidFill>
                          <a:effectLst/>
                          <a:latin typeface="微软雅黑" panose="020B0503020204020204" pitchFamily="34" charset="-122"/>
                          <a:ea typeface="微软雅黑" panose="020B0503020204020204" pitchFamily="34" charset="-122"/>
                        </a:rPr>
                        <a:t>报增单</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5.</a:t>
                      </a:r>
                      <a:r>
                        <a:rPr lang="zh-CN" altLang="en-US" sz="1400" b="1" kern="100" dirty="0">
                          <a:solidFill>
                            <a:srgbClr val="FF0000"/>
                          </a:solidFill>
                          <a:effectLst/>
                          <a:latin typeface="微软雅黑" panose="020B0503020204020204" pitchFamily="34" charset="-122"/>
                          <a:ea typeface="微软雅黑" panose="020B0503020204020204" pitchFamily="34" charset="-122"/>
                        </a:rPr>
                        <a:t>质保金</a:t>
                      </a:r>
                      <a:r>
                        <a:rPr lang="zh-CN" altLang="en-US" sz="1400" b="0" kern="100" dirty="0">
                          <a:solidFill>
                            <a:schemeClr val="tx1"/>
                          </a:solidFill>
                          <a:effectLst/>
                          <a:latin typeface="微软雅黑" panose="020B0503020204020204" pitchFamily="34" charset="-122"/>
                          <a:ea typeface="微软雅黑" panose="020B0503020204020204" pitchFamily="34" charset="-122"/>
                        </a:rPr>
                        <a:t>缴费单</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6.</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《验收表</a:t>
                      </a:r>
                      <a:r>
                        <a:rPr lang="zh-CN" altLang="en-US" sz="1400" kern="100" dirty="0" smtClean="0">
                          <a:effectLst/>
                          <a:latin typeface="微软雅黑" panose="020B0503020204020204" pitchFamily="34" charset="-122"/>
                          <a:ea typeface="微软雅黑" panose="020B0503020204020204" pitchFamily="34" charset="-122"/>
                          <a:sym typeface="+mn-ea"/>
                        </a:rPr>
                        <a:t>》</a:t>
                      </a:r>
                      <a:r>
                        <a:rPr lang="en-US" altLang="zh-CN" sz="1400" kern="100" dirty="0" smtClean="0">
                          <a:effectLst/>
                          <a:latin typeface="微软雅黑" panose="020B0503020204020204" pitchFamily="34" charset="-122"/>
                          <a:ea typeface="微软雅黑" panose="020B0503020204020204" pitchFamily="34" charset="-122"/>
                          <a:sym typeface="+mn-ea"/>
                        </a:rPr>
                        <a:t>/《</a:t>
                      </a:r>
                      <a:r>
                        <a:rPr lang="zh-CN" altLang="en-US" sz="1400" kern="100" dirty="0" smtClean="0">
                          <a:effectLst/>
                          <a:latin typeface="微软雅黑" panose="020B0503020204020204" pitchFamily="34" charset="-122"/>
                          <a:ea typeface="微软雅黑" panose="020B0503020204020204" pitchFamily="34" charset="-122"/>
                          <a:sym typeface="+mn-ea"/>
                        </a:rPr>
                        <a:t>验收报告</a:t>
                      </a:r>
                      <a:r>
                        <a:rPr lang="en-US" altLang="zh-CN" sz="1400" kern="100" dirty="0" smtClean="0">
                          <a:effectLst/>
                          <a:latin typeface="微软雅黑" panose="020B0503020204020204" pitchFamily="34" charset="-122"/>
                          <a:ea typeface="微软雅黑" panose="020B0503020204020204" pitchFamily="34" charset="-122"/>
                          <a:sym typeface="+mn-ea"/>
                        </a:rPr>
                        <a:t>》</a:t>
                      </a:r>
                      <a:r>
                        <a:rPr lang="zh-CN" altLang="en-US" sz="1400" kern="100" dirty="0" smtClean="0">
                          <a:effectLst/>
                          <a:latin typeface="微软雅黑" panose="020B0503020204020204" pitchFamily="34" charset="-122"/>
                          <a:ea typeface="微软雅黑" panose="020B0503020204020204" pitchFamily="34" charset="-122"/>
                          <a:sym typeface="+mn-ea"/>
                        </a:rPr>
                        <a:t>（</a:t>
                      </a:r>
                      <a:r>
                        <a:rPr lang="en-US" altLang="zh-CN" sz="1400" kern="100" dirty="0" smtClean="0">
                          <a:effectLst/>
                          <a:latin typeface="微软雅黑" panose="020B0503020204020204" pitchFamily="34" charset="-122"/>
                          <a:ea typeface="微软雅黑" panose="020B0503020204020204" pitchFamily="34" charset="-122"/>
                          <a:sym typeface="+mn-ea"/>
                        </a:rPr>
                        <a:t>10</a:t>
                      </a:r>
                      <a:r>
                        <a:rPr lang="zh-CN" altLang="en-US" sz="1400" kern="100" dirty="0" smtClean="0">
                          <a:effectLst/>
                          <a:latin typeface="微软雅黑" panose="020B0503020204020204" pitchFamily="34" charset="-122"/>
                          <a:ea typeface="微软雅黑" panose="020B0503020204020204" pitchFamily="34" charset="-122"/>
                          <a:sym typeface="+mn-ea"/>
                        </a:rPr>
                        <a:t>万元以上）</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smtClean="0">
                          <a:effectLst/>
                          <a:latin typeface="微软雅黑" panose="020B0503020204020204" pitchFamily="34" charset="-122"/>
                          <a:ea typeface="微软雅黑" panose="020B0503020204020204" pitchFamily="34" charset="-122"/>
                          <a:sym typeface="+mn-ea"/>
                        </a:rPr>
                        <a:t>7.</a:t>
                      </a:r>
                      <a:r>
                        <a:rPr lang="zh-CN" altLang="en-US" sz="1400" kern="100" dirty="0">
                          <a:effectLst/>
                          <a:latin typeface="微软雅黑" panose="020B0503020204020204" pitchFamily="34" charset="-122"/>
                          <a:ea typeface="微软雅黑" panose="020B0503020204020204" pitchFamily="34" charset="-122"/>
                          <a:sym typeface="+mn-ea"/>
                        </a:rPr>
                        <a:t>若是政府采购项目，另须提供</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《开标/中标结果通知书》</a:t>
                      </a:r>
                      <a:endParaRPr lang="zh-CN" altLang="en-US" sz="1400" b="1" kern="100" dirty="0">
                        <a:solidFill>
                          <a:srgbClr val="FF0000"/>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8</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若是图书类固定资产，另须提供</a:t>
                      </a:r>
                      <a:r>
                        <a:rPr lang="zh-CN" altLang="en-US" sz="1400" b="1" kern="100" dirty="0">
                          <a:solidFill>
                            <a:srgbClr val="FF0000"/>
                          </a:solidFill>
                          <a:effectLst/>
                          <a:latin typeface="微软雅黑" panose="020B0503020204020204" pitchFamily="34" charset="-122"/>
                          <a:ea typeface="微软雅黑" panose="020B0503020204020204" pitchFamily="34" charset="-122"/>
                        </a:rPr>
                        <a:t>图书馆固定资产报增单</a:t>
                      </a:r>
                      <a:r>
                        <a:rPr lang="zh-CN" altLang="en-US" sz="1400" kern="100" dirty="0">
                          <a:effectLst/>
                          <a:latin typeface="微软雅黑" panose="020B0503020204020204" pitchFamily="34" charset="-122"/>
                          <a:ea typeface="微软雅黑" panose="020B0503020204020204" pitchFamily="34" charset="-122"/>
                          <a:sym typeface="+mn-ea"/>
                        </a:rPr>
                        <a:t>（联系电话：85288016，联系人：周老师）</a:t>
                      </a:r>
                      <a:endParaRPr lang="zh-CN" altLang="en-US" sz="1400" b="1" kern="100" dirty="0">
                        <a:solidFill>
                          <a:srgbClr val="FF0000"/>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kern="100" dirty="0" smtClean="0">
                          <a:effectLst/>
                          <a:latin typeface="微软雅黑" panose="020B0503020204020204" pitchFamily="34" charset="-122"/>
                          <a:ea typeface="微软雅黑" panose="020B0503020204020204" pitchFamily="34" charset="-122"/>
                          <a:sym typeface="+mn-ea"/>
                        </a:rPr>
                        <a:t>9.</a:t>
                      </a:r>
                      <a:r>
                        <a:rPr lang="zh-CN" altLang="zh-CN" sz="1400" kern="100" dirty="0">
                          <a:effectLst/>
                          <a:latin typeface="微软雅黑" panose="020B0503020204020204" pitchFamily="34" charset="-122"/>
                          <a:ea typeface="微软雅黑" panose="020B0503020204020204" pitchFamily="34" charset="-122"/>
                          <a:sym typeface="+mn-ea"/>
                        </a:rPr>
                        <a:t>若是</a:t>
                      </a:r>
                      <a:r>
                        <a:rPr lang="zh-CN" altLang="en-US" sz="1400" kern="100" dirty="0">
                          <a:effectLst/>
                          <a:latin typeface="微软雅黑" panose="020B0503020204020204" pitchFamily="34" charset="-122"/>
                          <a:ea typeface="微软雅黑" panose="020B0503020204020204" pitchFamily="34" charset="-122"/>
                          <a:sym typeface="+mn-ea"/>
                        </a:rPr>
                        <a:t>协议供货、电商直购，另附设备处 “广东省电子采购管理交易平台”网上商城系统打印</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电商采购条码</a:t>
                      </a:r>
                      <a:endParaRPr lang="zh-CN" altLang="en-US" sz="1400" b="1" kern="100" dirty="0">
                        <a:solidFill>
                          <a:srgbClr val="FF0000"/>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1.固定资产的购置需事先按照国家和学校的采购与招标管理办法履行相关采购手续；</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2.</a:t>
                      </a:r>
                      <a:r>
                        <a:rPr lang="zh-CN" altLang="en-US" sz="1400" b="1" kern="100" dirty="0">
                          <a:solidFill>
                            <a:srgbClr val="FF0000"/>
                          </a:solidFill>
                          <a:effectLst/>
                          <a:latin typeface="微软雅黑" panose="020B0503020204020204" pitchFamily="34" charset="-122"/>
                          <a:ea typeface="微软雅黑" panose="020B0503020204020204" pitchFamily="34" charset="-122"/>
                        </a:rPr>
                        <a:t>零余额项目</a:t>
                      </a:r>
                      <a:r>
                        <a:rPr lang="zh-CN" altLang="en-US" sz="1400" b="0" kern="100" dirty="0">
                          <a:solidFill>
                            <a:schemeClr val="tx1"/>
                          </a:solidFill>
                          <a:effectLst/>
                          <a:latin typeface="微软雅黑" panose="020B0503020204020204" pitchFamily="34" charset="-122"/>
                          <a:ea typeface="微软雅黑" panose="020B0503020204020204" pitchFamily="34" charset="-122"/>
                        </a:rPr>
                        <a:t>支付政府采购资产类资金时，应到资产管理处货物采购科（行政楼</a:t>
                      </a:r>
                      <a:r>
                        <a:rPr lang="en-US" altLang="zh-CN" sz="1400" b="0" kern="100" dirty="0">
                          <a:solidFill>
                            <a:schemeClr val="tx1"/>
                          </a:solidFill>
                          <a:effectLst/>
                          <a:latin typeface="微软雅黑" panose="020B0503020204020204" pitchFamily="34" charset="-122"/>
                          <a:ea typeface="微软雅黑" panose="020B0503020204020204" pitchFamily="34" charset="-122"/>
                        </a:rPr>
                        <a:t>405</a:t>
                      </a:r>
                      <a:r>
                        <a:rPr lang="zh-CN" altLang="en-US" sz="1400" b="0" kern="100" dirty="0">
                          <a:solidFill>
                            <a:schemeClr val="tx1"/>
                          </a:solidFill>
                          <a:effectLst/>
                          <a:latin typeface="微软雅黑" panose="020B0503020204020204" pitchFamily="34" charset="-122"/>
                          <a:ea typeface="微软雅黑" panose="020B0503020204020204" pitchFamily="34" charset="-122"/>
                        </a:rPr>
                        <a:t>房，电话8528</a:t>
                      </a:r>
                      <a:r>
                        <a:rPr lang="en-US" altLang="zh-CN" sz="1400" b="0" kern="100" dirty="0">
                          <a:solidFill>
                            <a:schemeClr val="tx1"/>
                          </a:solidFill>
                          <a:effectLst/>
                          <a:latin typeface="微软雅黑" panose="020B0503020204020204" pitchFamily="34" charset="-122"/>
                          <a:ea typeface="微软雅黑" panose="020B0503020204020204" pitchFamily="34" charset="-122"/>
                        </a:rPr>
                        <a:t>7399</a:t>
                      </a:r>
                      <a:r>
                        <a:rPr lang="zh-CN" altLang="en-US" sz="1400" b="0" kern="100" dirty="0">
                          <a:solidFill>
                            <a:schemeClr val="tx1"/>
                          </a:solidFill>
                          <a:effectLst/>
                          <a:latin typeface="微软雅黑" panose="020B0503020204020204" pitchFamily="34" charset="-122"/>
                          <a:ea typeface="微软雅黑" panose="020B0503020204020204" pitchFamily="34" charset="-122"/>
                        </a:rPr>
                        <a:t>）进行合同等信息录入；</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3.</a:t>
                      </a:r>
                      <a:r>
                        <a:rPr lang="zh-CN" altLang="en-US" sz="1400" b="0" kern="100" dirty="0">
                          <a:solidFill>
                            <a:schemeClr val="tx1"/>
                          </a:solidFill>
                          <a:effectLst/>
                          <a:latin typeface="微软雅黑" panose="020B0503020204020204" pitchFamily="34" charset="-122"/>
                          <a:ea typeface="微软雅黑" panose="020B0503020204020204" pitchFamily="34" charset="-122"/>
                        </a:rPr>
                        <a:t>若购置设备需办固定资产的</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情况：（</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1</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）使用期限超过</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1</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年；（</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2</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单台（件）达到1000元（含）以上；</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3</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单台（件）价值在400元（含）以上、1000元以下的同批采购的批量同一设备，且总价值在20000元（含）以上的；</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4.</a:t>
                      </a:r>
                      <a:r>
                        <a:rPr lang="zh-CN" altLang="en-US" sz="1400" b="0" kern="100" dirty="0">
                          <a:solidFill>
                            <a:schemeClr val="tx1"/>
                          </a:solidFill>
                          <a:effectLst/>
                          <a:latin typeface="微软雅黑" panose="020B0503020204020204" pitchFamily="34" charset="-122"/>
                          <a:ea typeface="微软雅黑" panose="020B0503020204020204" pitchFamily="34" charset="-122"/>
                        </a:rPr>
                        <a:t>若购置</a:t>
                      </a:r>
                      <a:r>
                        <a:rPr lang="en-US" altLang="zh-CN" sz="1400" b="1" kern="100" dirty="0">
                          <a:solidFill>
                            <a:srgbClr val="FF0000"/>
                          </a:solidFill>
                          <a:effectLst/>
                          <a:latin typeface="微软雅黑" panose="020B0503020204020204" pitchFamily="34" charset="-122"/>
                          <a:ea typeface="微软雅黑" panose="020B0503020204020204" pitchFamily="34" charset="-122"/>
                        </a:rPr>
                        <a:t>单</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rPr>
                        <a:t>批图书</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达到</a:t>
                      </a:r>
                      <a:r>
                        <a:rPr lang="en-US" altLang="zh-CN" sz="1400" b="0" kern="100" dirty="0">
                          <a:solidFill>
                            <a:schemeClr val="tx1"/>
                          </a:solidFill>
                          <a:effectLst/>
                          <a:latin typeface="微软雅黑" panose="020B0503020204020204" pitchFamily="34" charset="-122"/>
                          <a:ea typeface="微软雅黑" panose="020B0503020204020204" pitchFamily="34" charset="-122"/>
                        </a:rPr>
                        <a:t>1000元（含）以上</a:t>
                      </a:r>
                      <a:r>
                        <a:rPr lang="zh-CN" altLang="en-US" sz="1400" b="0" kern="100" dirty="0">
                          <a:solidFill>
                            <a:schemeClr val="tx1"/>
                          </a:solidFill>
                          <a:effectLst/>
                          <a:latin typeface="微软雅黑" panose="020B0503020204020204" pitchFamily="34" charset="-122"/>
                          <a:ea typeface="微软雅黑" panose="020B0503020204020204" pitchFamily="34" charset="-122"/>
                        </a:rPr>
                        <a:t>需办固定资产；</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5.已办理固定资产的设备新增单价大于1000元（含）的设备附件，需到资产</a:t>
                      </a:r>
                      <a:r>
                        <a:rPr lang="zh-CN" altLang="en-US" sz="1400" b="0" kern="100" dirty="0">
                          <a:solidFill>
                            <a:schemeClr val="tx1"/>
                          </a:solidFill>
                          <a:effectLst/>
                          <a:latin typeface="微软雅黑" panose="020B0503020204020204" pitchFamily="34" charset="-122"/>
                          <a:ea typeface="微软雅黑" panose="020B0503020204020204" pitchFamily="34" charset="-122"/>
                        </a:rPr>
                        <a:t>管理</a:t>
                      </a:r>
                      <a:r>
                        <a:rPr lang="en-US" altLang="zh-CN" sz="1400" b="0" kern="100" dirty="0">
                          <a:solidFill>
                            <a:schemeClr val="tx1"/>
                          </a:solidFill>
                          <a:effectLst/>
                          <a:latin typeface="微软雅黑" panose="020B0503020204020204" pitchFamily="34" charset="-122"/>
                          <a:ea typeface="微软雅黑" panose="020B0503020204020204" pitchFamily="34" charset="-122"/>
                        </a:rPr>
                        <a:t>处办固定资产增值登记</a:t>
                      </a:r>
                      <a:r>
                        <a:rPr lang="zh-CN" altLang="zh-CN" sz="1400" b="0" kern="100" dirty="0">
                          <a:solidFill>
                            <a:schemeClr val="tx1"/>
                          </a:solidFill>
                          <a:effectLst/>
                          <a:latin typeface="微软雅黑" panose="020B0503020204020204" pitchFamily="34" charset="-122"/>
                          <a:ea typeface="微软雅黑" panose="020B0503020204020204" pitchFamily="34" charset="-122"/>
                        </a:rPr>
                        <a:t>后报销</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6.</a:t>
                      </a:r>
                      <a:r>
                        <a:rPr lang="zh-CN" altLang="en-US" sz="1400" b="0" kern="100" dirty="0">
                          <a:solidFill>
                            <a:schemeClr val="tx1"/>
                          </a:solidFill>
                          <a:effectLst/>
                          <a:latin typeface="微软雅黑" panose="020B0503020204020204" pitchFamily="34" charset="-122"/>
                          <a:ea typeface="微软雅黑" panose="020B0503020204020204" pitchFamily="34" charset="-122"/>
                        </a:rPr>
                        <a:t>外购和自行开发的软件等无形资产：若</a:t>
                      </a:r>
                      <a:r>
                        <a:rPr lang="en-US" altLang="zh-CN" sz="1400" b="0" kern="100" dirty="0">
                          <a:solidFill>
                            <a:schemeClr val="tx1"/>
                          </a:solidFill>
                          <a:effectLst/>
                          <a:latin typeface="微软雅黑" panose="020B0503020204020204" pitchFamily="34" charset="-122"/>
                          <a:ea typeface="微软雅黑" panose="020B0503020204020204" pitchFamily="34" charset="-122"/>
                        </a:rPr>
                        <a:t>单位价值在1000元</a:t>
                      </a:r>
                      <a:r>
                        <a:rPr lang="zh-CN" altLang="en-US" sz="1400" b="0" kern="100" dirty="0">
                          <a:solidFill>
                            <a:schemeClr val="tx1"/>
                          </a:solidFill>
                          <a:effectLst/>
                          <a:latin typeface="微软雅黑" panose="020B0503020204020204" pitchFamily="34" charset="-122"/>
                          <a:ea typeface="微软雅黑" panose="020B0503020204020204" pitchFamily="34" charset="-122"/>
                        </a:rPr>
                        <a:t>（含）</a:t>
                      </a:r>
                      <a:r>
                        <a:rPr lang="en-US" altLang="zh-CN" sz="1400" b="0" kern="100" dirty="0">
                          <a:solidFill>
                            <a:schemeClr val="tx1"/>
                          </a:solidFill>
                          <a:effectLst/>
                          <a:latin typeface="微软雅黑" panose="020B0503020204020204" pitchFamily="34" charset="-122"/>
                          <a:ea typeface="微软雅黑" panose="020B0503020204020204" pitchFamily="34" charset="-122"/>
                        </a:rPr>
                        <a:t>以上</a:t>
                      </a:r>
                      <a:r>
                        <a:rPr lang="en-US" altLang="zh-CN" sz="1400" b="1" kern="100" dirty="0">
                          <a:solidFill>
                            <a:srgbClr val="FF0000"/>
                          </a:solidFill>
                          <a:effectLst/>
                          <a:latin typeface="微软雅黑" panose="020B0503020204020204" pitchFamily="34" charset="-122"/>
                          <a:ea typeface="微软雅黑" panose="020B0503020204020204" pitchFamily="34" charset="-122"/>
                        </a:rPr>
                        <a:t>单独</a:t>
                      </a:r>
                      <a:r>
                        <a:rPr lang="en-US" altLang="zh-CN" sz="1400" b="0" kern="100" dirty="0">
                          <a:solidFill>
                            <a:schemeClr val="tx1"/>
                          </a:solidFill>
                          <a:effectLst/>
                          <a:latin typeface="微软雅黑" panose="020B0503020204020204" pitchFamily="34" charset="-122"/>
                          <a:ea typeface="微软雅黑" panose="020B0503020204020204" pitchFamily="34" charset="-122"/>
                        </a:rPr>
                        <a:t>购买</a:t>
                      </a:r>
                      <a:r>
                        <a:rPr lang="zh-CN" altLang="en-US" sz="1400" b="0" kern="100" dirty="0">
                          <a:solidFill>
                            <a:schemeClr val="tx1"/>
                          </a:solidFill>
                          <a:effectLst/>
                          <a:latin typeface="微软雅黑" panose="020B0503020204020204" pitchFamily="34" charset="-122"/>
                          <a:ea typeface="微软雅黑" panose="020B0503020204020204" pitchFamily="34" charset="-122"/>
                        </a:rPr>
                        <a:t>或自行开发</a:t>
                      </a:r>
                      <a:r>
                        <a:rPr lang="en-US" altLang="zh-CN" sz="1400" b="0" kern="100" dirty="0">
                          <a:solidFill>
                            <a:schemeClr val="tx1"/>
                          </a:solidFill>
                          <a:effectLst/>
                          <a:latin typeface="微软雅黑" panose="020B0503020204020204" pitchFamily="34" charset="-122"/>
                          <a:ea typeface="微软雅黑" panose="020B0503020204020204" pitchFamily="34" charset="-122"/>
                        </a:rPr>
                        <a:t>的软件</a:t>
                      </a:r>
                      <a:r>
                        <a:rPr lang="zh-CN" altLang="en-US" sz="1400" b="0" kern="100" dirty="0">
                          <a:solidFill>
                            <a:schemeClr val="tx1"/>
                          </a:solidFill>
                          <a:effectLst/>
                          <a:latin typeface="微软雅黑" panose="020B0503020204020204" pitchFamily="34" charset="-122"/>
                          <a:ea typeface="微软雅黑" panose="020B0503020204020204" pitchFamily="34" charset="-122"/>
                        </a:rPr>
                        <a:t>等无形资产</a:t>
                      </a:r>
                      <a:r>
                        <a:rPr lang="en-US" altLang="zh-CN" sz="1400" b="0" kern="100" dirty="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需到资产管理处</a:t>
                      </a:r>
                      <a:r>
                        <a:rPr lang="zh-CN" altLang="en-US" sz="1400" b="1" kern="100" dirty="0">
                          <a:solidFill>
                            <a:srgbClr val="FF0000"/>
                          </a:solidFill>
                          <a:effectLst/>
                          <a:latin typeface="微软雅黑" panose="020B0503020204020204" pitchFamily="34" charset="-122"/>
                          <a:ea typeface="微软雅黑" panose="020B0503020204020204" pitchFamily="34" charset="-122"/>
                        </a:rPr>
                        <a:t>登记资产</a:t>
                      </a:r>
                      <a:r>
                        <a:rPr lang="zh-CN" altLang="en-US" sz="1400" b="0" kern="100" dirty="0">
                          <a:solidFill>
                            <a:schemeClr val="tx1"/>
                          </a:solidFill>
                          <a:effectLst/>
                          <a:latin typeface="微软雅黑" panose="020B0503020204020204" pitchFamily="34" charset="-122"/>
                          <a:ea typeface="微软雅黑" panose="020B0503020204020204" pitchFamily="34" charset="-122"/>
                        </a:rPr>
                        <a:t>；若软件连同实物资产</a:t>
                      </a:r>
                      <a:r>
                        <a:rPr lang="zh-CN" altLang="en-US" sz="1400" b="1" kern="100" dirty="0">
                          <a:solidFill>
                            <a:srgbClr val="FF0000"/>
                          </a:solidFill>
                          <a:effectLst/>
                          <a:latin typeface="微软雅黑" panose="020B0503020204020204" pitchFamily="34" charset="-122"/>
                          <a:ea typeface="微软雅黑" panose="020B0503020204020204" pitchFamily="34" charset="-122"/>
                        </a:rPr>
                        <a:t>一同购买</a:t>
                      </a:r>
                      <a:r>
                        <a:rPr lang="zh-CN" altLang="en-US" sz="1400" b="0" kern="100" dirty="0">
                          <a:solidFill>
                            <a:schemeClr val="tx1"/>
                          </a:solidFill>
                          <a:effectLst/>
                          <a:latin typeface="微软雅黑" panose="020B0503020204020204" pitchFamily="34" charset="-122"/>
                          <a:ea typeface="微软雅黑" panose="020B0503020204020204" pitchFamily="34" charset="-122"/>
                        </a:rPr>
                        <a:t>，没有单独发票的1000元（含）以上软件资产，可根据实物发票</a:t>
                      </a:r>
                      <a:r>
                        <a:rPr lang="zh-CN" altLang="en-US" sz="1400" b="1" kern="100" dirty="0">
                          <a:solidFill>
                            <a:srgbClr val="FF0000"/>
                          </a:solidFill>
                          <a:effectLst/>
                          <a:latin typeface="微软雅黑" panose="020B0503020204020204" pitchFamily="34" charset="-122"/>
                          <a:ea typeface="微软雅黑" panose="020B0503020204020204" pitchFamily="34" charset="-122"/>
                        </a:rPr>
                        <a:t>合并入账</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55">
                <a:tc>
                  <a:txBody>
                    <a:bodyPr/>
                    <a:lstStyle/>
                    <a:p>
                      <a:pPr algn="ctr">
                        <a:lnSpc>
                          <a:spcPct val="100000"/>
                        </a:lnSpc>
                        <a:spcAft>
                          <a:spcPts val="0"/>
                        </a:spcAft>
                      </a:pPr>
                      <a:r>
                        <a:rPr lang="zh-CN" sz="1400" b="0" kern="100">
                          <a:solidFill>
                            <a:schemeClr val="tx1"/>
                          </a:solidFill>
                          <a:effectLst/>
                          <a:latin typeface="微软雅黑" panose="020B0503020204020204" pitchFamily="34" charset="-122"/>
                          <a:ea typeface="微软雅黑" panose="020B0503020204020204" pitchFamily="34" charset="-122"/>
                        </a:rPr>
                        <a:t>备注</a:t>
                      </a:r>
                      <a:endParaRPr lang="zh-CN" sz="1400" b="0" kern="10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l">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此处资产包含：</a:t>
                      </a:r>
                      <a:r>
                        <a:rPr lang="zh-CN" sz="1400" b="0" kern="100" dirty="0">
                          <a:solidFill>
                            <a:srgbClr val="0000FF"/>
                          </a:solidFill>
                          <a:effectLst/>
                          <a:latin typeface="微软雅黑" panose="020B0503020204020204" pitchFamily="34" charset="-122"/>
                          <a:ea typeface="微软雅黑" panose="020B0503020204020204" pitchFamily="34" charset="-122"/>
                        </a:rPr>
                        <a:t>房屋及构建物；专用设备；通用设备；文物和陈列品；图书、档案；家具、用具、装备及动植物；软件、专利权、商标权、著作权、土地使用权、非专利技术等。</a:t>
                      </a:r>
                      <a:endParaRPr lang="zh-CN" sz="1400" b="0" kern="100" dirty="0">
                        <a:solidFill>
                          <a:srgbClr val="0000FF"/>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2" name="对角圆角矩形 1"/>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（六）购置各种仪器、设备、家具、图书、软件等资产类报销</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451975" y="5034915"/>
            <a:ext cx="393065" cy="275590"/>
          </a:xfrm>
          <a:prstGeom prst="rect">
            <a:avLst/>
          </a:prstGeom>
          <a:noFill/>
        </p:spPr>
        <p:txBody>
          <a:bodyPr wrap="square" rtlCol="0">
            <a:spAutoFit/>
          </a:bodyPr>
          <a:lstStyle/>
          <a:p>
            <a:r>
              <a:rPr lang="en-US" altLang="zh-CN" sz="1200" dirty="0" smtClean="0"/>
              <a:t>35</a:t>
            </a:r>
            <a:endParaRPr lang="en-US" altLang="zh-CN" sz="1200" dirty="0" smtClean="0"/>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873125" y="1069342"/>
          <a:ext cx="8020079" cy="3935155"/>
        </p:xfrm>
        <a:graphic>
          <a:graphicData uri="http://schemas.openxmlformats.org/drawingml/2006/table">
            <a:tbl>
              <a:tblPr firstRow="1" firstCol="1" lastRow="1" lastCol="1" bandRow="1" bandCol="1"/>
              <a:tblGrid>
                <a:gridCol w="960710"/>
                <a:gridCol w="3644475"/>
                <a:gridCol w="3414894"/>
              </a:tblGrid>
              <a:tr h="819302">
                <a:tc>
                  <a:txBody>
                    <a:bodyPr/>
                    <a:lstStyle/>
                    <a:p>
                      <a:pPr indent="295910" algn="r">
                        <a:spcAft>
                          <a:spcPts val="0"/>
                        </a:spcAft>
                      </a:pPr>
                      <a:r>
                        <a:rPr lang="en-US" altLang="zh-CN" sz="1400" b="1" kern="100" spc="-50" dirty="0">
                          <a:effectLst/>
                          <a:latin typeface="微软雅黑" panose="020B0503020204020204" pitchFamily="34" charset="-122"/>
                          <a:ea typeface="微软雅黑" panose="020B0503020204020204" pitchFamily="34" charset="-122"/>
                        </a:rPr>
                        <a:t>        </a:t>
                      </a:r>
                      <a:endParaRPr lang="en-US" altLang="zh-CN" sz="1400" b="1" kern="100" spc="-50" dirty="0">
                        <a:effectLst/>
                        <a:latin typeface="微软雅黑" panose="020B0503020204020204" pitchFamily="34" charset="-122"/>
                        <a:ea typeface="微软雅黑" panose="020B0503020204020204" pitchFamily="34" charset="-122"/>
                      </a:endParaRPr>
                    </a:p>
                    <a:p>
                      <a:pPr indent="295910" algn="r">
                        <a:spcAft>
                          <a:spcPts val="0"/>
                        </a:spcAft>
                      </a:pPr>
                      <a:r>
                        <a:rPr lang="zh-CN" altLang="en-US" sz="1400" b="1" kern="100" spc="-50" dirty="0">
                          <a:effectLst/>
                          <a:latin typeface="微软雅黑" panose="020B0503020204020204" pitchFamily="34" charset="-122"/>
                          <a:ea typeface="微软雅黑" panose="020B0503020204020204" pitchFamily="34" charset="-122"/>
                        </a:rPr>
                        <a:t>类型</a:t>
                      </a:r>
                      <a:r>
                        <a:rPr lang="en-US" altLang="zh-CN" sz="1400" b="1" kern="100" spc="-5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altLang="en-US" sz="1400" b="1" kern="100" dirty="0">
                          <a:effectLst/>
                          <a:latin typeface="微软雅黑" panose="020B0503020204020204" pitchFamily="34" charset="-122"/>
                          <a:ea typeface="微软雅黑" panose="020B0503020204020204" pitchFamily="34" charset="-122"/>
                        </a:rPr>
                        <a:t>事项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网上商城方式</a:t>
                      </a:r>
                      <a:endPar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1400" b="1" kern="100" dirty="0">
                          <a:effectLst/>
                          <a:latin typeface="微软雅黑" panose="020B0503020204020204" pitchFamily="34" charset="-122"/>
                          <a:ea typeface="微软雅黑" panose="020B0503020204020204" pitchFamily="34" charset="-122"/>
                        </a:rPr>
                        <a:t>网上竞价方式</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3599">
                <a:tc>
                  <a:txBody>
                    <a:bodyPr/>
                    <a:lstStyle/>
                    <a:p>
                      <a:pPr algn="ctr">
                        <a:lnSpc>
                          <a:spcPct val="100000"/>
                        </a:lnSpc>
                        <a:spcAft>
                          <a:spcPts val="0"/>
                        </a:spcAft>
                      </a:pPr>
                      <a:r>
                        <a:rPr lang="zh-CN" altLang="en-US" sz="1400" b="0" kern="100" dirty="0">
                          <a:solidFill>
                            <a:schemeClr val="tx1"/>
                          </a:solidFill>
                          <a:effectLst/>
                          <a:latin typeface="微软雅黑" panose="020B0503020204020204" pitchFamily="34" charset="-122"/>
                          <a:ea typeface="微软雅黑" panose="020B0503020204020204" pitchFamily="34" charset="-122"/>
                        </a:rPr>
                        <a:t>采购方式</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1.</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政府采购电商直购项目（通用类设备</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2</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万元以下）通过网上商城方式采购。</a:t>
                      </a:r>
                      <a:endParaRPr lang="en-US" altLang="zh-CN"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2.</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全校办公及科研用的</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复印纸</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以学院、机关部处、教辅</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科研单位、群团</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附属单位为单位，</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每半年</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可统一向资产管理处报一次采购计划，采用网上商城方式采购。</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政府采购电商直购项目（通用类设备</a:t>
                      </a:r>
                      <a:r>
                        <a:rPr lang="en-US" altLang="zh-CN" sz="1400" b="0" kern="100" dirty="0">
                          <a:solidFill>
                            <a:schemeClr val="tx1"/>
                          </a:solidFill>
                          <a:effectLst/>
                          <a:latin typeface="微软雅黑" panose="020B0503020204020204" pitchFamily="34" charset="-122"/>
                          <a:ea typeface="微软雅黑" panose="020B0503020204020204" pitchFamily="34" charset="-122"/>
                        </a:rPr>
                        <a:t>2</a:t>
                      </a:r>
                      <a:r>
                        <a:rPr lang="zh-CN" altLang="en-US" sz="1400" b="0" kern="100" dirty="0">
                          <a:solidFill>
                            <a:schemeClr val="tx1"/>
                          </a:solidFill>
                          <a:effectLst/>
                          <a:latin typeface="微软雅黑" panose="020B0503020204020204" pitchFamily="34" charset="-122"/>
                          <a:ea typeface="微软雅黑" panose="020B0503020204020204" pitchFamily="34" charset="-122"/>
                        </a:rPr>
                        <a:t>万元及以上）采用网上竞价方式采购。</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2254">
                <a:tc>
                  <a:txBody>
                    <a:bodyPr/>
                    <a:lstStyle/>
                    <a:p>
                      <a:pPr algn="ctr">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cs typeface="+mn-cs"/>
                        </a:rPr>
                        <a:t>使用范围</a:t>
                      </a:r>
                      <a:endParaRPr lang="zh-CN" altLang="zh-CN" sz="1400" b="0" kern="100" dirty="0">
                        <a:solidFill>
                          <a:schemeClr val="tx1"/>
                        </a:solidFill>
                        <a:effectLst/>
                        <a:latin typeface="微软雅黑" panose="020B0503020204020204" pitchFamily="34" charset="-122"/>
                        <a:ea typeface="微软雅黑" panose="020B0503020204020204" pitchFamily="34" charset="-122"/>
                        <a:cs typeface="+mn-cs"/>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1" kern="100" dirty="0" smtClean="0">
                          <a:solidFill>
                            <a:srgbClr val="FF0000"/>
                          </a:solidFill>
                          <a:effectLst/>
                          <a:latin typeface="微软雅黑" panose="020B0503020204020204" pitchFamily="34" charset="-122"/>
                          <a:ea typeface="微软雅黑" panose="020B0503020204020204" pitchFamily="34" charset="-122"/>
                          <a:sym typeface="+mn-ea"/>
                        </a:rPr>
                        <a:t>1.</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sym typeface="+mn-ea"/>
                        </a:rPr>
                        <a:t>通用类设备：</a:t>
                      </a:r>
                      <a:r>
                        <a:rPr lang="zh-CN" altLang="en-US" sz="1400" kern="100" dirty="0" smtClean="0">
                          <a:effectLst/>
                          <a:latin typeface="微软雅黑" panose="020B0503020204020204" pitchFamily="34" charset="-122"/>
                          <a:ea typeface="微软雅黑" panose="020B0503020204020204" pitchFamily="34" charset="-122"/>
                          <a:sym typeface="+mn-ea"/>
                        </a:rPr>
                        <a:t>服务器</a:t>
                      </a:r>
                      <a:r>
                        <a:rPr lang="zh-CN" altLang="en-US" sz="1400" kern="100" dirty="0">
                          <a:effectLst/>
                          <a:latin typeface="微软雅黑" panose="020B0503020204020204" pitchFamily="34" charset="-122"/>
                          <a:ea typeface="微软雅黑" panose="020B0503020204020204" pitchFamily="34" charset="-122"/>
                          <a:sym typeface="+mn-ea"/>
                        </a:rPr>
                        <a:t>、交换设备（交换机）、喷墨打印机、激光打印机、针式打印机、液晶显示器、扫描仪、复印机、投影仪、多功能一体机、通用照相机、速印机、碎纸机、电冰箱、普通电视设备（电视机）、通用</a:t>
                      </a:r>
                      <a:r>
                        <a:rPr lang="zh-CN" altLang="en-US" sz="1400" kern="100" dirty="0" smtClean="0">
                          <a:effectLst/>
                          <a:latin typeface="微软雅黑" panose="020B0503020204020204" pitchFamily="34" charset="-122"/>
                          <a:ea typeface="微软雅黑" panose="020B0503020204020204" pitchFamily="34" charset="-122"/>
                          <a:sym typeface="+mn-ea"/>
                        </a:rPr>
                        <a:t>摄像机</a:t>
                      </a:r>
                      <a:r>
                        <a:rPr lang="en-US" altLang="zh-CN" sz="1400" kern="100" dirty="0" smtClean="0">
                          <a:effectLst/>
                          <a:latin typeface="微软雅黑" panose="020B0503020204020204" pitchFamily="34" charset="-122"/>
                          <a:ea typeface="微软雅黑" panose="020B0503020204020204" pitchFamily="34" charset="-122"/>
                          <a:sym typeface="+mn-ea"/>
                        </a:rPr>
                        <a:t>16</a:t>
                      </a:r>
                      <a:r>
                        <a:rPr lang="zh-CN" altLang="en-US" sz="1400" kern="100" dirty="0" smtClean="0">
                          <a:effectLst/>
                          <a:latin typeface="微软雅黑" panose="020B0503020204020204" pitchFamily="34" charset="-122"/>
                          <a:ea typeface="微软雅黑" panose="020B0503020204020204" pitchFamily="34" charset="-122"/>
                          <a:sym typeface="+mn-ea"/>
                        </a:rPr>
                        <a:t>个品目；</a:t>
                      </a:r>
                      <a:endPar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1" kern="100" dirty="0" smtClean="0">
                          <a:solidFill>
                            <a:srgbClr val="FF0000"/>
                          </a:solidFill>
                          <a:effectLst/>
                          <a:latin typeface="微软雅黑" panose="020B0503020204020204" pitchFamily="34" charset="-122"/>
                          <a:ea typeface="微软雅黑" panose="020B0503020204020204" pitchFamily="34" charset="-122"/>
                          <a:sym typeface="+mn-ea"/>
                        </a:rPr>
                        <a:t>2.</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sym typeface="+mn-ea"/>
                        </a:rPr>
                        <a:t>视频</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会议系统设备</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sym typeface="+mn-ea"/>
                        </a:rPr>
                        <a:t>、复印纸、硒</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鼓</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sym typeface="+mn-ea"/>
                        </a:rPr>
                        <a:t>粉盒</a:t>
                      </a:r>
                      <a:r>
                        <a:rPr lang="zh-CN" altLang="en-US" sz="1400" kern="100" dirty="0" smtClean="0">
                          <a:effectLst/>
                          <a:latin typeface="微软雅黑" panose="020B0503020204020204" pitchFamily="34" charset="-122"/>
                          <a:ea typeface="微软雅黑" panose="020B0503020204020204" pitchFamily="34" charset="-122"/>
                          <a:sym typeface="+mn-ea"/>
                        </a:rPr>
                        <a:t>3个品目。上述同一品目采购预算金额200万元以下的，可以通过电商直购模式采购。</a:t>
                      </a:r>
                      <a:endParaRPr lang="en-US" altLang="zh-CN" sz="1400" b="0" kern="100" dirty="0">
                        <a:solidFill>
                          <a:schemeClr val="tx1"/>
                        </a:solidFill>
                        <a:effectLst/>
                        <a:latin typeface="微软雅黑" panose="020B0503020204020204" pitchFamily="34" charset="-122"/>
                        <a:ea typeface="微软雅黑" panose="020B0503020204020204" pitchFamily="34" charset="-122"/>
                        <a:cs typeface="+mn-cs"/>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对角圆角矩形 1"/>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（七）购置办公用纸、政府采购电商直购、定点采购项目</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4" name="对角圆角矩形 3"/>
          <p:cNvSpPr/>
          <p:nvPr/>
        </p:nvSpPr>
        <p:spPr>
          <a:xfrm>
            <a:off x="-8890" y="5107305"/>
            <a:ext cx="9768205" cy="3022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购置办公用纸、政府采购电商直购</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366250" y="4831715"/>
            <a:ext cx="393065" cy="275590"/>
          </a:xfrm>
          <a:prstGeom prst="rect">
            <a:avLst/>
          </a:prstGeom>
          <a:noFill/>
        </p:spPr>
        <p:txBody>
          <a:bodyPr wrap="square" rtlCol="0">
            <a:spAutoFit/>
          </a:bodyPr>
          <a:lstStyle/>
          <a:p>
            <a:r>
              <a:rPr lang="en-US" altLang="zh-CN" sz="1200" dirty="0" smtClean="0"/>
              <a:t>36</a:t>
            </a:r>
            <a:endParaRPr lang="en-US" altLang="zh-CN" sz="1200" dirty="0" smtClean="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610870" y="635635"/>
          <a:ext cx="8529955" cy="4523740"/>
        </p:xfrm>
        <a:graphic>
          <a:graphicData uri="http://schemas.openxmlformats.org/drawingml/2006/table">
            <a:tbl>
              <a:tblPr firstRow="1" firstCol="1" lastRow="1" lastCol="1" bandRow="1" bandCol="1"/>
              <a:tblGrid>
                <a:gridCol w="992505"/>
                <a:gridCol w="1447800"/>
                <a:gridCol w="964565"/>
                <a:gridCol w="5125085"/>
              </a:tblGrid>
              <a:tr h="640080">
                <a:tc>
                  <a:txBody>
                    <a:bodyPr/>
                    <a:lstStyle/>
                    <a:p>
                      <a:pPr indent="295910" algn="r">
                        <a:spcAft>
                          <a:spcPts val="0"/>
                        </a:spcAft>
                      </a:pPr>
                      <a:r>
                        <a:rPr lang="en-US" altLang="zh-CN" sz="1400" b="1" kern="100" spc="-50" dirty="0">
                          <a:effectLst/>
                          <a:latin typeface="微软雅黑" panose="020B0503020204020204" pitchFamily="34" charset="-122"/>
                          <a:ea typeface="微软雅黑" panose="020B0503020204020204" pitchFamily="34" charset="-122"/>
                        </a:rPr>
                        <a:t>        </a:t>
                      </a:r>
                      <a:r>
                        <a:rPr lang="zh-CN" altLang="en-US" sz="1400" b="1" kern="100" spc="-50" dirty="0">
                          <a:effectLst/>
                          <a:latin typeface="微软雅黑" panose="020B0503020204020204" pitchFamily="34" charset="-122"/>
                          <a:ea typeface="微软雅黑" panose="020B0503020204020204" pitchFamily="34" charset="-122"/>
                        </a:rPr>
                        <a:t>类型</a:t>
                      </a:r>
                      <a:r>
                        <a:rPr lang="en-US" altLang="zh-CN" sz="1400" b="1" kern="100" spc="-5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altLang="en-US" sz="1400" b="1" kern="100" dirty="0">
                          <a:effectLst/>
                          <a:latin typeface="微软雅黑" panose="020B0503020204020204" pitchFamily="34" charset="-122"/>
                          <a:ea typeface="微软雅黑" panose="020B0503020204020204" pitchFamily="34" charset="-122"/>
                        </a:rPr>
                        <a:t>事项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货物类</a:t>
                      </a:r>
                      <a:endPar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effectLst/>
                          <a:latin typeface="微软雅黑" panose="020B0503020204020204" pitchFamily="34" charset="-122"/>
                          <a:ea typeface="微软雅黑" panose="020B0503020204020204" pitchFamily="34" charset="-122"/>
                        </a:rPr>
                        <a:t>工程类</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1400" b="1" kern="100" dirty="0">
                          <a:effectLst/>
                          <a:latin typeface="微软雅黑" panose="020B0503020204020204" pitchFamily="34" charset="-122"/>
                          <a:ea typeface="微软雅黑" panose="020B0503020204020204" pitchFamily="34" charset="-122"/>
                        </a:rPr>
                        <a:t>服务类</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580">
                <a:tc>
                  <a:txBody>
                    <a:bodyPr/>
                    <a:lstStyle/>
                    <a:p>
                      <a:pPr algn="ctr">
                        <a:lnSpc>
                          <a:spcPct val="100000"/>
                        </a:lnSpc>
                        <a:spcAft>
                          <a:spcPts val="0"/>
                        </a:spcAft>
                      </a:pPr>
                      <a:r>
                        <a:rPr lang="zh-CN" altLang="en-US" sz="1400" b="0" kern="100" dirty="0">
                          <a:solidFill>
                            <a:schemeClr val="tx1"/>
                          </a:solidFill>
                          <a:effectLst/>
                          <a:latin typeface="微软雅黑" panose="020B0503020204020204" pitchFamily="34" charset="-122"/>
                          <a:ea typeface="微软雅黑" panose="020B0503020204020204" pitchFamily="34" charset="-122"/>
                        </a:rPr>
                        <a:t>定点采购项目</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乘用车（轿车）、客车、电梯、办公家具。其中办公家具具体包括：办公桌、办公椅、沙发、茶几、桌前椅、书柜、文件柜、更衣柜、茶水柜、保密柜、会议桌、会议椅、屏风工作位、礼堂椅，公共场所排椅等。</a:t>
                      </a:r>
                      <a:endParaRPr lang="en-US" altLang="zh-CN" sz="1400" b="0" kern="100" dirty="0">
                        <a:solidFill>
                          <a:schemeClr val="tx1"/>
                        </a:solidFill>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en-US" altLang="zh-CN"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kern="100" dirty="0">
                          <a:effectLst/>
                          <a:latin typeface="微软雅黑" panose="020B0503020204020204" pitchFamily="34" charset="-122"/>
                          <a:ea typeface="微软雅黑" panose="020B0503020204020204" pitchFamily="34" charset="-122"/>
                          <a:sym typeface="+mn-ea"/>
                        </a:rPr>
                        <a:t>装修工程、修缮工程。</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kern="100" dirty="0">
                          <a:effectLst/>
                          <a:latin typeface="微软雅黑" panose="020B0503020204020204" pitchFamily="34" charset="-122"/>
                          <a:ea typeface="微软雅黑" panose="020B0503020204020204" pitchFamily="34" charset="-122"/>
                          <a:sym typeface="+mn-ea"/>
                        </a:rPr>
                        <a:t> </a:t>
                      </a:r>
                      <a:endParaRPr lang="en-US" altLang="zh-CN"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kern="100" dirty="0">
                          <a:effectLst/>
                          <a:latin typeface="微软雅黑" panose="020B0503020204020204" pitchFamily="34" charset="-122"/>
                          <a:ea typeface="微软雅黑" panose="020B0503020204020204" pitchFamily="34" charset="-122"/>
                          <a:sym typeface="+mn-ea"/>
                        </a:rPr>
                        <a:t>     </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kern="100" dirty="0">
                          <a:effectLst/>
                          <a:latin typeface="微软雅黑" panose="020B0503020204020204" pitchFamily="34" charset="-122"/>
                          <a:ea typeface="微软雅黑" panose="020B0503020204020204" pitchFamily="34" charset="-122"/>
                          <a:sym typeface="+mn-ea"/>
                        </a:rPr>
                        <a:t>    </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b="0" kern="100" dirty="0">
                          <a:solidFill>
                            <a:srgbClr val="FF0000"/>
                          </a:solidFill>
                          <a:effectLst/>
                          <a:latin typeface="微软雅黑" panose="020B0503020204020204" pitchFamily="34" charset="-122"/>
                          <a:ea typeface="微软雅黑" panose="020B0503020204020204" pitchFamily="34" charset="-122"/>
                          <a:cs typeface="+mn-cs"/>
                        </a:rPr>
                        <a:t>计算机设备维修保养服务、办公设备维修保养服务、空调维修保养服务、电梯维修保养服务、法律服务、审计服务、资产及其他评估服务、印刷服务、物业管理服务。</a:t>
                      </a:r>
                      <a:r>
                        <a:rPr lang="zh-CN" altLang="zh-CN" sz="1400" b="0" kern="100" dirty="0">
                          <a:solidFill>
                            <a:schemeClr val="tx1"/>
                          </a:solidFill>
                          <a:effectLst/>
                          <a:latin typeface="微软雅黑" panose="020B0503020204020204" pitchFamily="34" charset="-122"/>
                          <a:ea typeface="微软雅黑" panose="020B0503020204020204" pitchFamily="34" charset="-122"/>
                          <a:cs typeface="+mn-cs"/>
                        </a:rPr>
                        <a:t>①计算机设备具体包括笔记本电脑和台式电脑。②办公设备是指打印机、复印机、一体机、多媒体设备（如投影仪、音响、液晶电视机、视频展示台等）、服务器、存储设备、网络设备等的内存、打印头、激光器、加热组件、灯泡、中控系统、</a:t>
                      </a:r>
                      <a:r>
                        <a:rPr lang="en-US" altLang="zh-CN" sz="1400" b="0" kern="100" dirty="0">
                          <a:solidFill>
                            <a:schemeClr val="tx1"/>
                          </a:solidFill>
                          <a:effectLst/>
                          <a:latin typeface="微软雅黑" panose="020B0503020204020204" pitchFamily="34" charset="-122"/>
                          <a:ea typeface="微软雅黑" panose="020B0503020204020204" pitchFamily="34" charset="-122"/>
                          <a:cs typeface="+mn-cs"/>
                        </a:rPr>
                        <a:t>CPU</a:t>
                      </a:r>
                      <a:r>
                        <a:rPr lang="zh-CN" altLang="zh-CN" sz="1400" b="0" kern="100" dirty="0">
                          <a:solidFill>
                            <a:schemeClr val="tx1"/>
                          </a:solidFill>
                          <a:effectLst/>
                          <a:latin typeface="微软雅黑" panose="020B0503020204020204" pitchFamily="34" charset="-122"/>
                          <a:ea typeface="微软雅黑" panose="020B0503020204020204" pitchFamily="34" charset="-122"/>
                          <a:cs typeface="+mn-cs"/>
                        </a:rPr>
                        <a:t>、硬盘、主板、电源、</a:t>
                      </a:r>
                      <a:r>
                        <a:rPr lang="en-US" altLang="zh-CN" sz="1400" b="0" kern="100" dirty="0">
                          <a:solidFill>
                            <a:schemeClr val="tx1"/>
                          </a:solidFill>
                          <a:effectLst/>
                          <a:latin typeface="微软雅黑" panose="020B0503020204020204" pitchFamily="34" charset="-122"/>
                          <a:ea typeface="微软雅黑" panose="020B0503020204020204" pitchFamily="34" charset="-122"/>
                          <a:cs typeface="+mn-cs"/>
                        </a:rPr>
                        <a:t>RAID </a:t>
                      </a:r>
                      <a:r>
                        <a:rPr lang="zh-CN" altLang="zh-CN" sz="1400" b="0" kern="100" dirty="0">
                          <a:solidFill>
                            <a:schemeClr val="tx1"/>
                          </a:solidFill>
                          <a:effectLst/>
                          <a:latin typeface="微软雅黑" panose="020B0503020204020204" pitchFamily="34" charset="-122"/>
                          <a:ea typeface="微软雅黑" panose="020B0503020204020204" pitchFamily="34" charset="-122"/>
                          <a:cs typeface="+mn-cs"/>
                        </a:rPr>
                        <a:t>卡、风扇、网卡等。③审计服务包括：会计师事务所和税务师事务所的服务。④资产及其他评估服务包括：资产评估机构、房地产评估机构、土地评估机构的服务。</a:t>
                      </a:r>
                      <a:r>
                        <a:rPr lang="zh-CN" altLang="zh-CN" sz="1400" b="0" kern="100" dirty="0">
                          <a:solidFill>
                            <a:srgbClr val="FF0000"/>
                          </a:solidFill>
                          <a:effectLst/>
                          <a:latin typeface="微软雅黑" panose="020B0503020204020204" pitchFamily="34" charset="-122"/>
                          <a:ea typeface="微软雅黑" panose="020B0503020204020204" pitchFamily="34" charset="-122"/>
                          <a:cs typeface="+mn-cs"/>
                        </a:rPr>
                        <a:t>⑤印刷服务</a:t>
                      </a:r>
                      <a:r>
                        <a:rPr lang="zh-CN" altLang="zh-CN" sz="1400" b="0" kern="100" dirty="0">
                          <a:solidFill>
                            <a:schemeClr val="tx1"/>
                          </a:solidFill>
                          <a:effectLst/>
                          <a:latin typeface="微软雅黑" panose="020B0503020204020204" pitchFamily="34" charset="-122"/>
                          <a:ea typeface="微软雅黑" panose="020B0503020204020204" pitchFamily="34" charset="-122"/>
                          <a:cs typeface="+mn-cs"/>
                        </a:rPr>
                        <a:t>包括：办公用品类印刷（信纸、信封、票据、证书、稿纸等）、出版物类（书刊、期刊、杂志等）、数码形式印刷（通讯录、手册、会议资料、汇报材料、培训材料、员工手册等印刷）。⑥物业管理服务包括：综合类物业服务、保洁服务专业承包、保安服务专业承包、绿化服务专业承包。</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algn="ctr">
                        <a:lnSpc>
                          <a:spcPct val="100000"/>
                        </a:lnSpc>
                        <a:spcAft>
                          <a:spcPts val="0"/>
                        </a:spcAft>
                      </a:pPr>
                      <a:r>
                        <a:rPr lang="zh-CN" altLang="en-US" sz="1400" b="0" kern="100" dirty="0">
                          <a:solidFill>
                            <a:schemeClr val="tx1"/>
                          </a:solidFill>
                          <a:effectLst/>
                          <a:latin typeface="微软雅黑" panose="020B0503020204020204" pitchFamily="34" charset="-122"/>
                          <a:ea typeface="微软雅黑" panose="020B0503020204020204" pitchFamily="34" charset="-122"/>
                        </a:rPr>
                        <a:t>备注</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3">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1.</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学校师生日常零星论文、资料打印（或复印），可在校园内及五山附近打印店打印，报销时须附打印明细清单，公务卡刷卡小票等。</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2.</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除师生零星打印（或复印）业务，上述业务采用定点采购模式，不限定金额。</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2" name="对角圆角矩形 1"/>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（七）购置办公用纸、政府采购电商直购、定点采购项目（续）</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4" name="对角圆角矩形 3"/>
          <p:cNvSpPr/>
          <p:nvPr/>
        </p:nvSpPr>
        <p:spPr>
          <a:xfrm>
            <a:off x="-8890" y="5159375"/>
            <a:ext cx="9768205" cy="25019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定点采购项目</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366250" y="4883785"/>
            <a:ext cx="393065" cy="275590"/>
          </a:xfrm>
          <a:prstGeom prst="rect">
            <a:avLst/>
          </a:prstGeom>
          <a:noFill/>
        </p:spPr>
        <p:txBody>
          <a:bodyPr wrap="square" rtlCol="0">
            <a:spAutoFit/>
          </a:bodyPr>
          <a:lstStyle/>
          <a:p>
            <a:r>
              <a:rPr lang="en-US" altLang="zh-CN" sz="1200" dirty="0" smtClean="0"/>
              <a:t>37</a:t>
            </a:r>
            <a:endParaRPr lang="en-US" altLang="zh-CN" sz="1200" dirty="0" smtClean="0"/>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19"/>
          <p:cNvSpPr/>
          <p:nvPr/>
        </p:nvSpPr>
        <p:spPr bwMode="auto">
          <a:xfrm>
            <a:off x="2969827" y="4106420"/>
            <a:ext cx="2021110" cy="1294803"/>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bg1">
              <a:lumMod val="85000"/>
            </a:schemeClr>
          </a:solidFill>
          <a:ln>
            <a:noFill/>
          </a:ln>
        </p:spPr>
        <p:txBody>
          <a:bodyPr vert="horz" wrap="square" lIns="72008" tIns="36004" rIns="72008" bIns="36004" numCol="1" anchor="t" anchorCtr="0" compatLnSpc="1"/>
          <a:lstStyle/>
          <a:p>
            <a:pPr defTabSz="456565">
              <a:defRPr/>
            </a:pPr>
            <a:endParaRPr lang="zh-CN" altLang="en-US" sz="100" kern="0">
              <a:solidFill>
                <a:srgbClr val="103154"/>
              </a:solidFill>
              <a:latin typeface="Century Gothic" panose="020B0502020202020204"/>
            </a:endParaRPr>
          </a:p>
        </p:txBody>
      </p:sp>
      <p:sp>
        <p:nvSpPr>
          <p:cNvPr id="71" name="Freeform 20"/>
          <p:cNvSpPr/>
          <p:nvPr/>
        </p:nvSpPr>
        <p:spPr bwMode="auto">
          <a:xfrm>
            <a:off x="4867775" y="4155359"/>
            <a:ext cx="1470042" cy="577836"/>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bg1">
              <a:lumMod val="85000"/>
            </a:schemeClr>
          </a:solidFill>
          <a:ln>
            <a:noFill/>
          </a:ln>
        </p:spPr>
        <p:txBody>
          <a:bodyPr vert="horz" wrap="square" lIns="72008" tIns="36004" rIns="72008" bIns="36004" numCol="1" anchor="t" anchorCtr="0" compatLnSpc="1"/>
          <a:lstStyle/>
          <a:p>
            <a:pPr defTabSz="456565">
              <a:defRPr/>
            </a:pPr>
            <a:endParaRPr lang="zh-CN" altLang="en-US" sz="100" kern="0">
              <a:solidFill>
                <a:srgbClr val="103154"/>
              </a:solidFill>
              <a:latin typeface="Century Gothic" panose="020B0502020202020204"/>
            </a:endParaRPr>
          </a:p>
        </p:txBody>
      </p:sp>
      <p:sp>
        <p:nvSpPr>
          <p:cNvPr id="72" name="Freeform 21"/>
          <p:cNvSpPr/>
          <p:nvPr/>
        </p:nvSpPr>
        <p:spPr bwMode="auto">
          <a:xfrm>
            <a:off x="5058833" y="2219769"/>
            <a:ext cx="1342144" cy="547840"/>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bg1">
              <a:lumMod val="85000"/>
            </a:schemeClr>
          </a:solidFill>
          <a:ln>
            <a:noFill/>
          </a:ln>
        </p:spPr>
        <p:txBody>
          <a:bodyPr vert="horz" wrap="square" lIns="72008" tIns="36004" rIns="72008" bIns="36004" numCol="1" anchor="t" anchorCtr="0" compatLnSpc="1"/>
          <a:lstStyle/>
          <a:p>
            <a:pPr defTabSz="456565">
              <a:defRPr/>
            </a:pPr>
            <a:endParaRPr lang="zh-CN" altLang="en-US" sz="100" kern="0">
              <a:solidFill>
                <a:srgbClr val="103154"/>
              </a:solidFill>
              <a:latin typeface="Century Gothic" panose="020B0502020202020204"/>
            </a:endParaRPr>
          </a:p>
        </p:txBody>
      </p:sp>
      <p:sp>
        <p:nvSpPr>
          <p:cNvPr id="73" name="Freeform 22"/>
          <p:cNvSpPr/>
          <p:nvPr/>
        </p:nvSpPr>
        <p:spPr bwMode="auto">
          <a:xfrm>
            <a:off x="4088130" y="2703830"/>
            <a:ext cx="582930" cy="1543050"/>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bg1">
              <a:lumMod val="85000"/>
            </a:schemeClr>
          </a:solidFill>
          <a:ln>
            <a:noFill/>
          </a:ln>
        </p:spPr>
        <p:txBody>
          <a:bodyPr vert="horz" wrap="square" lIns="72008" tIns="36004" rIns="72008" bIns="36004" numCol="1" anchor="t" anchorCtr="0" compatLnSpc="1"/>
          <a:lstStyle/>
          <a:p>
            <a:pPr defTabSz="456565">
              <a:defRPr/>
            </a:pPr>
            <a:endParaRPr lang="zh-CN" altLang="en-US" sz="100" kern="0">
              <a:solidFill>
                <a:srgbClr val="103154"/>
              </a:solidFill>
              <a:latin typeface="Century Gothic" panose="020B0502020202020204"/>
            </a:endParaRPr>
          </a:p>
        </p:txBody>
      </p:sp>
      <p:sp>
        <p:nvSpPr>
          <p:cNvPr id="74" name="Freeform 23"/>
          <p:cNvSpPr/>
          <p:nvPr/>
        </p:nvSpPr>
        <p:spPr bwMode="auto">
          <a:xfrm>
            <a:off x="5324103" y="3353338"/>
            <a:ext cx="1632678" cy="130565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bg1">
              <a:lumMod val="85000"/>
            </a:schemeClr>
          </a:solidFill>
          <a:ln>
            <a:noFill/>
          </a:ln>
        </p:spPr>
        <p:txBody>
          <a:bodyPr vert="horz" wrap="square" lIns="72008" tIns="36004" rIns="72008" bIns="36004" numCol="1" anchor="t" anchorCtr="0" compatLnSpc="1"/>
          <a:lstStyle/>
          <a:p>
            <a:pPr defTabSz="456565">
              <a:defRPr/>
            </a:pPr>
            <a:endParaRPr lang="zh-CN" altLang="en-US" sz="100" kern="0">
              <a:solidFill>
                <a:srgbClr val="103154"/>
              </a:solidFill>
              <a:latin typeface="Century Gothic" panose="020B0502020202020204"/>
            </a:endParaRPr>
          </a:p>
        </p:txBody>
      </p:sp>
      <p:sp>
        <p:nvSpPr>
          <p:cNvPr id="75" name="Freeform 24"/>
          <p:cNvSpPr/>
          <p:nvPr/>
        </p:nvSpPr>
        <p:spPr bwMode="auto">
          <a:xfrm>
            <a:off x="3577741" y="1776131"/>
            <a:ext cx="1413197" cy="547840"/>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bg1">
              <a:lumMod val="85000"/>
            </a:schemeClr>
          </a:solidFill>
          <a:ln>
            <a:noFill/>
          </a:ln>
        </p:spPr>
        <p:txBody>
          <a:bodyPr vert="horz" wrap="square" lIns="72008" tIns="36004" rIns="72008" bIns="36004" numCol="1" anchor="t" anchorCtr="0" compatLnSpc="1"/>
          <a:lstStyle/>
          <a:p>
            <a:pPr defTabSz="456565">
              <a:defRPr/>
            </a:pPr>
            <a:endParaRPr lang="zh-CN" altLang="en-US" sz="100" kern="0">
              <a:solidFill>
                <a:srgbClr val="103154"/>
              </a:solidFill>
              <a:latin typeface="Century Gothic" panose="020B0502020202020204"/>
            </a:endParaRPr>
          </a:p>
        </p:txBody>
      </p:sp>
      <p:sp>
        <p:nvSpPr>
          <p:cNvPr id="76" name="Freeform 25"/>
          <p:cNvSpPr/>
          <p:nvPr/>
        </p:nvSpPr>
        <p:spPr bwMode="auto">
          <a:xfrm>
            <a:off x="3451225" y="3543300"/>
            <a:ext cx="1106805" cy="296545"/>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bg1">
              <a:lumMod val="85000"/>
            </a:schemeClr>
          </a:solidFill>
          <a:ln>
            <a:noFill/>
          </a:ln>
        </p:spPr>
        <p:txBody>
          <a:bodyPr vert="horz" wrap="square" lIns="72008" tIns="36004" rIns="72008" bIns="36004" numCol="1" anchor="t" anchorCtr="0" compatLnSpc="1"/>
          <a:lstStyle/>
          <a:p>
            <a:pPr defTabSz="456565">
              <a:defRPr/>
            </a:pPr>
            <a:endParaRPr lang="zh-CN" altLang="en-US" sz="100" kern="0">
              <a:solidFill>
                <a:srgbClr val="103154"/>
              </a:solidFill>
              <a:latin typeface="Century Gothic" panose="020B0502020202020204"/>
            </a:endParaRPr>
          </a:p>
        </p:txBody>
      </p:sp>
      <p:sp>
        <p:nvSpPr>
          <p:cNvPr id="77" name="Freeform 26"/>
          <p:cNvSpPr/>
          <p:nvPr/>
        </p:nvSpPr>
        <p:spPr bwMode="auto">
          <a:xfrm>
            <a:off x="4558293" y="2350808"/>
            <a:ext cx="563701" cy="1106729"/>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bg1">
              <a:lumMod val="85000"/>
            </a:schemeClr>
          </a:solidFill>
          <a:ln>
            <a:noFill/>
          </a:ln>
        </p:spPr>
        <p:txBody>
          <a:bodyPr vert="horz" wrap="square" lIns="72008" tIns="36004" rIns="72008" bIns="36004" numCol="1" anchor="t" anchorCtr="0" compatLnSpc="1"/>
          <a:lstStyle/>
          <a:p>
            <a:pPr defTabSz="456565">
              <a:defRPr/>
            </a:pPr>
            <a:endParaRPr lang="zh-CN" altLang="en-US" sz="100" kern="0">
              <a:solidFill>
                <a:srgbClr val="103154"/>
              </a:solidFill>
              <a:latin typeface="Century Gothic" panose="020B0502020202020204"/>
            </a:endParaRPr>
          </a:p>
        </p:txBody>
      </p:sp>
      <p:sp>
        <p:nvSpPr>
          <p:cNvPr id="78" name="Freeform 27"/>
          <p:cNvSpPr/>
          <p:nvPr/>
        </p:nvSpPr>
        <p:spPr bwMode="auto">
          <a:xfrm>
            <a:off x="4922715" y="1243818"/>
            <a:ext cx="566859" cy="1106729"/>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bg1">
              <a:lumMod val="85000"/>
            </a:schemeClr>
          </a:solidFill>
          <a:ln>
            <a:noFill/>
          </a:ln>
        </p:spPr>
        <p:txBody>
          <a:bodyPr vert="horz" wrap="square" lIns="72008" tIns="36004" rIns="72008" bIns="36004" numCol="1" anchor="t" anchorCtr="0" compatLnSpc="1"/>
          <a:lstStyle/>
          <a:p>
            <a:pPr defTabSz="456565">
              <a:defRPr/>
            </a:pPr>
            <a:endParaRPr lang="zh-CN" altLang="en-US" sz="100" kern="0">
              <a:solidFill>
                <a:srgbClr val="103154"/>
              </a:solidFill>
              <a:latin typeface="Century Gothic" panose="020B0502020202020204"/>
            </a:endParaRPr>
          </a:p>
        </p:txBody>
      </p:sp>
      <p:sp>
        <p:nvSpPr>
          <p:cNvPr id="79" name="椭圆 78"/>
          <p:cNvSpPr/>
          <p:nvPr/>
        </p:nvSpPr>
        <p:spPr>
          <a:xfrm>
            <a:off x="2810563" y="4068528"/>
            <a:ext cx="337904" cy="337860"/>
          </a:xfrm>
          <a:prstGeom prst="ellipse">
            <a:avLst/>
          </a:prstGeom>
          <a:solidFill>
            <a:srgbClr val="0070C0"/>
          </a:solidFill>
          <a:ln w="76200" cap="flat" cmpd="sng" algn="ctr">
            <a:noFill/>
            <a:prstDash val="solid"/>
          </a:ln>
          <a:effectLst>
            <a:outerShdw blurRad="368300" dist="101600" dir="10800000" algn="r" rotWithShape="0">
              <a:prstClr val="black">
                <a:alpha val="40000"/>
              </a:prstClr>
            </a:outerShdw>
          </a:effectLst>
        </p:spPr>
        <p:txBody>
          <a:bodyPr lIns="72008" tIns="36004" rIns="72008" bIns="36004" rtlCol="0" anchor="ctr"/>
          <a:lstStyle/>
          <a:p>
            <a:pPr algn="ctr" defTabSz="456565"/>
            <a:endParaRPr lang="zh-CN" altLang="en-US" sz="100" kern="0">
              <a:solidFill>
                <a:srgbClr val="57C6CF"/>
              </a:solidFill>
              <a:latin typeface="Century Gothic" panose="020B0502020202020204"/>
              <a:ea typeface="微软雅黑" panose="020B0503020204020204" pitchFamily="34" charset="-122"/>
            </a:endParaRPr>
          </a:p>
        </p:txBody>
      </p:sp>
      <p:sp>
        <p:nvSpPr>
          <p:cNvPr id="80" name="椭圆 79"/>
          <p:cNvSpPr/>
          <p:nvPr/>
        </p:nvSpPr>
        <p:spPr>
          <a:xfrm>
            <a:off x="3374230" y="3288822"/>
            <a:ext cx="337904" cy="337860"/>
          </a:xfrm>
          <a:prstGeom prst="ellipse">
            <a:avLst/>
          </a:prstGeom>
          <a:solidFill>
            <a:srgbClr val="0070C0"/>
          </a:solidFill>
          <a:ln w="76200" cap="flat" cmpd="sng" algn="ctr">
            <a:noFill/>
            <a:prstDash val="solid"/>
          </a:ln>
          <a:effectLst>
            <a:outerShdw blurRad="368300" dist="101600" dir="10800000" algn="r" rotWithShape="0">
              <a:prstClr val="black">
                <a:alpha val="40000"/>
              </a:prstClr>
            </a:outerShdw>
          </a:effectLst>
        </p:spPr>
        <p:txBody>
          <a:bodyPr lIns="72008" tIns="36004" rIns="72008" bIns="36004" rtlCol="0" anchor="ctr"/>
          <a:lstStyle/>
          <a:p>
            <a:pPr algn="ctr" defTabSz="456565"/>
            <a:endParaRPr lang="zh-CN" altLang="en-US" sz="100" kern="0">
              <a:solidFill>
                <a:srgbClr val="57C6CF"/>
              </a:solidFill>
              <a:latin typeface="Century Gothic" panose="020B0502020202020204"/>
              <a:ea typeface="微软雅黑" panose="020B0503020204020204" pitchFamily="34" charset="-122"/>
            </a:endParaRPr>
          </a:p>
        </p:txBody>
      </p:sp>
      <p:sp>
        <p:nvSpPr>
          <p:cNvPr id="81" name="椭圆 80"/>
          <p:cNvSpPr/>
          <p:nvPr/>
        </p:nvSpPr>
        <p:spPr>
          <a:xfrm>
            <a:off x="6778142" y="3288608"/>
            <a:ext cx="337904" cy="337860"/>
          </a:xfrm>
          <a:prstGeom prst="ellipse">
            <a:avLst/>
          </a:prstGeom>
          <a:solidFill>
            <a:srgbClr val="0070C0"/>
          </a:solidFill>
          <a:ln w="76200" cap="flat" cmpd="sng" algn="ctr">
            <a:noFill/>
            <a:prstDash val="solid"/>
          </a:ln>
          <a:effectLst>
            <a:outerShdw blurRad="368300" dist="101600" dir="10800000" algn="r" rotWithShape="0">
              <a:prstClr val="black">
                <a:alpha val="40000"/>
              </a:prstClr>
            </a:outerShdw>
          </a:effectLst>
        </p:spPr>
        <p:txBody>
          <a:bodyPr lIns="72008" tIns="36004" rIns="72008" bIns="36004" rtlCol="0" anchor="ctr"/>
          <a:lstStyle/>
          <a:p>
            <a:pPr algn="ctr" defTabSz="456565"/>
            <a:endParaRPr lang="zh-CN" altLang="en-US" sz="100" kern="0">
              <a:solidFill>
                <a:srgbClr val="57C6CF"/>
              </a:solidFill>
              <a:latin typeface="Century Gothic" panose="020B0502020202020204"/>
              <a:ea typeface="微软雅黑" panose="020B0503020204020204" pitchFamily="34" charset="-122"/>
            </a:endParaRPr>
          </a:p>
        </p:txBody>
      </p:sp>
      <p:sp>
        <p:nvSpPr>
          <p:cNvPr id="82" name="椭圆 81"/>
          <p:cNvSpPr/>
          <p:nvPr/>
        </p:nvSpPr>
        <p:spPr>
          <a:xfrm>
            <a:off x="6148860" y="1994299"/>
            <a:ext cx="337904" cy="337860"/>
          </a:xfrm>
          <a:prstGeom prst="ellipse">
            <a:avLst/>
          </a:prstGeom>
          <a:solidFill>
            <a:srgbClr val="0070C0"/>
          </a:solidFill>
          <a:ln w="76200" cap="flat" cmpd="sng" algn="ctr">
            <a:noFill/>
            <a:prstDash val="solid"/>
          </a:ln>
          <a:effectLst>
            <a:outerShdw blurRad="368300" dist="101600" dir="10800000" algn="r" rotWithShape="0">
              <a:prstClr val="black">
                <a:alpha val="40000"/>
              </a:prstClr>
            </a:outerShdw>
          </a:effectLst>
        </p:spPr>
        <p:txBody>
          <a:bodyPr lIns="72008" tIns="36004" rIns="72008" bIns="36004" rtlCol="0" anchor="ctr"/>
          <a:lstStyle/>
          <a:p>
            <a:pPr algn="ctr" defTabSz="456565"/>
            <a:endParaRPr lang="zh-CN" altLang="en-US" sz="100" kern="0">
              <a:solidFill>
                <a:srgbClr val="57C6CF"/>
              </a:solidFill>
              <a:latin typeface="Century Gothic" panose="020B0502020202020204"/>
              <a:ea typeface="微软雅黑" panose="020B0503020204020204" pitchFamily="34" charset="-122"/>
            </a:endParaRPr>
          </a:p>
        </p:txBody>
      </p:sp>
      <p:sp>
        <p:nvSpPr>
          <p:cNvPr id="83" name="椭圆 82"/>
          <p:cNvSpPr/>
          <p:nvPr/>
        </p:nvSpPr>
        <p:spPr>
          <a:xfrm>
            <a:off x="3489536" y="1514396"/>
            <a:ext cx="337904" cy="337860"/>
          </a:xfrm>
          <a:prstGeom prst="ellipse">
            <a:avLst/>
          </a:prstGeom>
          <a:solidFill>
            <a:srgbClr val="0070C0"/>
          </a:solidFill>
          <a:ln w="76200" cap="flat" cmpd="sng" algn="ctr">
            <a:noFill/>
            <a:prstDash val="solid"/>
          </a:ln>
          <a:effectLst>
            <a:outerShdw blurRad="368300" dist="101600" dir="10800000" algn="r" rotWithShape="0">
              <a:prstClr val="black">
                <a:alpha val="40000"/>
              </a:prstClr>
            </a:outerShdw>
          </a:effectLst>
        </p:spPr>
        <p:txBody>
          <a:bodyPr lIns="72008" tIns="36004" rIns="72008" bIns="36004" rtlCol="0" anchor="ctr"/>
          <a:lstStyle/>
          <a:p>
            <a:pPr algn="ctr" defTabSz="456565">
              <a:defRPr/>
            </a:pPr>
            <a:endParaRPr lang="zh-CN" altLang="en-US" sz="100" kern="0">
              <a:solidFill>
                <a:srgbClr val="57C6CF"/>
              </a:solidFill>
              <a:latin typeface="Century Gothic" panose="020B0502020202020204"/>
              <a:ea typeface="微软雅黑" panose="020B0503020204020204" pitchFamily="34" charset="-122"/>
            </a:endParaRPr>
          </a:p>
        </p:txBody>
      </p:sp>
      <p:sp>
        <p:nvSpPr>
          <p:cNvPr id="84" name="TextBox 22"/>
          <p:cNvSpPr txBox="1"/>
          <p:nvPr/>
        </p:nvSpPr>
        <p:spPr>
          <a:xfrm>
            <a:off x="436880" y="3907155"/>
            <a:ext cx="2533015" cy="499110"/>
          </a:xfrm>
          <a:prstGeom prst="rect">
            <a:avLst/>
          </a:prstGeom>
          <a:noFill/>
        </p:spPr>
        <p:txBody>
          <a:bodyPr wrap="square" lIns="72008" tIns="36004" rIns="72008" bIns="360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6565">
              <a:defRPr/>
            </a:pPr>
            <a:r>
              <a:rPr lang="zh-CN" altLang="en-US" sz="1155" kern="0" noProof="1">
                <a:solidFill>
                  <a:schemeClr val="tx1">
                    <a:lumMod val="95000"/>
                    <a:lumOff val="5000"/>
                  </a:schemeClr>
                </a:solidFill>
              </a:rPr>
              <a:t>A：</a:t>
            </a:r>
            <a:r>
              <a:rPr lang="zh-CN" altLang="en-US" sz="1155" b="1" kern="0" noProof="1">
                <a:solidFill>
                  <a:srgbClr val="FF0000"/>
                </a:solidFill>
              </a:rPr>
              <a:t>科技部、国家发改委、财政部、中国工程院</a:t>
            </a:r>
            <a:r>
              <a:rPr lang="zh-CN" altLang="en-US" sz="1155" kern="0" noProof="1">
                <a:solidFill>
                  <a:schemeClr val="tx1">
                    <a:lumMod val="95000"/>
                    <a:lumOff val="5000"/>
                  </a:schemeClr>
                </a:solidFill>
              </a:rPr>
              <a:t>的项目</a:t>
            </a:r>
            <a:endParaRPr lang="zh-CN" altLang="en-US" sz="1155" kern="0" noProof="1">
              <a:solidFill>
                <a:schemeClr val="tx1">
                  <a:lumMod val="95000"/>
                  <a:lumOff val="5000"/>
                </a:schemeClr>
              </a:solidFill>
            </a:endParaRPr>
          </a:p>
        </p:txBody>
      </p:sp>
      <p:sp>
        <p:nvSpPr>
          <p:cNvPr id="85" name="TextBox 22"/>
          <p:cNvSpPr txBox="1"/>
          <p:nvPr/>
        </p:nvSpPr>
        <p:spPr>
          <a:xfrm>
            <a:off x="333340" y="3257935"/>
            <a:ext cx="2814879" cy="285115"/>
          </a:xfrm>
          <a:prstGeom prst="rect">
            <a:avLst/>
          </a:prstGeom>
          <a:noFill/>
        </p:spPr>
        <p:txBody>
          <a:bodyPr wrap="square" lIns="72008" tIns="36004" rIns="72008" bIns="360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6565">
              <a:defRPr/>
            </a:pPr>
            <a:r>
              <a:rPr lang="zh-CN" altLang="en-US" sz="1155" kern="0" noProof="1">
                <a:solidFill>
                  <a:schemeClr val="tx1">
                    <a:lumMod val="95000"/>
                    <a:lumOff val="5000"/>
                  </a:schemeClr>
                </a:solidFill>
              </a:rPr>
              <a:t>B：</a:t>
            </a:r>
            <a:r>
              <a:rPr lang="zh-CN" altLang="en-US" sz="1155" b="1" kern="0" noProof="1">
                <a:solidFill>
                  <a:srgbClr val="FF0000"/>
                </a:solidFill>
              </a:rPr>
              <a:t>国家基金</a:t>
            </a:r>
            <a:r>
              <a:rPr lang="zh-CN" altLang="en-US" sz="1155" kern="0" noProof="1">
                <a:solidFill>
                  <a:schemeClr val="tx1">
                    <a:lumMod val="95000"/>
                    <a:lumOff val="5000"/>
                  </a:schemeClr>
                </a:solidFill>
              </a:rPr>
              <a:t>项目（自科、社科）</a:t>
            </a:r>
            <a:endParaRPr lang="zh-CN" altLang="en-US" sz="1155" kern="0" noProof="1">
              <a:solidFill>
                <a:schemeClr val="tx1">
                  <a:lumMod val="95000"/>
                  <a:lumOff val="5000"/>
                </a:schemeClr>
              </a:solidFill>
            </a:endParaRPr>
          </a:p>
        </p:txBody>
      </p:sp>
      <p:sp>
        <p:nvSpPr>
          <p:cNvPr id="86" name="TextBox 22"/>
          <p:cNvSpPr txBox="1"/>
          <p:nvPr/>
        </p:nvSpPr>
        <p:spPr>
          <a:xfrm>
            <a:off x="6486525" y="4290060"/>
            <a:ext cx="2933700" cy="927735"/>
          </a:xfrm>
          <a:prstGeom prst="rect">
            <a:avLst/>
          </a:prstGeom>
          <a:noFill/>
        </p:spPr>
        <p:txBody>
          <a:bodyPr wrap="square" lIns="72008" tIns="36004" rIns="72008" bIns="360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6565">
              <a:defRPr/>
            </a:pPr>
            <a:r>
              <a:rPr lang="en-US" altLang="zh-CN" sz="1155" kern="0">
                <a:solidFill>
                  <a:schemeClr val="tx1">
                    <a:lumMod val="95000"/>
                    <a:lumOff val="5000"/>
                  </a:schemeClr>
                </a:solidFill>
                <a:sym typeface="+mn-ea"/>
              </a:rPr>
              <a:t>R : </a:t>
            </a:r>
            <a:r>
              <a:rPr lang="zh-CN" altLang="en-US" sz="1155" b="1" kern="0" noProof="1">
                <a:solidFill>
                  <a:srgbClr val="FF0000"/>
                </a:solidFill>
              </a:rPr>
              <a:t>结余经费卡</a:t>
            </a:r>
            <a:r>
              <a:rPr lang="zh-CN" altLang="en-US" sz="1155" kern="0" noProof="1">
                <a:solidFill>
                  <a:schemeClr val="tx1">
                    <a:lumMod val="95000"/>
                    <a:lumOff val="5000"/>
                  </a:schemeClr>
                </a:solidFill>
                <a:cs typeface="+mn-ea"/>
              </a:rPr>
              <a:t>，</a:t>
            </a:r>
            <a:r>
              <a:rPr lang="zh-CN" altLang="en-US" sz="1155" kern="0" noProof="1">
                <a:solidFill>
                  <a:schemeClr val="tx1">
                    <a:lumMod val="95000"/>
                    <a:lumOff val="5000"/>
                  </a:schemeClr>
                </a:solidFill>
              </a:rPr>
              <a:t>2016年7月31日前已结题项目的结余经费转入。可报直接费用、办公用品、人才培养、房屋/土地管理费（不能开支课题组在编人员的绩效支出）。</a:t>
            </a:r>
            <a:endParaRPr lang="zh-CN" altLang="en-US" sz="1155" kern="0" noProof="1">
              <a:solidFill>
                <a:schemeClr val="tx1">
                  <a:lumMod val="95000"/>
                  <a:lumOff val="5000"/>
                </a:schemeClr>
              </a:solidFill>
            </a:endParaRPr>
          </a:p>
        </p:txBody>
      </p:sp>
      <p:sp>
        <p:nvSpPr>
          <p:cNvPr id="87" name="TextBox 22"/>
          <p:cNvSpPr txBox="1"/>
          <p:nvPr/>
        </p:nvSpPr>
        <p:spPr>
          <a:xfrm>
            <a:off x="6625044" y="1719684"/>
            <a:ext cx="2490616" cy="713105"/>
          </a:xfrm>
          <a:prstGeom prst="rect">
            <a:avLst/>
          </a:prstGeom>
          <a:noFill/>
        </p:spPr>
        <p:txBody>
          <a:bodyPr wrap="square" lIns="72008" tIns="36004" rIns="72008" bIns="360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6565">
              <a:defRPr/>
            </a:pPr>
            <a:r>
              <a:rPr lang="zh-CN" altLang="en-US" sz="1155" kern="0" noProof="1">
                <a:solidFill>
                  <a:schemeClr val="tx1">
                    <a:lumMod val="95000"/>
                    <a:lumOff val="5000"/>
                  </a:schemeClr>
                </a:solidFill>
              </a:rPr>
              <a:t>J</a:t>
            </a:r>
            <a:r>
              <a:rPr lang="en-US" altLang="zh-CN" sz="1155" kern="0" noProof="1">
                <a:solidFill>
                  <a:schemeClr val="tx1">
                    <a:lumMod val="95000"/>
                    <a:lumOff val="5000"/>
                  </a:schemeClr>
                </a:solidFill>
              </a:rPr>
              <a:t>:  </a:t>
            </a:r>
            <a:r>
              <a:rPr lang="zh-CN" altLang="en-US" sz="1155" b="1" kern="0" noProof="1">
                <a:solidFill>
                  <a:srgbClr val="FF0000"/>
                </a:solidFill>
              </a:rPr>
              <a:t>绩效支出卡</a:t>
            </a:r>
            <a:r>
              <a:rPr lang="zh-CN" altLang="en-US" sz="1155" kern="0" noProof="1">
                <a:solidFill>
                  <a:schemeClr val="tx1">
                    <a:lumMod val="95000"/>
                    <a:lumOff val="5000"/>
                  </a:schemeClr>
                </a:solidFill>
              </a:rPr>
              <a:t>，从横向项目计提的绩效支出，可报销课题组在编人员的绩效支出。</a:t>
            </a:r>
            <a:endParaRPr lang="zh-CN" altLang="en-US" sz="1155" kern="0" noProof="1">
              <a:solidFill>
                <a:schemeClr val="tx1">
                  <a:lumMod val="95000"/>
                  <a:lumOff val="5000"/>
                </a:schemeClr>
              </a:solidFill>
            </a:endParaRPr>
          </a:p>
        </p:txBody>
      </p:sp>
      <p:sp>
        <p:nvSpPr>
          <p:cNvPr id="88" name="椭圆 87"/>
          <p:cNvSpPr/>
          <p:nvPr/>
        </p:nvSpPr>
        <p:spPr>
          <a:xfrm>
            <a:off x="5306968" y="1200592"/>
            <a:ext cx="337904" cy="337860"/>
          </a:xfrm>
          <a:prstGeom prst="ellipse">
            <a:avLst/>
          </a:prstGeom>
          <a:solidFill>
            <a:srgbClr val="0070C0"/>
          </a:solidFill>
          <a:ln w="76200" cap="flat" cmpd="sng" algn="ctr">
            <a:noFill/>
            <a:prstDash val="solid"/>
          </a:ln>
          <a:effectLst>
            <a:outerShdw blurRad="368300" dist="101600" dir="10800000" algn="r" rotWithShape="0">
              <a:prstClr val="black">
                <a:alpha val="40000"/>
              </a:prstClr>
            </a:outerShdw>
          </a:effectLst>
        </p:spPr>
        <p:txBody>
          <a:bodyPr lIns="72008" tIns="36004" rIns="72008" bIns="36004" rtlCol="0" anchor="ctr"/>
          <a:lstStyle/>
          <a:p>
            <a:pPr algn="ctr" defTabSz="456565"/>
            <a:endParaRPr lang="zh-CN" altLang="en-US" sz="100" kern="0">
              <a:solidFill>
                <a:srgbClr val="57C6CF"/>
              </a:solidFill>
              <a:latin typeface="Century Gothic" panose="020B0502020202020204"/>
              <a:ea typeface="微软雅黑" panose="020B0503020204020204" pitchFamily="34" charset="-122"/>
            </a:endParaRPr>
          </a:p>
        </p:txBody>
      </p:sp>
      <p:sp>
        <p:nvSpPr>
          <p:cNvPr id="89" name="TextBox 22"/>
          <p:cNvSpPr txBox="1"/>
          <p:nvPr/>
        </p:nvSpPr>
        <p:spPr>
          <a:xfrm>
            <a:off x="797874" y="1719498"/>
            <a:ext cx="2953259" cy="596900"/>
          </a:xfrm>
          <a:prstGeom prst="rect">
            <a:avLst/>
          </a:prstGeom>
          <a:noFill/>
        </p:spPr>
        <p:txBody>
          <a:bodyPr wrap="square" lIns="72008" tIns="36004" rIns="72008" bIns="36004" rtlCol="0">
            <a:spAutoFit/>
          </a:bodyPr>
          <a:lstStyle/>
          <a:p>
            <a:pPr>
              <a:lnSpc>
                <a:spcPct val="120000"/>
              </a:lnSpc>
              <a:spcAft>
                <a:spcPct val="40000"/>
              </a:spcAft>
              <a:buClr>
                <a:srgbClr val="292929"/>
              </a:buClr>
            </a:pPr>
            <a:r>
              <a:rPr lang="en-US" altLang="zh-CN" sz="1155" dirty="0">
                <a:solidFill>
                  <a:schemeClr val="tx1">
                    <a:lumMod val="95000"/>
                    <a:lumOff val="5000"/>
                  </a:schemeClr>
                </a:solidFill>
                <a:latin typeface="微软雅黑" panose="020B0503020204020204" pitchFamily="34" charset="-122"/>
                <a:ea typeface="微软雅黑" panose="020B0503020204020204" pitchFamily="34" charset="-122"/>
                <a:sym typeface="+mn-ea"/>
              </a:rPr>
              <a:t>F：</a:t>
            </a:r>
            <a:r>
              <a:rPr lang="en-US" altLang="zh-CN" sz="1155" b="1" dirty="0">
                <a:solidFill>
                  <a:srgbClr val="0066FF"/>
                </a:solidFill>
                <a:latin typeface="微软雅黑" panose="020B0503020204020204" pitchFamily="34" charset="-122"/>
                <a:ea typeface="微软雅黑" panose="020B0503020204020204" pitchFamily="34" charset="-122"/>
                <a:sym typeface="+mn-ea"/>
              </a:rPr>
              <a:t>其他纵向</a:t>
            </a:r>
            <a:r>
              <a:rPr lang="en-US" altLang="zh-CN" sz="1155" dirty="0">
                <a:solidFill>
                  <a:schemeClr val="tx1">
                    <a:lumMod val="95000"/>
                    <a:lumOff val="5000"/>
                  </a:schemeClr>
                </a:solidFill>
                <a:latin typeface="微软雅黑" panose="020B0503020204020204" pitchFamily="34" charset="-122"/>
                <a:ea typeface="微软雅黑" panose="020B0503020204020204" pitchFamily="34" charset="-122"/>
                <a:sym typeface="+mn-ea"/>
              </a:rPr>
              <a:t>项目（省教育厅</a:t>
            </a:r>
            <a:r>
              <a:rPr lang="zh-CN" altLang="en-US" sz="1155" dirty="0">
                <a:solidFill>
                  <a:schemeClr val="tx1">
                    <a:lumMod val="95000"/>
                    <a:lumOff val="5000"/>
                  </a:schemeClr>
                </a:solidFill>
                <a:latin typeface="微软雅黑" panose="020B0503020204020204" pitchFamily="34" charset="-122"/>
                <a:ea typeface="微软雅黑" panose="020B0503020204020204" pitchFamily="34" charset="-122"/>
                <a:sym typeface="+mn-ea"/>
              </a:rPr>
              <a:t>等</a:t>
            </a:r>
            <a:r>
              <a:rPr lang="en-US" altLang="zh-CN" sz="1155" dirty="0">
                <a:solidFill>
                  <a:schemeClr val="tx1">
                    <a:lumMod val="95000"/>
                    <a:lumOff val="5000"/>
                  </a:schemeClr>
                </a:solidFill>
                <a:latin typeface="微软雅黑" panose="020B0503020204020204" pitchFamily="34" charset="-122"/>
                <a:ea typeface="微软雅黑" panose="020B0503020204020204" pitchFamily="34" charset="-122"/>
                <a:sym typeface="+mn-ea"/>
              </a:rPr>
              <a:t>）</a:t>
            </a:r>
            <a:endParaRPr lang="en-US" altLang="zh-CN" sz="1155"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spcAft>
                <a:spcPct val="40000"/>
              </a:spcAft>
              <a:buClr>
                <a:srgbClr val="292929"/>
              </a:buClr>
            </a:pPr>
            <a:r>
              <a:rPr lang="zh-CN" altLang="en-US" sz="1155" dirty="0">
                <a:solidFill>
                  <a:schemeClr val="tx1">
                    <a:lumMod val="95000"/>
                    <a:lumOff val="5000"/>
                  </a:schemeClr>
                </a:solidFill>
                <a:latin typeface="微软雅黑" panose="020B0503020204020204" pitchFamily="34" charset="-122"/>
                <a:ea typeface="微软雅黑" panose="020B0503020204020204" pitchFamily="34" charset="-122"/>
              </a:rPr>
              <a:t>E：</a:t>
            </a:r>
            <a:r>
              <a:rPr lang="zh-CN" altLang="en-US" sz="1155" b="1" dirty="0">
                <a:solidFill>
                  <a:srgbClr val="FF0000"/>
                </a:solidFill>
                <a:latin typeface="微软雅黑" panose="020B0503020204020204" pitchFamily="34" charset="-122"/>
                <a:ea typeface="微软雅黑" panose="020B0503020204020204" pitchFamily="34" charset="-122"/>
              </a:rPr>
              <a:t>省科技厅、省发改委、省财政厅</a:t>
            </a:r>
            <a:r>
              <a:rPr lang="zh-CN" altLang="en-US" sz="1155" dirty="0">
                <a:solidFill>
                  <a:schemeClr val="tx1">
                    <a:lumMod val="95000"/>
                    <a:lumOff val="5000"/>
                  </a:schemeClr>
                </a:solidFill>
                <a:latin typeface="微软雅黑" panose="020B0503020204020204" pitchFamily="34" charset="-122"/>
                <a:ea typeface="微软雅黑" panose="020B0503020204020204" pitchFamily="34" charset="-122"/>
              </a:rPr>
              <a:t>的项目</a:t>
            </a:r>
            <a:endParaRPr lang="en-US" altLang="zh-CN" sz="1155"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0" name="TextBox 22"/>
          <p:cNvSpPr txBox="1"/>
          <p:nvPr/>
        </p:nvSpPr>
        <p:spPr>
          <a:xfrm>
            <a:off x="5762746" y="941592"/>
            <a:ext cx="2490616" cy="596900"/>
          </a:xfrm>
          <a:prstGeom prst="rect">
            <a:avLst/>
          </a:prstGeom>
          <a:noFill/>
        </p:spPr>
        <p:txBody>
          <a:bodyPr wrap="square" lIns="72008" tIns="36004" rIns="72008" bIns="360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6565">
              <a:defRPr/>
            </a:pPr>
            <a:r>
              <a:rPr lang="zh-CN" altLang="en-US" sz="1155" kern="0" noProof="1">
                <a:solidFill>
                  <a:schemeClr val="tx1">
                    <a:lumMod val="95000"/>
                    <a:lumOff val="5000"/>
                  </a:schemeClr>
                </a:solidFill>
              </a:rPr>
              <a:t>G: </a:t>
            </a:r>
            <a:r>
              <a:rPr lang="zh-CN" altLang="en-US" sz="1155" b="1" kern="0" noProof="1">
                <a:solidFill>
                  <a:srgbClr val="0066FF"/>
                </a:solidFill>
              </a:rPr>
              <a:t>国际合作</a:t>
            </a:r>
            <a:r>
              <a:rPr lang="zh-CN" altLang="en-US" sz="1155" kern="0" noProof="1">
                <a:solidFill>
                  <a:schemeClr val="tx1">
                    <a:lumMod val="95000"/>
                    <a:lumOff val="5000"/>
                  </a:schemeClr>
                </a:solidFill>
              </a:rPr>
              <a:t>项目</a:t>
            </a:r>
            <a:endParaRPr lang="zh-CN" altLang="en-US" sz="1155" kern="0" noProof="1">
              <a:solidFill>
                <a:schemeClr val="tx1">
                  <a:lumMod val="95000"/>
                  <a:lumOff val="5000"/>
                </a:schemeClr>
              </a:solidFill>
            </a:endParaRPr>
          </a:p>
          <a:p>
            <a:pPr defTabSz="456565">
              <a:defRPr/>
            </a:pPr>
            <a:r>
              <a:rPr lang="en-US" altLang="zh-CN" sz="1155" kern="0">
                <a:solidFill>
                  <a:schemeClr val="tx1">
                    <a:lumMod val="95000"/>
                    <a:lumOff val="5000"/>
                  </a:schemeClr>
                </a:solidFill>
                <a:sym typeface="+mn-ea"/>
              </a:rPr>
              <a:t>H:  </a:t>
            </a:r>
            <a:r>
              <a:rPr lang="en-US" altLang="zh-CN" sz="1155" b="1" kern="0">
                <a:solidFill>
                  <a:srgbClr val="FF0000"/>
                </a:solidFill>
                <a:sym typeface="+mn-ea"/>
              </a:rPr>
              <a:t>横向</a:t>
            </a:r>
            <a:r>
              <a:rPr lang="en-US" altLang="zh-CN" sz="1155" kern="0">
                <a:solidFill>
                  <a:schemeClr val="tx1">
                    <a:lumMod val="95000"/>
                    <a:lumOff val="5000"/>
                  </a:schemeClr>
                </a:solidFill>
                <a:sym typeface="+mn-ea"/>
              </a:rPr>
              <a:t>项目 </a:t>
            </a:r>
            <a:endParaRPr lang="en-US" altLang="zh-CN" sz="1155" kern="0" noProof="1">
              <a:solidFill>
                <a:schemeClr val="tx1">
                  <a:lumMod val="95000"/>
                  <a:lumOff val="5000"/>
                </a:schemeClr>
              </a:solidFill>
            </a:endParaRPr>
          </a:p>
        </p:txBody>
      </p:sp>
      <p:sp>
        <p:nvSpPr>
          <p:cNvPr id="2" name="对角圆角矩形 1"/>
          <p:cNvSpPr/>
          <p:nvPr/>
        </p:nvSpPr>
        <p:spPr>
          <a:xfrm>
            <a:off x="-46355" y="-36830"/>
            <a:ext cx="9805670" cy="76898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（八）科研经费支出和结余管理</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3" name="椭圆 2"/>
          <p:cNvSpPr/>
          <p:nvPr/>
        </p:nvSpPr>
        <p:spPr>
          <a:xfrm>
            <a:off x="6063668" y="4106628"/>
            <a:ext cx="337904" cy="337860"/>
          </a:xfrm>
          <a:prstGeom prst="ellipse">
            <a:avLst/>
          </a:prstGeom>
          <a:solidFill>
            <a:srgbClr val="0070C0"/>
          </a:solidFill>
          <a:ln w="76200" cap="flat" cmpd="sng" algn="ctr">
            <a:noFill/>
            <a:prstDash val="solid"/>
          </a:ln>
          <a:effectLst>
            <a:outerShdw blurRad="368300" dist="101600" dir="10800000" algn="r" rotWithShape="0">
              <a:prstClr val="black">
                <a:alpha val="40000"/>
              </a:prstClr>
            </a:outerShdw>
          </a:effectLst>
        </p:spPr>
        <p:txBody>
          <a:bodyPr lIns="72008" tIns="36004" rIns="72008" bIns="36004" rtlCol="0" anchor="ctr"/>
          <a:lstStyle/>
          <a:p>
            <a:pPr algn="ctr" defTabSz="456565"/>
            <a:endParaRPr lang="zh-CN" altLang="en-US" sz="100" kern="0">
              <a:solidFill>
                <a:srgbClr val="57C6CF"/>
              </a:solidFill>
              <a:latin typeface="Century Gothic" panose="020B0502020202020204"/>
              <a:ea typeface="微软雅黑" panose="020B0503020204020204" pitchFamily="34" charset="-122"/>
            </a:endParaRPr>
          </a:p>
        </p:txBody>
      </p:sp>
      <p:sp>
        <p:nvSpPr>
          <p:cNvPr id="4" name="椭圆 3"/>
          <p:cNvSpPr/>
          <p:nvPr/>
        </p:nvSpPr>
        <p:spPr>
          <a:xfrm>
            <a:off x="3811745" y="2657632"/>
            <a:ext cx="337904" cy="337860"/>
          </a:xfrm>
          <a:prstGeom prst="ellipse">
            <a:avLst/>
          </a:prstGeom>
          <a:solidFill>
            <a:srgbClr val="0070C0"/>
          </a:solidFill>
          <a:ln w="76200" cap="flat" cmpd="sng" algn="ctr">
            <a:noFill/>
            <a:prstDash val="solid"/>
          </a:ln>
          <a:effectLst>
            <a:outerShdw blurRad="368300" dist="101600" dir="10800000" algn="r" rotWithShape="0">
              <a:prstClr val="black">
                <a:alpha val="40000"/>
              </a:prstClr>
            </a:outerShdw>
          </a:effectLst>
        </p:spPr>
        <p:txBody>
          <a:bodyPr lIns="72008" tIns="36004" rIns="72008" bIns="36004" rtlCol="0" anchor="ctr"/>
          <a:lstStyle/>
          <a:p>
            <a:pPr algn="ctr" defTabSz="456565"/>
            <a:endParaRPr lang="zh-CN" altLang="en-US" sz="100" kern="0">
              <a:solidFill>
                <a:srgbClr val="57C6CF"/>
              </a:solidFill>
              <a:latin typeface="Century Gothic" panose="020B0502020202020204"/>
              <a:ea typeface="微软雅黑" panose="020B0503020204020204" pitchFamily="34" charset="-122"/>
            </a:endParaRPr>
          </a:p>
        </p:txBody>
      </p:sp>
      <p:sp>
        <p:nvSpPr>
          <p:cNvPr id="5" name="TextBox 22"/>
          <p:cNvSpPr txBox="1"/>
          <p:nvPr/>
        </p:nvSpPr>
        <p:spPr>
          <a:xfrm>
            <a:off x="7070090" y="2995295"/>
            <a:ext cx="2642235" cy="1141730"/>
          </a:xfrm>
          <a:prstGeom prst="rect">
            <a:avLst/>
          </a:prstGeom>
          <a:noFill/>
        </p:spPr>
        <p:txBody>
          <a:bodyPr wrap="square" lIns="72008" tIns="36004" rIns="72008" bIns="360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6565">
              <a:defRPr/>
            </a:pPr>
            <a:r>
              <a:rPr lang="en-US" altLang="zh-CN" sz="1155" kern="0" noProof="1">
                <a:solidFill>
                  <a:schemeClr val="tx1">
                    <a:lumMod val="95000"/>
                    <a:lumOff val="5000"/>
                  </a:schemeClr>
                </a:solidFill>
              </a:rPr>
              <a:t>D : </a:t>
            </a:r>
            <a:r>
              <a:rPr lang="zh-CN" altLang="en-US" sz="1155" b="1" kern="0" noProof="1">
                <a:solidFill>
                  <a:srgbClr val="FF0000"/>
                </a:solidFill>
              </a:rPr>
              <a:t>间接费用卡</a:t>
            </a:r>
            <a:r>
              <a:rPr lang="zh-CN" altLang="en-US" sz="1155" kern="0" noProof="1">
                <a:solidFill>
                  <a:schemeClr val="tx1">
                    <a:lumMod val="95000"/>
                    <a:lumOff val="5000"/>
                  </a:schemeClr>
                </a:solidFill>
              </a:rPr>
              <a:t>，从纵向项目计提的间接费用（包括纵向项目的绩效支出），可报销直接费用、课题组在编人员的绩效支出、办公用品、答辩费、房屋/土地管理费等间接费用。</a:t>
            </a:r>
            <a:endParaRPr lang="zh-CN" altLang="en-US" sz="1155" kern="0" noProof="1">
              <a:solidFill>
                <a:schemeClr val="tx1">
                  <a:lumMod val="95000"/>
                  <a:lumOff val="5000"/>
                </a:schemeClr>
              </a:solidFill>
            </a:endParaRPr>
          </a:p>
        </p:txBody>
      </p:sp>
      <p:sp>
        <p:nvSpPr>
          <p:cNvPr id="6" name="TextBox 22"/>
          <p:cNvSpPr txBox="1"/>
          <p:nvPr/>
        </p:nvSpPr>
        <p:spPr>
          <a:xfrm>
            <a:off x="559400" y="2767715"/>
            <a:ext cx="2814879" cy="285115"/>
          </a:xfrm>
          <a:prstGeom prst="rect">
            <a:avLst/>
          </a:prstGeom>
          <a:noFill/>
        </p:spPr>
        <p:txBody>
          <a:bodyPr wrap="square" lIns="72008" tIns="36004" rIns="72008" bIns="360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6565">
              <a:defRPr/>
            </a:pPr>
            <a:r>
              <a:rPr lang="zh-CN" altLang="en-US" sz="1155" kern="0">
                <a:solidFill>
                  <a:schemeClr val="tx1">
                    <a:lumMod val="95000"/>
                    <a:lumOff val="5000"/>
                  </a:schemeClr>
                </a:solidFill>
                <a:cs typeface="+mn-ea"/>
                <a:sym typeface="+mn-ea"/>
              </a:rPr>
              <a:t>C：</a:t>
            </a:r>
            <a:r>
              <a:rPr lang="zh-CN" altLang="en-US" sz="1155" b="1" kern="0">
                <a:solidFill>
                  <a:srgbClr val="FF0000"/>
                </a:solidFill>
                <a:cs typeface="+mn-ea"/>
                <a:sym typeface="+mn-ea"/>
              </a:rPr>
              <a:t>国家部委</a:t>
            </a:r>
            <a:r>
              <a:rPr lang="zh-CN" altLang="en-US" sz="1155" kern="0">
                <a:solidFill>
                  <a:schemeClr val="tx1">
                    <a:lumMod val="95000"/>
                    <a:lumOff val="5000"/>
                  </a:schemeClr>
                </a:solidFill>
                <a:cs typeface="+mn-ea"/>
                <a:sym typeface="+mn-ea"/>
              </a:rPr>
              <a:t>的项目（农业部、教育部等）</a:t>
            </a:r>
            <a:endParaRPr lang="zh-CN" altLang="en-US" sz="1155" kern="0" noProof="1">
              <a:solidFill>
                <a:schemeClr val="tx1">
                  <a:lumMod val="95000"/>
                  <a:lumOff val="5000"/>
                </a:schemeClr>
              </a:solidFill>
            </a:endParaRPr>
          </a:p>
        </p:txBody>
      </p:sp>
      <p:sp>
        <p:nvSpPr>
          <p:cNvPr id="8" name="Freeform 24"/>
          <p:cNvSpPr/>
          <p:nvPr/>
        </p:nvSpPr>
        <p:spPr bwMode="auto">
          <a:xfrm>
            <a:off x="4088130" y="1122045"/>
            <a:ext cx="970915" cy="495935"/>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bg1">
              <a:lumMod val="85000"/>
            </a:schemeClr>
          </a:solidFill>
          <a:ln>
            <a:noFill/>
          </a:ln>
        </p:spPr>
        <p:txBody>
          <a:bodyPr vert="horz" wrap="square" lIns="72008" tIns="36004" rIns="72008" bIns="36004" numCol="1" anchor="t" anchorCtr="0" compatLnSpc="1"/>
          <a:lstStyle/>
          <a:p>
            <a:pPr defTabSz="456565">
              <a:defRPr/>
            </a:pPr>
            <a:endParaRPr lang="zh-CN" altLang="en-US" sz="100" kern="0">
              <a:solidFill>
                <a:srgbClr val="103154"/>
              </a:solidFill>
              <a:latin typeface="Century Gothic" panose="020B0502020202020204"/>
            </a:endParaRPr>
          </a:p>
        </p:txBody>
      </p:sp>
      <p:sp>
        <p:nvSpPr>
          <p:cNvPr id="9" name="椭圆 8"/>
          <p:cNvSpPr/>
          <p:nvPr/>
        </p:nvSpPr>
        <p:spPr>
          <a:xfrm>
            <a:off x="3974676" y="784146"/>
            <a:ext cx="337904" cy="337860"/>
          </a:xfrm>
          <a:prstGeom prst="ellipse">
            <a:avLst/>
          </a:prstGeom>
          <a:solidFill>
            <a:srgbClr val="0070C0"/>
          </a:solidFill>
          <a:ln w="76200" cap="flat" cmpd="sng" algn="ctr">
            <a:noFill/>
            <a:prstDash val="solid"/>
          </a:ln>
          <a:effectLst>
            <a:outerShdw blurRad="368300" dist="101600" dir="10800000" algn="r" rotWithShape="0">
              <a:prstClr val="black">
                <a:alpha val="40000"/>
              </a:prstClr>
            </a:outerShdw>
          </a:effectLst>
        </p:spPr>
        <p:txBody>
          <a:bodyPr lIns="72008" tIns="36004" rIns="72008" bIns="36004" rtlCol="0" anchor="ctr"/>
          <a:lstStyle/>
          <a:p>
            <a:pPr algn="ctr" defTabSz="456565">
              <a:defRPr/>
            </a:pPr>
            <a:endParaRPr lang="zh-CN" altLang="en-US" sz="100" kern="0">
              <a:solidFill>
                <a:srgbClr val="57C6CF"/>
              </a:solidFill>
              <a:latin typeface="Century Gothic" panose="020B0502020202020204"/>
              <a:ea typeface="微软雅黑" panose="020B0503020204020204" pitchFamily="34" charset="-122"/>
            </a:endParaRPr>
          </a:p>
        </p:txBody>
      </p:sp>
      <p:sp>
        <p:nvSpPr>
          <p:cNvPr id="10" name="TextBox 22"/>
          <p:cNvSpPr txBox="1"/>
          <p:nvPr/>
        </p:nvSpPr>
        <p:spPr>
          <a:xfrm>
            <a:off x="1273140" y="824615"/>
            <a:ext cx="2814879" cy="596900"/>
          </a:xfrm>
          <a:prstGeom prst="rect">
            <a:avLst/>
          </a:prstGeom>
          <a:noFill/>
        </p:spPr>
        <p:txBody>
          <a:bodyPr wrap="square" lIns="72008" tIns="36004" rIns="72008" bIns="360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6565">
              <a:defRPr/>
            </a:pPr>
            <a:r>
              <a:rPr lang="en-US" altLang="zh-CN" sz="1155" kern="0">
                <a:solidFill>
                  <a:schemeClr val="tx1">
                    <a:lumMod val="95000"/>
                    <a:lumOff val="5000"/>
                  </a:schemeClr>
                </a:solidFill>
                <a:cs typeface="+mn-ea"/>
                <a:sym typeface="+mn-ea"/>
              </a:rPr>
              <a:t>3</a:t>
            </a:r>
            <a:r>
              <a:rPr lang="zh-CN" altLang="en-US" sz="1155" kern="0">
                <a:solidFill>
                  <a:schemeClr val="tx1">
                    <a:lumMod val="95000"/>
                    <a:lumOff val="5000"/>
                  </a:schemeClr>
                </a:solidFill>
                <a:cs typeface="+mn-ea"/>
                <a:sym typeface="+mn-ea"/>
              </a:rPr>
              <a:t>：学校预算日常经费</a:t>
            </a:r>
            <a:endParaRPr lang="zh-CN" altLang="zh-CN" sz="1155" kern="0">
              <a:solidFill>
                <a:schemeClr val="tx1">
                  <a:lumMod val="95000"/>
                  <a:lumOff val="5000"/>
                </a:schemeClr>
              </a:solidFill>
              <a:cs typeface="+mn-ea"/>
              <a:sym typeface="+mn-ea"/>
            </a:endParaRPr>
          </a:p>
          <a:p>
            <a:pPr defTabSz="456565">
              <a:defRPr/>
            </a:pPr>
            <a:r>
              <a:rPr lang="en-US" altLang="zh-CN" sz="1155" kern="0" noProof="1">
                <a:solidFill>
                  <a:schemeClr val="tx1">
                    <a:lumMod val="95000"/>
                    <a:lumOff val="5000"/>
                  </a:schemeClr>
                </a:solidFill>
              </a:rPr>
              <a:t>K</a:t>
            </a:r>
            <a:r>
              <a:rPr lang="zh-CN" altLang="en-US" sz="1155" kern="0">
                <a:solidFill>
                  <a:schemeClr val="tx1">
                    <a:lumMod val="95000"/>
                    <a:lumOff val="5000"/>
                  </a:schemeClr>
                </a:solidFill>
                <a:cs typeface="+mn-ea"/>
                <a:sym typeface="+mn-ea"/>
              </a:rPr>
              <a:t>：学校预算下拨的科研经费</a:t>
            </a:r>
            <a:endParaRPr lang="en-US" altLang="zh-CN" sz="1155" kern="0" noProof="1">
              <a:solidFill>
                <a:schemeClr val="tx1">
                  <a:lumMod val="95000"/>
                  <a:lumOff val="5000"/>
                </a:schemeClr>
              </a:solidFill>
              <a:cs typeface="+mn-ea"/>
              <a:sym typeface="+mn-ea"/>
            </a:endParaRPr>
          </a:p>
        </p:txBody>
      </p:sp>
      <p:sp>
        <p:nvSpPr>
          <p:cNvPr id="7" name="文本框 6"/>
          <p:cNvSpPr txBox="1"/>
          <p:nvPr/>
        </p:nvSpPr>
        <p:spPr>
          <a:xfrm>
            <a:off x="9366250" y="5025390"/>
            <a:ext cx="393065" cy="275590"/>
          </a:xfrm>
          <a:prstGeom prst="rect">
            <a:avLst/>
          </a:prstGeom>
          <a:noFill/>
        </p:spPr>
        <p:txBody>
          <a:bodyPr wrap="square" rtlCol="0">
            <a:spAutoFit/>
          </a:bodyPr>
          <a:lstStyle/>
          <a:p>
            <a:r>
              <a:rPr lang="en-US" altLang="zh-CN" sz="1200" dirty="0" smtClean="0"/>
              <a:t>38</a:t>
            </a:r>
            <a:endParaRPr lang="en-US" altLang="zh-CN" sz="12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500"/>
                                        <p:tgtEl>
                                          <p:spTgt spid="71"/>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73"/>
                                        </p:tgtEl>
                                        <p:attrNameLst>
                                          <p:attrName>style.visibility</p:attrName>
                                        </p:attrNameLst>
                                      </p:cBhvr>
                                      <p:to>
                                        <p:strVal val="visible"/>
                                      </p:to>
                                    </p:set>
                                    <p:animEffect transition="in" filter="wipe(down)">
                                      <p:cBhvr>
                                        <p:cTn id="16" dur="500"/>
                                        <p:tgtEl>
                                          <p:spTgt spid="73"/>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76"/>
                                        </p:tgtEl>
                                        <p:attrNameLst>
                                          <p:attrName>style.visibility</p:attrName>
                                        </p:attrNameLst>
                                      </p:cBhvr>
                                      <p:to>
                                        <p:strVal val="visible"/>
                                      </p:to>
                                    </p:set>
                                    <p:animEffect transition="in" filter="wipe(right)">
                                      <p:cBhvr>
                                        <p:cTn id="19" dur="500"/>
                                        <p:tgtEl>
                                          <p:spTgt spid="76"/>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77"/>
                                        </p:tgtEl>
                                        <p:attrNameLst>
                                          <p:attrName>style.visibility</p:attrName>
                                        </p:attrNameLst>
                                      </p:cBhvr>
                                      <p:to>
                                        <p:strVal val="visible"/>
                                      </p:to>
                                    </p:set>
                                    <p:animEffect transition="in" filter="wipe(down)">
                                      <p:cBhvr>
                                        <p:cTn id="22" dur="500"/>
                                        <p:tgtEl>
                                          <p:spTgt spid="77"/>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78"/>
                                        </p:tgtEl>
                                        <p:attrNameLst>
                                          <p:attrName>style.visibility</p:attrName>
                                        </p:attrNameLst>
                                      </p:cBhvr>
                                      <p:to>
                                        <p:strVal val="visible"/>
                                      </p:to>
                                    </p:set>
                                    <p:animEffect transition="in" filter="wipe(down)">
                                      <p:cBhvr>
                                        <p:cTn id="28" dur="500"/>
                                        <p:tgtEl>
                                          <p:spTgt spid="78"/>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75"/>
                                        </p:tgtEl>
                                        <p:attrNameLst>
                                          <p:attrName>style.visibility</p:attrName>
                                        </p:attrNameLst>
                                      </p:cBhvr>
                                      <p:to>
                                        <p:strVal val="visible"/>
                                      </p:to>
                                    </p:set>
                                    <p:animEffect transition="in" filter="wipe(right)">
                                      <p:cBhvr>
                                        <p:cTn id="31" dur="500"/>
                                        <p:tgtEl>
                                          <p:spTgt spid="75"/>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79"/>
                                        </p:tgtEl>
                                        <p:attrNameLst>
                                          <p:attrName>style.visibility</p:attrName>
                                        </p:attrNameLst>
                                      </p:cBhvr>
                                      <p:to>
                                        <p:strVal val="visible"/>
                                      </p:to>
                                    </p:set>
                                    <p:anim calcmode="lin" valueType="num">
                                      <p:cBhvr>
                                        <p:cTn id="34" dur="500" fill="hold"/>
                                        <p:tgtEl>
                                          <p:spTgt spid="79"/>
                                        </p:tgtEl>
                                        <p:attrNameLst>
                                          <p:attrName>ppt_w</p:attrName>
                                        </p:attrNameLst>
                                      </p:cBhvr>
                                      <p:tavLst>
                                        <p:tav tm="0">
                                          <p:val>
                                            <p:fltVal val="0"/>
                                          </p:val>
                                        </p:tav>
                                        <p:tav tm="100000">
                                          <p:val>
                                            <p:strVal val="#ppt_w"/>
                                          </p:val>
                                        </p:tav>
                                      </p:tavLst>
                                    </p:anim>
                                    <p:anim calcmode="lin" valueType="num">
                                      <p:cBhvr>
                                        <p:cTn id="35" dur="500" fill="hold"/>
                                        <p:tgtEl>
                                          <p:spTgt spid="79"/>
                                        </p:tgtEl>
                                        <p:attrNameLst>
                                          <p:attrName>ppt_h</p:attrName>
                                        </p:attrNameLst>
                                      </p:cBhvr>
                                      <p:tavLst>
                                        <p:tav tm="0">
                                          <p:val>
                                            <p:fltVal val="0"/>
                                          </p:val>
                                        </p:tav>
                                        <p:tav tm="100000">
                                          <p:val>
                                            <p:strVal val="#ppt_h"/>
                                          </p:val>
                                        </p:tav>
                                      </p:tavLst>
                                    </p:anim>
                                    <p:animEffect transition="in" filter="fade">
                                      <p:cBhvr>
                                        <p:cTn id="36" dur="500"/>
                                        <p:tgtEl>
                                          <p:spTgt spid="79"/>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animEffect transition="in" filter="fade">
                                      <p:cBhvr>
                                        <p:cTn id="41" dur="500"/>
                                        <p:tgtEl>
                                          <p:spTgt spid="81"/>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82"/>
                                        </p:tgtEl>
                                        <p:attrNameLst>
                                          <p:attrName>style.visibility</p:attrName>
                                        </p:attrNameLst>
                                      </p:cBhvr>
                                      <p:to>
                                        <p:strVal val="visible"/>
                                      </p:to>
                                    </p:set>
                                    <p:anim calcmode="lin" valueType="num">
                                      <p:cBhvr>
                                        <p:cTn id="44" dur="500" fill="hold"/>
                                        <p:tgtEl>
                                          <p:spTgt spid="82"/>
                                        </p:tgtEl>
                                        <p:attrNameLst>
                                          <p:attrName>ppt_w</p:attrName>
                                        </p:attrNameLst>
                                      </p:cBhvr>
                                      <p:tavLst>
                                        <p:tav tm="0">
                                          <p:val>
                                            <p:fltVal val="0"/>
                                          </p:val>
                                        </p:tav>
                                        <p:tav tm="100000">
                                          <p:val>
                                            <p:strVal val="#ppt_w"/>
                                          </p:val>
                                        </p:tav>
                                      </p:tavLst>
                                    </p:anim>
                                    <p:anim calcmode="lin" valueType="num">
                                      <p:cBhvr>
                                        <p:cTn id="45" dur="500" fill="hold"/>
                                        <p:tgtEl>
                                          <p:spTgt spid="82"/>
                                        </p:tgtEl>
                                        <p:attrNameLst>
                                          <p:attrName>ppt_h</p:attrName>
                                        </p:attrNameLst>
                                      </p:cBhvr>
                                      <p:tavLst>
                                        <p:tav tm="0">
                                          <p:val>
                                            <p:fltVal val="0"/>
                                          </p:val>
                                        </p:tav>
                                        <p:tav tm="100000">
                                          <p:val>
                                            <p:strVal val="#ppt_h"/>
                                          </p:val>
                                        </p:tav>
                                      </p:tavLst>
                                    </p:anim>
                                    <p:animEffect transition="in" filter="fade">
                                      <p:cBhvr>
                                        <p:cTn id="46" dur="500"/>
                                        <p:tgtEl>
                                          <p:spTgt spid="82"/>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par>
                                <p:cTn id="57" presetID="53" presetClass="entr" presetSubtype="16" fill="hold" grpId="0" nodeType="withEffect">
                                  <p:stCondLst>
                                    <p:cond delay="140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par>
                                <p:cTn id="62" presetID="53" presetClass="entr" presetSubtype="16" fill="hold" grpId="0" nodeType="withEffect">
                                  <p:stCondLst>
                                    <p:cond delay="220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childTnLst>
                                </p:cTn>
                              </p:par>
                              <p:par>
                                <p:cTn id="67" presetID="53" presetClass="entr" presetSubtype="16" fill="hold" grpId="0" nodeType="withEffect">
                                  <p:stCondLst>
                                    <p:cond delay="2200"/>
                                  </p:stCondLst>
                                  <p:childTnLst>
                                    <p:set>
                                      <p:cBhvr>
                                        <p:cTn id="68" dur="1" fill="hold">
                                          <p:stCondLst>
                                            <p:cond delay="0"/>
                                          </p:stCondLst>
                                        </p:cTn>
                                        <p:tgtEl>
                                          <p:spTgt spid="88"/>
                                        </p:tgtEl>
                                        <p:attrNameLst>
                                          <p:attrName>style.visibility</p:attrName>
                                        </p:attrNameLst>
                                      </p:cBhvr>
                                      <p:to>
                                        <p:strVal val="visible"/>
                                      </p:to>
                                    </p:set>
                                    <p:anim calcmode="lin" valueType="num">
                                      <p:cBhvr>
                                        <p:cTn id="69" dur="500" fill="hold"/>
                                        <p:tgtEl>
                                          <p:spTgt spid="88"/>
                                        </p:tgtEl>
                                        <p:attrNameLst>
                                          <p:attrName>ppt_w</p:attrName>
                                        </p:attrNameLst>
                                      </p:cBhvr>
                                      <p:tavLst>
                                        <p:tav tm="0">
                                          <p:val>
                                            <p:fltVal val="0"/>
                                          </p:val>
                                        </p:tav>
                                        <p:tav tm="100000">
                                          <p:val>
                                            <p:strVal val="#ppt_w"/>
                                          </p:val>
                                        </p:tav>
                                      </p:tavLst>
                                    </p:anim>
                                    <p:anim calcmode="lin" valueType="num">
                                      <p:cBhvr>
                                        <p:cTn id="70" dur="500" fill="hold"/>
                                        <p:tgtEl>
                                          <p:spTgt spid="88"/>
                                        </p:tgtEl>
                                        <p:attrNameLst>
                                          <p:attrName>ppt_h</p:attrName>
                                        </p:attrNameLst>
                                      </p:cBhvr>
                                      <p:tavLst>
                                        <p:tav tm="0">
                                          <p:val>
                                            <p:fltVal val="0"/>
                                          </p:val>
                                        </p:tav>
                                        <p:tav tm="100000">
                                          <p:val>
                                            <p:strVal val="#ppt_h"/>
                                          </p:val>
                                        </p:tav>
                                      </p:tavLst>
                                    </p:anim>
                                    <p:animEffect transition="in" filter="fade">
                                      <p:cBhvr>
                                        <p:cTn id="71" dur="500"/>
                                        <p:tgtEl>
                                          <p:spTgt spid="88"/>
                                        </p:tgtEl>
                                      </p:cBhvr>
                                    </p:animEffect>
                                  </p:childTnLst>
                                </p:cTn>
                              </p:par>
                            </p:childTnLst>
                          </p:cTn>
                        </p:par>
                        <p:par>
                          <p:cTn id="72" fill="hold">
                            <p:stCondLst>
                              <p:cond delay="1300"/>
                            </p:stCondLst>
                            <p:childTnLst>
                              <p:par>
                                <p:cTn id="73" presetID="2" presetClass="entr" presetSubtype="8" decel="100000"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 calcmode="lin" valueType="num">
                                      <p:cBhvr additive="base">
                                        <p:cTn id="75" dur="500" fill="hold"/>
                                        <p:tgtEl>
                                          <p:spTgt spid="84"/>
                                        </p:tgtEl>
                                        <p:attrNameLst>
                                          <p:attrName>ppt_x</p:attrName>
                                        </p:attrNameLst>
                                      </p:cBhvr>
                                      <p:tavLst>
                                        <p:tav tm="0">
                                          <p:val>
                                            <p:strVal val="0-#ppt_w/2"/>
                                          </p:val>
                                        </p:tav>
                                        <p:tav tm="100000">
                                          <p:val>
                                            <p:strVal val="#ppt_x"/>
                                          </p:val>
                                        </p:tav>
                                      </p:tavLst>
                                    </p:anim>
                                    <p:anim calcmode="lin" valueType="num">
                                      <p:cBhvr additive="base">
                                        <p:cTn id="76" dur="500" fill="hold"/>
                                        <p:tgtEl>
                                          <p:spTgt spid="84"/>
                                        </p:tgtEl>
                                        <p:attrNameLst>
                                          <p:attrName>ppt_y</p:attrName>
                                        </p:attrNameLst>
                                      </p:cBhvr>
                                      <p:tavLst>
                                        <p:tav tm="0">
                                          <p:val>
                                            <p:strVal val="#ppt_y"/>
                                          </p:val>
                                        </p:tav>
                                        <p:tav tm="100000">
                                          <p:val>
                                            <p:strVal val="#ppt_y"/>
                                          </p:val>
                                        </p:tav>
                                      </p:tavLst>
                                    </p:anim>
                                  </p:childTnLst>
                                </p:cTn>
                              </p:par>
                              <p:par>
                                <p:cTn id="77" presetID="2" presetClass="entr" presetSubtype="8" decel="100000" fill="hold" grpId="0" nodeType="withEffect">
                                  <p:stCondLst>
                                    <p:cond delay="100"/>
                                  </p:stCondLst>
                                  <p:childTnLst>
                                    <p:set>
                                      <p:cBhvr>
                                        <p:cTn id="78" dur="1" fill="hold">
                                          <p:stCondLst>
                                            <p:cond delay="0"/>
                                          </p:stCondLst>
                                        </p:cTn>
                                        <p:tgtEl>
                                          <p:spTgt spid="85"/>
                                        </p:tgtEl>
                                        <p:attrNameLst>
                                          <p:attrName>style.visibility</p:attrName>
                                        </p:attrNameLst>
                                      </p:cBhvr>
                                      <p:to>
                                        <p:strVal val="visible"/>
                                      </p:to>
                                    </p:set>
                                    <p:anim calcmode="lin" valueType="num">
                                      <p:cBhvr additive="base">
                                        <p:cTn id="79" dur="500" fill="hold"/>
                                        <p:tgtEl>
                                          <p:spTgt spid="85"/>
                                        </p:tgtEl>
                                        <p:attrNameLst>
                                          <p:attrName>ppt_x</p:attrName>
                                        </p:attrNameLst>
                                      </p:cBhvr>
                                      <p:tavLst>
                                        <p:tav tm="0">
                                          <p:val>
                                            <p:strVal val="0-#ppt_w/2"/>
                                          </p:val>
                                        </p:tav>
                                        <p:tav tm="100000">
                                          <p:val>
                                            <p:strVal val="#ppt_x"/>
                                          </p:val>
                                        </p:tav>
                                      </p:tavLst>
                                    </p:anim>
                                    <p:anim calcmode="lin" valueType="num">
                                      <p:cBhvr additive="base">
                                        <p:cTn id="80" dur="500" fill="hold"/>
                                        <p:tgtEl>
                                          <p:spTgt spid="85"/>
                                        </p:tgtEl>
                                        <p:attrNameLst>
                                          <p:attrName>ppt_y</p:attrName>
                                        </p:attrNameLst>
                                      </p:cBhvr>
                                      <p:tavLst>
                                        <p:tav tm="0">
                                          <p:val>
                                            <p:strVal val="#ppt_y"/>
                                          </p:val>
                                        </p:tav>
                                        <p:tav tm="100000">
                                          <p:val>
                                            <p:strVal val="#ppt_y"/>
                                          </p:val>
                                        </p:tav>
                                      </p:tavLst>
                                    </p:anim>
                                  </p:childTnLst>
                                </p:cTn>
                              </p:par>
                              <p:par>
                                <p:cTn id="81" presetID="2" presetClass="entr" presetSubtype="2" decel="100000" fill="hold" grpId="0" nodeType="withEffect">
                                  <p:stCondLst>
                                    <p:cond delay="200"/>
                                  </p:stCondLst>
                                  <p:childTnLst>
                                    <p:set>
                                      <p:cBhvr>
                                        <p:cTn id="82" dur="1" fill="hold">
                                          <p:stCondLst>
                                            <p:cond delay="0"/>
                                          </p:stCondLst>
                                        </p:cTn>
                                        <p:tgtEl>
                                          <p:spTgt spid="86"/>
                                        </p:tgtEl>
                                        <p:attrNameLst>
                                          <p:attrName>style.visibility</p:attrName>
                                        </p:attrNameLst>
                                      </p:cBhvr>
                                      <p:to>
                                        <p:strVal val="visible"/>
                                      </p:to>
                                    </p:set>
                                    <p:anim calcmode="lin" valueType="num">
                                      <p:cBhvr additive="base">
                                        <p:cTn id="83" dur="500" fill="hold"/>
                                        <p:tgtEl>
                                          <p:spTgt spid="86"/>
                                        </p:tgtEl>
                                        <p:attrNameLst>
                                          <p:attrName>ppt_x</p:attrName>
                                        </p:attrNameLst>
                                      </p:cBhvr>
                                      <p:tavLst>
                                        <p:tav tm="0">
                                          <p:val>
                                            <p:strVal val="1+#ppt_w/2"/>
                                          </p:val>
                                        </p:tav>
                                        <p:tav tm="100000">
                                          <p:val>
                                            <p:strVal val="#ppt_x"/>
                                          </p:val>
                                        </p:tav>
                                      </p:tavLst>
                                    </p:anim>
                                    <p:anim calcmode="lin" valueType="num">
                                      <p:cBhvr additive="base">
                                        <p:cTn id="84" dur="500" fill="hold"/>
                                        <p:tgtEl>
                                          <p:spTgt spid="86"/>
                                        </p:tgtEl>
                                        <p:attrNameLst>
                                          <p:attrName>ppt_y</p:attrName>
                                        </p:attrNameLst>
                                      </p:cBhvr>
                                      <p:tavLst>
                                        <p:tav tm="0">
                                          <p:val>
                                            <p:strVal val="#ppt_y"/>
                                          </p:val>
                                        </p:tav>
                                        <p:tav tm="100000">
                                          <p:val>
                                            <p:strVal val="#ppt_y"/>
                                          </p:val>
                                        </p:tav>
                                      </p:tavLst>
                                    </p:anim>
                                  </p:childTnLst>
                                </p:cTn>
                              </p:par>
                              <p:par>
                                <p:cTn id="85" presetID="2" presetClass="entr" presetSubtype="2" decel="100000" fill="hold" grpId="0" nodeType="withEffect">
                                  <p:stCondLst>
                                    <p:cond delay="300"/>
                                  </p:stCondLst>
                                  <p:childTnLst>
                                    <p:set>
                                      <p:cBhvr>
                                        <p:cTn id="86" dur="1" fill="hold">
                                          <p:stCondLst>
                                            <p:cond delay="0"/>
                                          </p:stCondLst>
                                        </p:cTn>
                                        <p:tgtEl>
                                          <p:spTgt spid="87"/>
                                        </p:tgtEl>
                                        <p:attrNameLst>
                                          <p:attrName>style.visibility</p:attrName>
                                        </p:attrNameLst>
                                      </p:cBhvr>
                                      <p:to>
                                        <p:strVal val="visible"/>
                                      </p:to>
                                    </p:set>
                                    <p:anim calcmode="lin" valueType="num">
                                      <p:cBhvr additive="base">
                                        <p:cTn id="87" dur="500" fill="hold"/>
                                        <p:tgtEl>
                                          <p:spTgt spid="87"/>
                                        </p:tgtEl>
                                        <p:attrNameLst>
                                          <p:attrName>ppt_x</p:attrName>
                                        </p:attrNameLst>
                                      </p:cBhvr>
                                      <p:tavLst>
                                        <p:tav tm="0">
                                          <p:val>
                                            <p:strVal val="1+#ppt_w/2"/>
                                          </p:val>
                                        </p:tav>
                                        <p:tav tm="100000">
                                          <p:val>
                                            <p:strVal val="#ppt_x"/>
                                          </p:val>
                                        </p:tav>
                                      </p:tavLst>
                                    </p:anim>
                                    <p:anim calcmode="lin" valueType="num">
                                      <p:cBhvr additive="base">
                                        <p:cTn id="88" dur="500" fill="hold"/>
                                        <p:tgtEl>
                                          <p:spTgt spid="87"/>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40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0-#ppt_w/2"/>
                                          </p:val>
                                        </p:tav>
                                        <p:tav tm="100000">
                                          <p:val>
                                            <p:strVal val="#ppt_x"/>
                                          </p:val>
                                        </p:tav>
                                      </p:tavLst>
                                    </p:anim>
                                    <p:anim calcmode="lin" valueType="num">
                                      <p:cBhvr additive="base">
                                        <p:cTn id="92" dur="500" fill="hold"/>
                                        <p:tgtEl>
                                          <p:spTgt spid="89"/>
                                        </p:tgtEl>
                                        <p:attrNameLst>
                                          <p:attrName>ppt_y</p:attrName>
                                        </p:attrNameLst>
                                      </p:cBhvr>
                                      <p:tavLst>
                                        <p:tav tm="0">
                                          <p:val>
                                            <p:strVal val="#ppt_y"/>
                                          </p:val>
                                        </p:tav>
                                        <p:tav tm="100000">
                                          <p:val>
                                            <p:strVal val="#ppt_y"/>
                                          </p:val>
                                        </p:tav>
                                      </p:tavLst>
                                    </p:anim>
                                  </p:childTnLst>
                                </p:cTn>
                              </p:par>
                              <p:par>
                                <p:cTn id="93" presetID="2" presetClass="entr" presetSubtype="2" decel="100000" fill="hold" grpId="0" nodeType="withEffect">
                                  <p:stCondLst>
                                    <p:cond delay="300"/>
                                  </p:stCondLst>
                                  <p:childTnLst>
                                    <p:set>
                                      <p:cBhvr>
                                        <p:cTn id="94" dur="1" fill="hold">
                                          <p:stCondLst>
                                            <p:cond delay="0"/>
                                          </p:stCondLst>
                                        </p:cTn>
                                        <p:tgtEl>
                                          <p:spTgt spid="90"/>
                                        </p:tgtEl>
                                        <p:attrNameLst>
                                          <p:attrName>style.visibility</p:attrName>
                                        </p:attrNameLst>
                                      </p:cBhvr>
                                      <p:to>
                                        <p:strVal val="visible"/>
                                      </p:to>
                                    </p:set>
                                    <p:anim calcmode="lin" valueType="num">
                                      <p:cBhvr additive="base">
                                        <p:cTn id="95" dur="500" fill="hold"/>
                                        <p:tgtEl>
                                          <p:spTgt spid="90"/>
                                        </p:tgtEl>
                                        <p:attrNameLst>
                                          <p:attrName>ppt_x</p:attrName>
                                        </p:attrNameLst>
                                      </p:cBhvr>
                                      <p:tavLst>
                                        <p:tav tm="0">
                                          <p:val>
                                            <p:strVal val="1+#ppt_w/2"/>
                                          </p:val>
                                        </p:tav>
                                        <p:tav tm="100000">
                                          <p:val>
                                            <p:strVal val="#ppt_x"/>
                                          </p:val>
                                        </p:tav>
                                      </p:tavLst>
                                    </p:anim>
                                    <p:anim calcmode="lin" valueType="num">
                                      <p:cBhvr additive="base">
                                        <p:cTn id="96" dur="500" fill="hold"/>
                                        <p:tgtEl>
                                          <p:spTgt spid="90"/>
                                        </p:tgtEl>
                                        <p:attrNameLst>
                                          <p:attrName>ppt_y</p:attrName>
                                        </p:attrNameLst>
                                      </p:cBhvr>
                                      <p:tavLst>
                                        <p:tav tm="0">
                                          <p:val>
                                            <p:strVal val="#ppt_y"/>
                                          </p:val>
                                        </p:tav>
                                        <p:tav tm="100000">
                                          <p:val>
                                            <p:strVal val="#ppt_y"/>
                                          </p:val>
                                        </p:tav>
                                      </p:tavLst>
                                    </p:anim>
                                  </p:childTnLst>
                                </p:cTn>
                              </p:par>
                              <p:par>
                                <p:cTn id="97" presetID="2" presetClass="entr" presetSubtype="2" decel="100000" fill="hold" grpId="0" nodeType="withEffect">
                                  <p:stCondLst>
                                    <p:cond delay="20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1+#ppt_w/2"/>
                                          </p:val>
                                        </p:tav>
                                        <p:tav tm="100000">
                                          <p:val>
                                            <p:strVal val="#ppt_x"/>
                                          </p:val>
                                        </p:tav>
                                      </p:tavLst>
                                    </p:anim>
                                    <p:anim calcmode="lin" valueType="num">
                                      <p:cBhvr additive="base">
                                        <p:cTn id="100" dur="500" fill="hold"/>
                                        <p:tgtEl>
                                          <p:spTgt spid="5"/>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100"/>
                                  </p:stCondLst>
                                  <p:childTnLst>
                                    <p:set>
                                      <p:cBhvr>
                                        <p:cTn id="102" dur="1" fill="hold">
                                          <p:stCondLst>
                                            <p:cond delay="0"/>
                                          </p:stCondLst>
                                        </p:cTn>
                                        <p:tgtEl>
                                          <p:spTgt spid="6"/>
                                        </p:tgtEl>
                                        <p:attrNameLst>
                                          <p:attrName>style.visibility</p:attrName>
                                        </p:attrNameLst>
                                      </p:cBhvr>
                                      <p:to>
                                        <p:strVal val="visible"/>
                                      </p:to>
                                    </p:set>
                                    <p:anim calcmode="lin" valueType="num">
                                      <p:cBhvr additive="base">
                                        <p:cTn id="103" dur="500" fill="hold"/>
                                        <p:tgtEl>
                                          <p:spTgt spid="6"/>
                                        </p:tgtEl>
                                        <p:attrNameLst>
                                          <p:attrName>ppt_x</p:attrName>
                                        </p:attrNameLst>
                                      </p:cBhvr>
                                      <p:tavLst>
                                        <p:tav tm="0">
                                          <p:val>
                                            <p:strVal val="0-#ppt_w/2"/>
                                          </p:val>
                                        </p:tav>
                                        <p:tav tm="100000">
                                          <p:val>
                                            <p:strVal val="#ppt_x"/>
                                          </p:val>
                                        </p:tav>
                                      </p:tavLst>
                                    </p:anim>
                                    <p:anim calcmode="lin" valueType="num">
                                      <p:cBhvr additive="base">
                                        <p:cTn id="104" dur="500" fill="hold"/>
                                        <p:tgtEl>
                                          <p:spTgt spid="6"/>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2000"/>
                                  </p:stCondLst>
                                  <p:childTnLst>
                                    <p:set>
                                      <p:cBhvr>
                                        <p:cTn id="106" dur="1" fill="hold">
                                          <p:stCondLst>
                                            <p:cond delay="0"/>
                                          </p:stCondLst>
                                        </p:cTn>
                                        <p:tgtEl>
                                          <p:spTgt spid="8"/>
                                        </p:tgtEl>
                                        <p:attrNameLst>
                                          <p:attrName>style.visibility</p:attrName>
                                        </p:attrNameLst>
                                      </p:cBhvr>
                                      <p:to>
                                        <p:strVal val="visible"/>
                                      </p:to>
                                    </p:set>
                                    <p:animEffect transition="in" filter="wipe(right)">
                                      <p:cBhvr>
                                        <p:cTn id="107" dur="500"/>
                                        <p:tgtEl>
                                          <p:spTgt spid="8"/>
                                        </p:tgtEl>
                                      </p:cBhvr>
                                    </p:animEffect>
                                  </p:childTnLst>
                                </p:cTn>
                              </p:par>
                              <p:par>
                                <p:cTn id="108" presetID="53" presetClass="entr" presetSubtype="16" fill="hold" grpId="0" nodeType="withEffect">
                                  <p:stCondLst>
                                    <p:cond delay="2200"/>
                                  </p:stCondLst>
                                  <p:childTnLst>
                                    <p:set>
                                      <p:cBhvr>
                                        <p:cTn id="109" dur="1" fill="hold">
                                          <p:stCondLst>
                                            <p:cond delay="0"/>
                                          </p:stCondLst>
                                        </p:cTn>
                                        <p:tgtEl>
                                          <p:spTgt spid="9"/>
                                        </p:tgtEl>
                                        <p:attrNameLst>
                                          <p:attrName>style.visibility</p:attrName>
                                        </p:attrNameLst>
                                      </p:cBhvr>
                                      <p:to>
                                        <p:strVal val="visible"/>
                                      </p:to>
                                    </p:set>
                                    <p:anim calcmode="lin" valueType="num">
                                      <p:cBhvr>
                                        <p:cTn id="110" dur="500" fill="hold"/>
                                        <p:tgtEl>
                                          <p:spTgt spid="9"/>
                                        </p:tgtEl>
                                        <p:attrNameLst>
                                          <p:attrName>ppt_w</p:attrName>
                                        </p:attrNameLst>
                                      </p:cBhvr>
                                      <p:tavLst>
                                        <p:tav tm="0">
                                          <p:val>
                                            <p:fltVal val="0"/>
                                          </p:val>
                                        </p:tav>
                                        <p:tav tm="100000">
                                          <p:val>
                                            <p:strVal val="#ppt_w"/>
                                          </p:val>
                                        </p:tav>
                                      </p:tavLst>
                                    </p:anim>
                                    <p:anim calcmode="lin" valueType="num">
                                      <p:cBhvr>
                                        <p:cTn id="111" dur="500" fill="hold"/>
                                        <p:tgtEl>
                                          <p:spTgt spid="9"/>
                                        </p:tgtEl>
                                        <p:attrNameLst>
                                          <p:attrName>ppt_h</p:attrName>
                                        </p:attrNameLst>
                                      </p:cBhvr>
                                      <p:tavLst>
                                        <p:tav tm="0">
                                          <p:val>
                                            <p:fltVal val="0"/>
                                          </p:val>
                                        </p:tav>
                                        <p:tav tm="100000">
                                          <p:val>
                                            <p:strVal val="#ppt_h"/>
                                          </p:val>
                                        </p:tav>
                                      </p:tavLst>
                                    </p:anim>
                                    <p:animEffect transition="in" filter="fade">
                                      <p:cBhvr>
                                        <p:cTn id="112" dur="500"/>
                                        <p:tgtEl>
                                          <p:spTgt spid="9"/>
                                        </p:tgtEl>
                                      </p:cBhvr>
                                    </p:animEffect>
                                  </p:childTnLst>
                                </p:cTn>
                              </p:par>
                              <p:par>
                                <p:cTn id="113" presetID="2" presetClass="entr" presetSubtype="8" decel="100000" fill="hold" grpId="0" nodeType="withEffect">
                                  <p:stCondLst>
                                    <p:cond delay="10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8" grpId="0" bldLvl="0" animBg="1"/>
      <p:bldP spid="79" grpId="0" bldLvl="0" animBg="1"/>
      <p:bldP spid="80" grpId="0" bldLvl="0" animBg="1"/>
      <p:bldP spid="81" grpId="0" bldLvl="0" animBg="1"/>
      <p:bldP spid="82" grpId="0" bldLvl="0" animBg="1"/>
      <p:bldP spid="83" grpId="0" bldLvl="0" animBg="1"/>
      <p:bldP spid="84" grpId="0"/>
      <p:bldP spid="85" grpId="0"/>
      <p:bldP spid="86" grpId="0"/>
      <p:bldP spid="87" grpId="0"/>
      <p:bldP spid="88" grpId="0" bldLvl="0" animBg="1"/>
      <p:bldP spid="89" grpId="0"/>
      <p:bldP spid="90" grpId="0"/>
      <p:bldP spid="3" grpId="0" bldLvl="0" animBg="1"/>
      <p:bldP spid="4" grpId="0" bldLvl="0" animBg="1"/>
      <p:bldP spid="5" grpId="0"/>
      <p:bldP spid="6" grpId="0"/>
      <p:bldP spid="8" grpId="0" bldLvl="0" animBg="1"/>
      <p:bldP spid="9" grpId="0" bldLvl="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3736975" y="3808413"/>
            <a:ext cx="700088" cy="712787"/>
            <a:chOff x="3061" y="-879"/>
            <a:chExt cx="614" cy="702"/>
          </a:xfrm>
        </p:grpSpPr>
        <p:sp>
          <p:nvSpPr>
            <p:cNvPr id="97282" name="Oval 8"/>
            <p:cNvSpPr/>
            <p:nvPr/>
          </p:nvSpPr>
          <p:spPr>
            <a:xfrm>
              <a:off x="3061" y="-380"/>
              <a:ext cx="590" cy="203"/>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283" name="Group 9"/>
            <p:cNvGrpSpPr/>
            <p:nvPr/>
          </p:nvGrpSpPr>
          <p:grpSpPr>
            <a:xfrm>
              <a:off x="3062" y="-879"/>
              <a:ext cx="613" cy="613"/>
              <a:chOff x="2335" y="1139"/>
              <a:chExt cx="1089" cy="1089"/>
            </a:xfrm>
          </p:grpSpPr>
          <p:sp>
            <p:nvSpPr>
              <p:cNvPr id="97284" name="Oval 10"/>
              <p:cNvSpPr/>
              <p:nvPr/>
            </p:nvSpPr>
            <p:spPr>
              <a:xfrm>
                <a:off x="2335" y="1139"/>
                <a:ext cx="1089" cy="1089"/>
              </a:xfrm>
              <a:prstGeom prst="ellipse">
                <a:avLst/>
              </a:prstGeom>
              <a:gradFill rotWithShape="1">
                <a:gsLst>
                  <a:gs pos="0">
                    <a:srgbClr val="BEBEBE"/>
                  </a:gs>
                  <a:gs pos="100000">
                    <a:srgbClr val="6E6E6E"/>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285" name="Group 11"/>
              <p:cNvGrpSpPr/>
              <p:nvPr/>
            </p:nvGrpSpPr>
            <p:grpSpPr>
              <a:xfrm>
                <a:off x="2426" y="1169"/>
                <a:ext cx="908" cy="296"/>
                <a:chOff x="1431" y="1843"/>
                <a:chExt cx="907" cy="295"/>
              </a:xfrm>
            </p:grpSpPr>
            <p:sp>
              <p:nvSpPr>
                <p:cNvPr id="97286" name="Freeform 12"/>
                <p:cNvSpPr/>
                <p:nvPr/>
              </p:nvSpPr>
              <p:spPr>
                <a:xfrm>
                  <a:off x="1437" y="1844"/>
                  <a:ext cx="902" cy="293"/>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287" name="Oval 13"/>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grpSp>
        <p:nvGrpSpPr>
          <p:cNvPr id="11" name="Group 14"/>
          <p:cNvGrpSpPr/>
          <p:nvPr/>
        </p:nvGrpSpPr>
        <p:grpSpPr>
          <a:xfrm>
            <a:off x="4135438" y="1039813"/>
            <a:ext cx="1338262" cy="1189037"/>
            <a:chOff x="2335" y="1139"/>
            <a:chExt cx="1089" cy="1089"/>
          </a:xfrm>
        </p:grpSpPr>
        <p:sp>
          <p:nvSpPr>
            <p:cNvPr id="97289" name="Oval 15"/>
            <p:cNvSpPr/>
            <p:nvPr/>
          </p:nvSpPr>
          <p:spPr>
            <a:xfrm>
              <a:off x="2335" y="1139"/>
              <a:ext cx="1089" cy="1089"/>
            </a:xfrm>
            <a:prstGeom prst="ellipse">
              <a:avLst/>
            </a:prstGeom>
            <a:gradFill rotWithShape="1">
              <a:gsLst>
                <a:gs pos="0">
                  <a:srgbClr val="FFC800"/>
                </a:gs>
                <a:gs pos="100000">
                  <a:srgbClr val="FF6400"/>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290" name="Group 16"/>
            <p:cNvGrpSpPr/>
            <p:nvPr/>
          </p:nvGrpSpPr>
          <p:grpSpPr>
            <a:xfrm>
              <a:off x="2426" y="1169"/>
              <a:ext cx="908" cy="296"/>
              <a:chOff x="1431" y="1843"/>
              <a:chExt cx="907" cy="295"/>
            </a:xfrm>
          </p:grpSpPr>
          <p:sp>
            <p:nvSpPr>
              <p:cNvPr id="97291" name="Freeform 17"/>
              <p:cNvSpPr/>
              <p:nvPr/>
            </p:nvSpPr>
            <p:spPr>
              <a:xfrm>
                <a:off x="1428" y="1845"/>
                <a:ext cx="907" cy="291"/>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292" name="Oval 18"/>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sp>
        <p:nvSpPr>
          <p:cNvPr id="16" name="AutoShape 66"/>
          <p:cNvSpPr/>
          <p:nvPr/>
        </p:nvSpPr>
        <p:spPr>
          <a:xfrm rot="-716600">
            <a:off x="3140075" y="768350"/>
            <a:ext cx="1147763" cy="1019175"/>
          </a:xfrm>
          <a:custGeom>
            <a:avLst/>
            <a:gdLst/>
            <a:ahLst/>
            <a:cxnLst>
              <a:cxn ang="0">
                <a:pos x="0" y="0"/>
              </a:cxn>
              <a:cxn ang="0">
                <a:pos x="0" y="0"/>
              </a:cxn>
              <a:cxn ang="0">
                <a:pos x="0" y="0"/>
              </a:cxn>
              <a:cxn ang="0">
                <a:pos x="0" y="0"/>
              </a:cxn>
              <a:cxn ang="0">
                <a:pos x="0" y="0"/>
              </a:cxn>
              <a:cxn ang="0">
                <a:pos x="0" y="0"/>
              </a:cxn>
            </a:cxnLst>
            <a:rect l="0" t="0" r="0" b="0"/>
            <a:pathLst>
              <a:path w="21600" h="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chemeClr val="tx1">
              <a:alpha val="25098"/>
            </a:schemeClr>
          </a:solidFill>
          <a:ln w="9525">
            <a:noFill/>
          </a:ln>
        </p:spPr>
        <p:txBody>
          <a:bodyPr/>
          <a:lstStyle/>
          <a:p>
            <a:endParaRPr lang="zh-CN" altLang="en-US"/>
          </a:p>
        </p:txBody>
      </p:sp>
      <p:grpSp>
        <p:nvGrpSpPr>
          <p:cNvPr id="17" name="Group 67"/>
          <p:cNvGrpSpPr/>
          <p:nvPr/>
        </p:nvGrpSpPr>
        <p:grpSpPr>
          <a:xfrm>
            <a:off x="4618038" y="3638550"/>
            <a:ext cx="500062" cy="508000"/>
            <a:chOff x="3061" y="-879"/>
            <a:chExt cx="614" cy="702"/>
          </a:xfrm>
        </p:grpSpPr>
        <p:sp>
          <p:nvSpPr>
            <p:cNvPr id="97295" name="Oval 68"/>
            <p:cNvSpPr/>
            <p:nvPr/>
          </p:nvSpPr>
          <p:spPr>
            <a:xfrm>
              <a:off x="3061" y="-381"/>
              <a:ext cx="589" cy="204"/>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296" name="Group 69"/>
            <p:cNvGrpSpPr/>
            <p:nvPr/>
          </p:nvGrpSpPr>
          <p:grpSpPr>
            <a:xfrm>
              <a:off x="3062" y="-879"/>
              <a:ext cx="613" cy="613"/>
              <a:chOff x="2335" y="1139"/>
              <a:chExt cx="1089" cy="1089"/>
            </a:xfrm>
          </p:grpSpPr>
          <p:sp>
            <p:nvSpPr>
              <p:cNvPr id="97297" name="Oval 70"/>
              <p:cNvSpPr/>
              <p:nvPr/>
            </p:nvSpPr>
            <p:spPr>
              <a:xfrm>
                <a:off x="2335" y="1139"/>
                <a:ext cx="1089" cy="1089"/>
              </a:xfrm>
              <a:prstGeom prst="ellipse">
                <a:avLst/>
              </a:prstGeom>
              <a:gradFill rotWithShape="1">
                <a:gsLst>
                  <a:gs pos="0">
                    <a:srgbClr val="D1D1D1"/>
                  </a:gs>
                  <a:gs pos="100000">
                    <a:srgbClr val="787878"/>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298" name="Group 71"/>
              <p:cNvGrpSpPr/>
              <p:nvPr/>
            </p:nvGrpSpPr>
            <p:grpSpPr>
              <a:xfrm>
                <a:off x="2426" y="1169"/>
                <a:ext cx="908" cy="296"/>
                <a:chOff x="1431" y="1843"/>
                <a:chExt cx="907" cy="295"/>
              </a:xfrm>
            </p:grpSpPr>
            <p:sp>
              <p:nvSpPr>
                <p:cNvPr id="97299" name="Freeform 72"/>
                <p:cNvSpPr/>
                <p:nvPr/>
              </p:nvSpPr>
              <p:spPr>
                <a:xfrm>
                  <a:off x="1432" y="1844"/>
                  <a:ext cx="906"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00" name="Oval 73"/>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grpSp>
        <p:nvGrpSpPr>
          <p:cNvPr id="24" name="Group 74"/>
          <p:cNvGrpSpPr/>
          <p:nvPr/>
        </p:nvGrpSpPr>
        <p:grpSpPr>
          <a:xfrm>
            <a:off x="4043363" y="3367088"/>
            <a:ext cx="366712" cy="371475"/>
            <a:chOff x="3061" y="-879"/>
            <a:chExt cx="614" cy="702"/>
          </a:xfrm>
        </p:grpSpPr>
        <p:sp>
          <p:nvSpPr>
            <p:cNvPr id="97302" name="Oval 75"/>
            <p:cNvSpPr/>
            <p:nvPr/>
          </p:nvSpPr>
          <p:spPr>
            <a:xfrm>
              <a:off x="3061" y="-381"/>
              <a:ext cx="590" cy="204"/>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03" name="Group 76"/>
            <p:cNvGrpSpPr/>
            <p:nvPr/>
          </p:nvGrpSpPr>
          <p:grpSpPr>
            <a:xfrm>
              <a:off x="3062" y="-879"/>
              <a:ext cx="613" cy="613"/>
              <a:chOff x="2335" y="1139"/>
              <a:chExt cx="1089" cy="1089"/>
            </a:xfrm>
          </p:grpSpPr>
          <p:sp>
            <p:nvSpPr>
              <p:cNvPr id="97304" name="Oval 77"/>
              <p:cNvSpPr/>
              <p:nvPr/>
            </p:nvSpPr>
            <p:spPr>
              <a:xfrm>
                <a:off x="2335" y="1139"/>
                <a:ext cx="1089" cy="1089"/>
              </a:xfrm>
              <a:prstGeom prst="ellipse">
                <a:avLst/>
              </a:prstGeom>
              <a:gradFill rotWithShape="1">
                <a:gsLst>
                  <a:gs pos="0">
                    <a:srgbClr val="E4E4E4"/>
                  </a:gs>
                  <a:gs pos="100000">
                    <a:srgbClr val="838383"/>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05" name="Group 78"/>
              <p:cNvGrpSpPr/>
              <p:nvPr/>
            </p:nvGrpSpPr>
            <p:grpSpPr>
              <a:xfrm>
                <a:off x="2426" y="1169"/>
                <a:ext cx="908" cy="296"/>
                <a:chOff x="1431" y="1843"/>
                <a:chExt cx="907" cy="295"/>
              </a:xfrm>
            </p:grpSpPr>
            <p:sp>
              <p:nvSpPr>
                <p:cNvPr id="97306" name="Freeform 79"/>
                <p:cNvSpPr/>
                <p:nvPr/>
              </p:nvSpPr>
              <p:spPr>
                <a:xfrm>
                  <a:off x="1385" y="1845"/>
                  <a:ext cx="953" cy="292"/>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07" name="Oval 80"/>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sp>
        <p:nvSpPr>
          <p:cNvPr id="31" name="Text Box 82"/>
          <p:cNvSpPr txBox="1"/>
          <p:nvPr/>
        </p:nvSpPr>
        <p:spPr>
          <a:xfrm>
            <a:off x="4249738" y="1435100"/>
            <a:ext cx="1111250" cy="337185"/>
          </a:xfrm>
          <a:prstGeom prst="rect">
            <a:avLst/>
          </a:prstGeom>
          <a:noFill/>
          <a:ln w="9525">
            <a:noFill/>
          </a:ln>
        </p:spPr>
        <p:txBody>
          <a:bodyPr anchor="t">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预算调整</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149350" y="1039813"/>
            <a:ext cx="2517775" cy="3582987"/>
            <a:chOff x="1042988" y="1713707"/>
            <a:chExt cx="2368550" cy="3790950"/>
          </a:xfrm>
        </p:grpSpPr>
        <p:sp>
          <p:nvSpPr>
            <p:cNvPr id="97310" name="Oval 5"/>
            <p:cNvSpPr/>
            <p:nvPr/>
          </p:nvSpPr>
          <p:spPr>
            <a:xfrm>
              <a:off x="1222197" y="4691711"/>
              <a:ext cx="1981757" cy="812946"/>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11" name="Group 19"/>
            <p:cNvGrpSpPr/>
            <p:nvPr/>
          </p:nvGrpSpPr>
          <p:grpSpPr>
            <a:xfrm>
              <a:off x="1042988" y="1997870"/>
              <a:ext cx="2368550" cy="3257550"/>
              <a:chOff x="2953" y="1386"/>
              <a:chExt cx="1492" cy="2052"/>
            </a:xfrm>
          </p:grpSpPr>
          <p:sp>
            <p:nvSpPr>
              <p:cNvPr id="97312" name="Freeform 20"/>
              <p:cNvSpPr/>
              <p:nvPr/>
            </p:nvSpPr>
            <p:spPr>
              <a:xfrm>
                <a:off x="2953" y="1386"/>
                <a:ext cx="1492" cy="2052"/>
              </a:xfrm>
              <a:custGeom>
                <a:avLst/>
                <a:gdLst/>
                <a:ahLst/>
                <a:cxnLst>
                  <a:cxn ang="0">
                    <a:pos x="1492" y="373"/>
                  </a:cxn>
                  <a:cxn ang="0">
                    <a:pos x="1488" y="336"/>
                  </a:cxn>
                  <a:cxn ang="0">
                    <a:pos x="1476" y="298"/>
                  </a:cxn>
                  <a:cxn ang="0">
                    <a:pos x="1458" y="262"/>
                  </a:cxn>
                  <a:cxn ang="0">
                    <a:pos x="1434" y="228"/>
                  </a:cxn>
                  <a:cxn ang="0">
                    <a:pos x="1401" y="196"/>
                  </a:cxn>
                  <a:cxn ang="0">
                    <a:pos x="1365" y="165"/>
                  </a:cxn>
                  <a:cxn ang="0">
                    <a:pos x="1321" y="136"/>
                  </a:cxn>
                  <a:cxn ang="0">
                    <a:pos x="1273" y="109"/>
                  </a:cxn>
                  <a:cxn ang="0">
                    <a:pos x="1220" y="86"/>
                  </a:cxn>
                  <a:cxn ang="0">
                    <a:pos x="1163" y="63"/>
                  </a:cxn>
                  <a:cxn ang="0">
                    <a:pos x="1102" y="45"/>
                  </a:cxn>
                  <a:cxn ang="0">
                    <a:pos x="1036" y="30"/>
                  </a:cxn>
                  <a:cxn ang="0">
                    <a:pos x="967" y="17"/>
                  </a:cxn>
                  <a:cxn ang="0">
                    <a:pos x="896" y="8"/>
                  </a:cxn>
                  <a:cxn ang="0">
                    <a:pos x="822" y="1"/>
                  </a:cxn>
                  <a:cxn ang="0">
                    <a:pos x="746" y="0"/>
                  </a:cxn>
                  <a:cxn ang="0">
                    <a:pos x="707" y="0"/>
                  </a:cxn>
                  <a:cxn ang="0">
                    <a:pos x="632" y="4"/>
                  </a:cxn>
                  <a:cxn ang="0">
                    <a:pos x="560" y="12"/>
                  </a:cxn>
                  <a:cxn ang="0">
                    <a:pos x="490" y="22"/>
                  </a:cxn>
                  <a:cxn ang="0">
                    <a:pos x="422" y="36"/>
                  </a:cxn>
                  <a:cxn ang="0">
                    <a:pos x="359" y="54"/>
                  </a:cxn>
                  <a:cxn ang="0">
                    <a:pos x="299" y="74"/>
                  </a:cxn>
                  <a:cxn ang="0">
                    <a:pos x="245" y="97"/>
                  </a:cxn>
                  <a:cxn ang="0">
                    <a:pos x="194" y="122"/>
                  </a:cxn>
                  <a:cxn ang="0">
                    <a:pos x="148" y="150"/>
                  </a:cxn>
                  <a:cxn ang="0">
                    <a:pos x="107" y="180"/>
                  </a:cxn>
                  <a:cxn ang="0">
                    <a:pos x="74" y="211"/>
                  </a:cxn>
                  <a:cxn ang="0">
                    <a:pos x="45" y="245"/>
                  </a:cxn>
                  <a:cxn ang="0">
                    <a:pos x="23" y="280"/>
                  </a:cxn>
                  <a:cxn ang="0">
                    <a:pos x="9" y="316"/>
                  </a:cxn>
                  <a:cxn ang="0">
                    <a:pos x="1" y="354"/>
                  </a:cxn>
                  <a:cxn ang="0">
                    <a:pos x="0" y="373"/>
                  </a:cxn>
                  <a:cxn ang="0">
                    <a:pos x="6" y="420"/>
                  </a:cxn>
                  <a:cxn ang="0">
                    <a:pos x="376" y="1889"/>
                  </a:cxn>
                  <a:cxn ang="0">
                    <a:pos x="376" y="1889"/>
                  </a:cxn>
                  <a:cxn ang="0">
                    <a:pos x="391" y="1922"/>
                  </a:cxn>
                  <a:cxn ang="0">
                    <a:pos x="417" y="1954"/>
                  </a:cxn>
                  <a:cxn ang="0">
                    <a:pos x="453" y="1981"/>
                  </a:cxn>
                  <a:cxn ang="0">
                    <a:pos x="499" y="2005"/>
                  </a:cxn>
                  <a:cxn ang="0">
                    <a:pos x="552" y="2025"/>
                  </a:cxn>
                  <a:cxn ang="0">
                    <a:pos x="611" y="2039"/>
                  </a:cxn>
                  <a:cxn ang="0">
                    <a:pos x="676" y="2048"/>
                  </a:cxn>
                  <a:cxn ang="0">
                    <a:pos x="746" y="2052"/>
                  </a:cxn>
                  <a:cxn ang="0">
                    <a:pos x="781" y="2051"/>
                  </a:cxn>
                  <a:cxn ang="0">
                    <a:pos x="848" y="2044"/>
                  </a:cxn>
                  <a:cxn ang="0">
                    <a:pos x="912" y="2033"/>
                  </a:cxn>
                  <a:cxn ang="0">
                    <a:pos x="967" y="2016"/>
                  </a:cxn>
                  <a:cxn ang="0">
                    <a:pos x="1018" y="1994"/>
                  </a:cxn>
                  <a:cxn ang="0">
                    <a:pos x="1058" y="1968"/>
                  </a:cxn>
                  <a:cxn ang="0">
                    <a:pos x="1089" y="1938"/>
                  </a:cxn>
                  <a:cxn ang="0">
                    <a:pos x="1110" y="1906"/>
                  </a:cxn>
                  <a:cxn ang="0">
                    <a:pos x="1116" y="1889"/>
                  </a:cxn>
                  <a:cxn ang="0">
                    <a:pos x="1486" y="420"/>
                  </a:cxn>
                  <a:cxn ang="0">
                    <a:pos x="1491" y="396"/>
                  </a:cxn>
                  <a:cxn ang="0">
                    <a:pos x="1492" y="373"/>
                  </a:cxn>
                </a:cxnLst>
                <a:rect l="0" t="0" r="0" b="0"/>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tileRect/>
              </a:gradFill>
              <a:ln w="9525">
                <a:noFill/>
              </a:ln>
            </p:spPr>
            <p:txBody>
              <a:bodyPr/>
              <a:lstStyle/>
              <a:p>
                <a:endParaRPr lang="zh-CN" altLang="en-US"/>
              </a:p>
            </p:txBody>
          </p:sp>
          <p:sp>
            <p:nvSpPr>
              <p:cNvPr id="97313" name="Freeform 21"/>
              <p:cNvSpPr>
                <a:spLocks noEditPoints="1"/>
              </p:cNvSpPr>
              <p:nvPr/>
            </p:nvSpPr>
            <p:spPr>
              <a:xfrm>
                <a:off x="2953" y="1386"/>
                <a:ext cx="1492" cy="746"/>
              </a:xfrm>
              <a:custGeom>
                <a:avLst/>
                <a:gdLst/>
                <a:ahLst/>
                <a:cxnLst>
                  <a:cxn ang="0">
                    <a:pos x="632" y="4"/>
                  </a:cxn>
                  <a:cxn ang="0">
                    <a:pos x="456" y="30"/>
                  </a:cxn>
                  <a:cxn ang="0">
                    <a:pos x="299" y="74"/>
                  </a:cxn>
                  <a:cxn ang="0">
                    <a:pos x="171" y="136"/>
                  </a:cxn>
                  <a:cxn ang="0">
                    <a:pos x="74" y="211"/>
                  </a:cxn>
                  <a:cxn ang="0">
                    <a:pos x="16" y="298"/>
                  </a:cxn>
                  <a:cxn ang="0">
                    <a:pos x="0" y="373"/>
                  </a:cxn>
                  <a:cxn ang="0">
                    <a:pos x="23" y="466"/>
                  </a:cxn>
                  <a:cxn ang="0">
                    <a:pos x="91" y="551"/>
                  </a:cxn>
                  <a:cxn ang="0">
                    <a:pos x="194" y="624"/>
                  </a:cxn>
                  <a:cxn ang="0">
                    <a:pos x="329" y="683"/>
                  </a:cxn>
                  <a:cxn ang="0">
                    <a:pos x="490" y="724"/>
                  </a:cxn>
                  <a:cxn ang="0">
                    <a:pos x="670" y="745"/>
                  </a:cxn>
                  <a:cxn ang="0">
                    <a:pos x="822" y="745"/>
                  </a:cxn>
                  <a:cxn ang="0">
                    <a:pos x="1002" y="724"/>
                  </a:cxn>
                  <a:cxn ang="0">
                    <a:pos x="1163" y="683"/>
                  </a:cxn>
                  <a:cxn ang="0">
                    <a:pos x="1298" y="624"/>
                  </a:cxn>
                  <a:cxn ang="0">
                    <a:pos x="1401" y="551"/>
                  </a:cxn>
                  <a:cxn ang="0">
                    <a:pos x="1469" y="466"/>
                  </a:cxn>
                  <a:cxn ang="0">
                    <a:pos x="1492" y="373"/>
                  </a:cxn>
                  <a:cxn ang="0">
                    <a:pos x="1476" y="298"/>
                  </a:cxn>
                  <a:cxn ang="0">
                    <a:pos x="1418" y="211"/>
                  </a:cxn>
                  <a:cxn ang="0">
                    <a:pos x="1321" y="136"/>
                  </a:cxn>
                  <a:cxn ang="0">
                    <a:pos x="1193" y="74"/>
                  </a:cxn>
                  <a:cxn ang="0">
                    <a:pos x="1036" y="30"/>
                  </a:cxn>
                  <a:cxn ang="0">
                    <a:pos x="860" y="4"/>
                  </a:cxn>
                  <a:cxn ang="0">
                    <a:pos x="746" y="723"/>
                  </a:cxn>
                  <a:cxn ang="0">
                    <a:pos x="605" y="716"/>
                  </a:cxn>
                  <a:cxn ang="0">
                    <a:pos x="443" y="689"/>
                  </a:cxn>
                  <a:cxn ang="0">
                    <a:pos x="302" y="644"/>
                  </a:cxn>
                  <a:cxn ang="0">
                    <a:pos x="185" y="583"/>
                  </a:cxn>
                  <a:cxn ang="0">
                    <a:pos x="101" y="509"/>
                  </a:cxn>
                  <a:cxn ang="0">
                    <a:pos x="54" y="426"/>
                  </a:cxn>
                  <a:cxn ang="0">
                    <a:pos x="48" y="355"/>
                  </a:cxn>
                  <a:cxn ang="0">
                    <a:pos x="78" y="269"/>
                  </a:cxn>
                  <a:cxn ang="0">
                    <a:pos x="148" y="192"/>
                  </a:cxn>
                  <a:cxn ang="0">
                    <a:pos x="251" y="126"/>
                  </a:cxn>
                  <a:cxn ang="0">
                    <a:pos x="383" y="74"/>
                  </a:cxn>
                  <a:cxn ang="0">
                    <a:pos x="537" y="39"/>
                  </a:cxn>
                  <a:cxn ang="0">
                    <a:pos x="710" y="23"/>
                  </a:cxn>
                  <a:cxn ang="0">
                    <a:pos x="852" y="27"/>
                  </a:cxn>
                  <a:cxn ang="0">
                    <a:pos x="1018" y="51"/>
                  </a:cxn>
                  <a:cxn ang="0">
                    <a:pos x="1164" y="92"/>
                  </a:cxn>
                  <a:cxn ang="0">
                    <a:pos x="1286" y="150"/>
                  </a:cxn>
                  <a:cxn ang="0">
                    <a:pos x="1377" y="222"/>
                  </a:cxn>
                  <a:cxn ang="0">
                    <a:pos x="1431" y="302"/>
                  </a:cxn>
                  <a:cxn ang="0">
                    <a:pos x="1445" y="373"/>
                  </a:cxn>
                  <a:cxn ang="0">
                    <a:pos x="1423" y="461"/>
                  </a:cxn>
                  <a:cxn ang="0">
                    <a:pos x="1361" y="540"/>
                  </a:cxn>
                  <a:cxn ang="0">
                    <a:pos x="1264" y="609"/>
                  </a:cxn>
                  <a:cxn ang="0">
                    <a:pos x="1137" y="663"/>
                  </a:cxn>
                  <a:cxn ang="0">
                    <a:pos x="987" y="702"/>
                  </a:cxn>
                  <a:cxn ang="0">
                    <a:pos x="817" y="722"/>
                  </a:cxn>
                </a:cxnLst>
                <a:rect l="0" t="0" r="0" b="0"/>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w="9525">
                <a:noFill/>
              </a:ln>
            </p:spPr>
            <p:txBody>
              <a:bodyPr/>
              <a:lstStyle/>
              <a:p>
                <a:endParaRPr lang="zh-CN" altLang="en-US"/>
              </a:p>
            </p:txBody>
          </p:sp>
          <p:sp>
            <p:nvSpPr>
              <p:cNvPr id="97314" name="Freeform 22"/>
              <p:cNvSpPr/>
              <p:nvPr/>
            </p:nvSpPr>
            <p:spPr>
              <a:xfrm>
                <a:off x="3000" y="1409"/>
                <a:ext cx="1398" cy="700"/>
              </a:xfrm>
              <a:custGeom>
                <a:avLst/>
                <a:gdLst/>
                <a:ahLst/>
                <a:cxnLst>
                  <a:cxn ang="0">
                    <a:pos x="1397" y="368"/>
                  </a:cxn>
                  <a:cxn ang="0">
                    <a:pos x="1384" y="421"/>
                  </a:cxn>
                  <a:cxn ang="0">
                    <a:pos x="1356" y="471"/>
                  </a:cxn>
                  <a:cxn ang="0">
                    <a:pos x="1314" y="517"/>
                  </a:cxn>
                  <a:cxn ang="0">
                    <a:pos x="1260" y="560"/>
                  </a:cxn>
                  <a:cxn ang="0">
                    <a:pos x="1194" y="598"/>
                  </a:cxn>
                  <a:cxn ang="0">
                    <a:pos x="1117" y="631"/>
                  </a:cxn>
                  <a:cxn ang="0">
                    <a:pos x="1032" y="658"/>
                  </a:cxn>
                  <a:cxn ang="0">
                    <a:pos x="940" y="679"/>
                  </a:cxn>
                  <a:cxn ang="0">
                    <a:pos x="840" y="693"/>
                  </a:cxn>
                  <a:cxn ang="0">
                    <a:pos x="735" y="700"/>
                  </a:cxn>
                  <a:cxn ang="0">
                    <a:pos x="663" y="700"/>
                  </a:cxn>
                  <a:cxn ang="0">
                    <a:pos x="558" y="693"/>
                  </a:cxn>
                  <a:cxn ang="0">
                    <a:pos x="458" y="679"/>
                  </a:cxn>
                  <a:cxn ang="0">
                    <a:pos x="366" y="658"/>
                  </a:cxn>
                  <a:cxn ang="0">
                    <a:pos x="281" y="631"/>
                  </a:cxn>
                  <a:cxn ang="0">
                    <a:pos x="204" y="598"/>
                  </a:cxn>
                  <a:cxn ang="0">
                    <a:pos x="138" y="560"/>
                  </a:cxn>
                  <a:cxn ang="0">
                    <a:pos x="84" y="517"/>
                  </a:cxn>
                  <a:cxn ang="0">
                    <a:pos x="42" y="471"/>
                  </a:cxn>
                  <a:cxn ang="0">
                    <a:pos x="14" y="421"/>
                  </a:cxn>
                  <a:cxn ang="0">
                    <a:pos x="1" y="368"/>
                  </a:cxn>
                  <a:cxn ang="0">
                    <a:pos x="1" y="332"/>
                  </a:cxn>
                  <a:cxn ang="0">
                    <a:pos x="14" y="279"/>
                  </a:cxn>
                  <a:cxn ang="0">
                    <a:pos x="42" y="230"/>
                  </a:cxn>
                  <a:cxn ang="0">
                    <a:pos x="84" y="183"/>
                  </a:cxn>
                  <a:cxn ang="0">
                    <a:pos x="138" y="140"/>
                  </a:cxn>
                  <a:cxn ang="0">
                    <a:pos x="204" y="103"/>
                  </a:cxn>
                  <a:cxn ang="0">
                    <a:pos x="281" y="69"/>
                  </a:cxn>
                  <a:cxn ang="0">
                    <a:pos x="366" y="42"/>
                  </a:cxn>
                  <a:cxn ang="0">
                    <a:pos x="458" y="21"/>
                  </a:cxn>
                  <a:cxn ang="0">
                    <a:pos x="558" y="7"/>
                  </a:cxn>
                  <a:cxn ang="0">
                    <a:pos x="663" y="0"/>
                  </a:cxn>
                  <a:cxn ang="0">
                    <a:pos x="735" y="0"/>
                  </a:cxn>
                  <a:cxn ang="0">
                    <a:pos x="840" y="7"/>
                  </a:cxn>
                  <a:cxn ang="0">
                    <a:pos x="940" y="21"/>
                  </a:cxn>
                  <a:cxn ang="0">
                    <a:pos x="1032" y="42"/>
                  </a:cxn>
                  <a:cxn ang="0">
                    <a:pos x="1117" y="69"/>
                  </a:cxn>
                  <a:cxn ang="0">
                    <a:pos x="1194" y="103"/>
                  </a:cxn>
                  <a:cxn ang="0">
                    <a:pos x="1260" y="140"/>
                  </a:cxn>
                  <a:cxn ang="0">
                    <a:pos x="1314" y="183"/>
                  </a:cxn>
                  <a:cxn ang="0">
                    <a:pos x="1356" y="230"/>
                  </a:cxn>
                  <a:cxn ang="0">
                    <a:pos x="1384" y="279"/>
                  </a:cxn>
                  <a:cxn ang="0">
                    <a:pos x="1397" y="332"/>
                  </a:cxn>
                </a:cxnLst>
                <a:rect l="0" t="0" r="0" b="0"/>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w="9525">
                <a:noFill/>
              </a:ln>
            </p:spPr>
            <p:txBody>
              <a:bodyPr/>
              <a:lstStyle/>
              <a:p>
                <a:endParaRPr lang="zh-CN" altLang="en-US"/>
              </a:p>
            </p:txBody>
          </p:sp>
        </p:grpSp>
        <p:grpSp>
          <p:nvGrpSpPr>
            <p:cNvPr id="97315" name="Group 23"/>
            <p:cNvGrpSpPr/>
            <p:nvPr/>
          </p:nvGrpSpPr>
          <p:grpSpPr>
            <a:xfrm>
              <a:off x="2232026" y="1713707"/>
              <a:ext cx="1042988" cy="1042987"/>
              <a:chOff x="2335" y="1139"/>
              <a:chExt cx="1089" cy="1089"/>
            </a:xfrm>
          </p:grpSpPr>
          <p:sp>
            <p:nvSpPr>
              <p:cNvPr id="97316" name="Oval 24"/>
              <p:cNvSpPr/>
              <p:nvPr/>
            </p:nvSpPr>
            <p:spPr>
              <a:xfrm>
                <a:off x="2335" y="1139"/>
                <a:ext cx="1089" cy="1089"/>
              </a:xfrm>
              <a:prstGeom prst="ellipse">
                <a:avLst/>
              </a:prstGeom>
              <a:gradFill rotWithShape="1">
                <a:gsLst>
                  <a:gs pos="0">
                    <a:srgbClr val="00C8FF"/>
                  </a:gs>
                  <a:gs pos="100000">
                    <a:srgbClr val="004BFF"/>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17" name="Group 25"/>
              <p:cNvGrpSpPr/>
              <p:nvPr/>
            </p:nvGrpSpPr>
            <p:grpSpPr>
              <a:xfrm>
                <a:off x="2426" y="1169"/>
                <a:ext cx="908" cy="296"/>
                <a:chOff x="1431" y="1843"/>
                <a:chExt cx="907" cy="295"/>
              </a:xfrm>
            </p:grpSpPr>
            <p:sp>
              <p:nvSpPr>
                <p:cNvPr id="97318" name="Freeform 26"/>
                <p:cNvSpPr/>
                <p:nvPr/>
              </p:nvSpPr>
              <p:spPr>
                <a:xfrm>
                  <a:off x="1429" y="1843"/>
                  <a:ext cx="911"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19" name="Oval 27"/>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20" name="Group 28"/>
            <p:cNvGrpSpPr/>
            <p:nvPr/>
          </p:nvGrpSpPr>
          <p:grpSpPr>
            <a:xfrm>
              <a:off x="1150938" y="2074070"/>
              <a:ext cx="755650" cy="755650"/>
              <a:chOff x="2335" y="1139"/>
              <a:chExt cx="1089" cy="1089"/>
            </a:xfrm>
          </p:grpSpPr>
          <p:sp>
            <p:nvSpPr>
              <p:cNvPr id="97321" name="Oval 29"/>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22" name="Group 30"/>
              <p:cNvGrpSpPr/>
              <p:nvPr/>
            </p:nvGrpSpPr>
            <p:grpSpPr>
              <a:xfrm>
                <a:off x="2426" y="1169"/>
                <a:ext cx="908" cy="296"/>
                <a:chOff x="1431" y="1843"/>
                <a:chExt cx="907" cy="295"/>
              </a:xfrm>
            </p:grpSpPr>
            <p:sp>
              <p:nvSpPr>
                <p:cNvPr id="97323" name="Freeform 31"/>
                <p:cNvSpPr/>
                <p:nvPr/>
              </p:nvSpPr>
              <p:spPr>
                <a:xfrm>
                  <a:off x="1430" y="1843"/>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24" name="Oval 32"/>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25" name="Group 33"/>
            <p:cNvGrpSpPr/>
            <p:nvPr/>
          </p:nvGrpSpPr>
          <p:grpSpPr>
            <a:xfrm>
              <a:off x="1800226" y="1931195"/>
              <a:ext cx="755650" cy="755650"/>
              <a:chOff x="2335" y="1139"/>
              <a:chExt cx="1089" cy="1089"/>
            </a:xfrm>
          </p:grpSpPr>
          <p:sp>
            <p:nvSpPr>
              <p:cNvPr id="97326" name="Oval 34"/>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27" name="Group 35"/>
              <p:cNvGrpSpPr/>
              <p:nvPr/>
            </p:nvGrpSpPr>
            <p:grpSpPr>
              <a:xfrm>
                <a:off x="2426" y="1169"/>
                <a:ext cx="908" cy="296"/>
                <a:chOff x="1431" y="1843"/>
                <a:chExt cx="907" cy="295"/>
              </a:xfrm>
            </p:grpSpPr>
            <p:sp>
              <p:nvSpPr>
                <p:cNvPr id="97328" name="Freeform 36"/>
                <p:cNvSpPr/>
                <p:nvPr/>
              </p:nvSpPr>
              <p:spPr>
                <a:xfrm>
                  <a:off x="1430" y="1819"/>
                  <a:ext cx="907" cy="31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29" name="Oval 37"/>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30" name="Group 38"/>
            <p:cNvGrpSpPr/>
            <p:nvPr/>
          </p:nvGrpSpPr>
          <p:grpSpPr>
            <a:xfrm>
              <a:off x="1692276" y="2255045"/>
              <a:ext cx="755650" cy="755650"/>
              <a:chOff x="2335" y="1139"/>
              <a:chExt cx="1089" cy="1089"/>
            </a:xfrm>
          </p:grpSpPr>
          <p:sp>
            <p:nvSpPr>
              <p:cNvPr id="97331" name="Oval 39"/>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32" name="Group 40"/>
              <p:cNvGrpSpPr/>
              <p:nvPr/>
            </p:nvGrpSpPr>
            <p:grpSpPr>
              <a:xfrm>
                <a:off x="2426" y="1169"/>
                <a:ext cx="908" cy="296"/>
                <a:chOff x="1431" y="1843"/>
                <a:chExt cx="907" cy="295"/>
              </a:xfrm>
            </p:grpSpPr>
            <p:sp>
              <p:nvSpPr>
                <p:cNvPr id="97333" name="Freeform 41"/>
                <p:cNvSpPr/>
                <p:nvPr/>
              </p:nvSpPr>
              <p:spPr>
                <a:xfrm>
                  <a:off x="1431" y="1820"/>
                  <a:ext cx="907" cy="31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34" name="Oval 42"/>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35" name="Group 43"/>
            <p:cNvGrpSpPr/>
            <p:nvPr/>
          </p:nvGrpSpPr>
          <p:grpSpPr>
            <a:xfrm>
              <a:off x="1223963" y="2397920"/>
              <a:ext cx="755650" cy="755650"/>
              <a:chOff x="2335" y="1139"/>
              <a:chExt cx="1089" cy="1089"/>
            </a:xfrm>
          </p:grpSpPr>
          <p:sp>
            <p:nvSpPr>
              <p:cNvPr id="97336" name="Oval 44"/>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37" name="Group 45"/>
              <p:cNvGrpSpPr/>
              <p:nvPr/>
            </p:nvGrpSpPr>
            <p:grpSpPr>
              <a:xfrm>
                <a:off x="2426" y="1169"/>
                <a:ext cx="908" cy="296"/>
                <a:chOff x="1431" y="1843"/>
                <a:chExt cx="907" cy="295"/>
              </a:xfrm>
            </p:grpSpPr>
            <p:sp>
              <p:nvSpPr>
                <p:cNvPr id="97338" name="Freeform 46"/>
                <p:cNvSpPr/>
                <p:nvPr/>
              </p:nvSpPr>
              <p:spPr>
                <a:xfrm>
                  <a:off x="1430" y="1819"/>
                  <a:ext cx="907" cy="31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39" name="Oval 47"/>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40" name="Group 48"/>
            <p:cNvGrpSpPr/>
            <p:nvPr/>
          </p:nvGrpSpPr>
          <p:grpSpPr>
            <a:xfrm>
              <a:off x="1727201" y="2686845"/>
              <a:ext cx="755650" cy="755650"/>
              <a:chOff x="2335" y="1139"/>
              <a:chExt cx="1089" cy="1089"/>
            </a:xfrm>
          </p:grpSpPr>
          <p:sp>
            <p:nvSpPr>
              <p:cNvPr id="97341" name="Oval 49"/>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42" name="Group 50"/>
              <p:cNvGrpSpPr/>
              <p:nvPr/>
            </p:nvGrpSpPr>
            <p:grpSpPr>
              <a:xfrm>
                <a:off x="2426" y="1169"/>
                <a:ext cx="908" cy="296"/>
                <a:chOff x="1431" y="1843"/>
                <a:chExt cx="907" cy="295"/>
              </a:xfrm>
            </p:grpSpPr>
            <p:sp>
              <p:nvSpPr>
                <p:cNvPr id="97343" name="Freeform 51"/>
                <p:cNvSpPr/>
                <p:nvPr/>
              </p:nvSpPr>
              <p:spPr>
                <a:xfrm>
                  <a:off x="1430" y="1819"/>
                  <a:ext cx="907" cy="31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44" name="Oval 52"/>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45" name="Group 53"/>
            <p:cNvGrpSpPr/>
            <p:nvPr/>
          </p:nvGrpSpPr>
          <p:grpSpPr>
            <a:xfrm>
              <a:off x="2232026" y="2470945"/>
              <a:ext cx="755650" cy="755650"/>
              <a:chOff x="2335" y="1139"/>
              <a:chExt cx="1089" cy="1089"/>
            </a:xfrm>
          </p:grpSpPr>
          <p:sp>
            <p:nvSpPr>
              <p:cNvPr id="97346" name="Oval 54"/>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47" name="Group 55"/>
              <p:cNvGrpSpPr/>
              <p:nvPr/>
            </p:nvGrpSpPr>
            <p:grpSpPr>
              <a:xfrm>
                <a:off x="2426" y="1169"/>
                <a:ext cx="908" cy="296"/>
                <a:chOff x="1431" y="1843"/>
                <a:chExt cx="907" cy="295"/>
              </a:xfrm>
            </p:grpSpPr>
            <p:sp>
              <p:nvSpPr>
                <p:cNvPr id="97348" name="Freeform 56"/>
                <p:cNvSpPr/>
                <p:nvPr/>
              </p:nvSpPr>
              <p:spPr>
                <a:xfrm>
                  <a:off x="1430" y="1842"/>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49" name="Oval 57"/>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50" name="Group 58"/>
            <p:cNvGrpSpPr/>
            <p:nvPr/>
          </p:nvGrpSpPr>
          <p:grpSpPr>
            <a:xfrm>
              <a:off x="2592388" y="2397920"/>
              <a:ext cx="755650" cy="755650"/>
              <a:chOff x="2335" y="1139"/>
              <a:chExt cx="1089" cy="1089"/>
            </a:xfrm>
          </p:grpSpPr>
          <p:sp>
            <p:nvSpPr>
              <p:cNvPr id="97351" name="Oval 59"/>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52" name="Group 60"/>
              <p:cNvGrpSpPr/>
              <p:nvPr/>
            </p:nvGrpSpPr>
            <p:grpSpPr>
              <a:xfrm>
                <a:off x="2426" y="1169"/>
                <a:ext cx="908" cy="296"/>
                <a:chOff x="1431" y="1843"/>
                <a:chExt cx="907" cy="295"/>
              </a:xfrm>
            </p:grpSpPr>
            <p:sp>
              <p:nvSpPr>
                <p:cNvPr id="97353" name="Freeform 61"/>
                <p:cNvSpPr/>
                <p:nvPr/>
              </p:nvSpPr>
              <p:spPr>
                <a:xfrm>
                  <a:off x="1410" y="1819"/>
                  <a:ext cx="907" cy="31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54" name="Oval 62"/>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55" name="Group 63"/>
            <p:cNvGrpSpPr/>
            <p:nvPr/>
          </p:nvGrpSpPr>
          <p:grpSpPr>
            <a:xfrm>
              <a:off x="1042988" y="2590007"/>
              <a:ext cx="2368550" cy="2665412"/>
              <a:chOff x="1088" y="1759"/>
              <a:chExt cx="1492" cy="1679"/>
            </a:xfrm>
          </p:grpSpPr>
          <p:sp>
            <p:nvSpPr>
              <p:cNvPr id="97356" name="Freeform 64"/>
              <p:cNvSpPr/>
              <p:nvPr/>
            </p:nvSpPr>
            <p:spPr>
              <a:xfrm>
                <a:off x="1088" y="1759"/>
                <a:ext cx="1492" cy="373"/>
              </a:xfrm>
              <a:custGeom>
                <a:avLst/>
                <a:gdLst/>
                <a:ahLst/>
                <a:cxnLst>
                  <a:cxn ang="0">
                    <a:pos x="710" y="350"/>
                  </a:cxn>
                  <a:cxn ang="0">
                    <a:pos x="605" y="343"/>
                  </a:cxn>
                  <a:cxn ang="0">
                    <a:pos x="505" y="329"/>
                  </a:cxn>
                  <a:cxn ang="0">
                    <a:pos x="413" y="308"/>
                  </a:cxn>
                  <a:cxn ang="0">
                    <a:pos x="328" y="281"/>
                  </a:cxn>
                  <a:cxn ang="0">
                    <a:pos x="251" y="248"/>
                  </a:cxn>
                  <a:cxn ang="0">
                    <a:pos x="185" y="210"/>
                  </a:cxn>
                  <a:cxn ang="0">
                    <a:pos x="131" y="167"/>
                  </a:cxn>
                  <a:cxn ang="0">
                    <a:pos x="89" y="121"/>
                  </a:cxn>
                  <a:cxn ang="0">
                    <a:pos x="61" y="71"/>
                  </a:cxn>
                  <a:cxn ang="0">
                    <a:pos x="48" y="18"/>
                  </a:cxn>
                  <a:cxn ang="0">
                    <a:pos x="0" y="0"/>
                  </a:cxn>
                  <a:cxn ang="0">
                    <a:pos x="9" y="57"/>
                  </a:cxn>
                  <a:cxn ang="0">
                    <a:pos x="34" y="112"/>
                  </a:cxn>
                  <a:cxn ang="0">
                    <a:pos x="74" y="162"/>
                  </a:cxn>
                  <a:cxn ang="0">
                    <a:pos x="127" y="209"/>
                  </a:cxn>
                  <a:cxn ang="0">
                    <a:pos x="194" y="251"/>
                  </a:cxn>
                  <a:cxn ang="0">
                    <a:pos x="272" y="288"/>
                  </a:cxn>
                  <a:cxn ang="0">
                    <a:pos x="359" y="319"/>
                  </a:cxn>
                  <a:cxn ang="0">
                    <a:pos x="456" y="343"/>
                  </a:cxn>
                  <a:cxn ang="0">
                    <a:pos x="560" y="362"/>
                  </a:cxn>
                  <a:cxn ang="0">
                    <a:pos x="670" y="372"/>
                  </a:cxn>
                  <a:cxn ang="0">
                    <a:pos x="746" y="373"/>
                  </a:cxn>
                  <a:cxn ang="0">
                    <a:pos x="860" y="369"/>
                  </a:cxn>
                  <a:cxn ang="0">
                    <a:pos x="967" y="356"/>
                  </a:cxn>
                  <a:cxn ang="0">
                    <a:pos x="1070" y="337"/>
                  </a:cxn>
                  <a:cxn ang="0">
                    <a:pos x="1163" y="310"/>
                  </a:cxn>
                  <a:cxn ang="0">
                    <a:pos x="1247" y="276"/>
                  </a:cxn>
                  <a:cxn ang="0">
                    <a:pos x="1321" y="237"/>
                  </a:cxn>
                  <a:cxn ang="0">
                    <a:pos x="1385" y="193"/>
                  </a:cxn>
                  <a:cxn ang="0">
                    <a:pos x="1434" y="145"/>
                  </a:cxn>
                  <a:cxn ang="0">
                    <a:pos x="1469" y="93"/>
                  </a:cxn>
                  <a:cxn ang="0">
                    <a:pos x="1488" y="38"/>
                  </a:cxn>
                  <a:cxn ang="0">
                    <a:pos x="1445" y="0"/>
                  </a:cxn>
                  <a:cxn ang="0">
                    <a:pos x="1441" y="36"/>
                  </a:cxn>
                  <a:cxn ang="0">
                    <a:pos x="1423" y="88"/>
                  </a:cxn>
                  <a:cxn ang="0">
                    <a:pos x="1391" y="136"/>
                  </a:cxn>
                  <a:cxn ang="0">
                    <a:pos x="1344" y="181"/>
                  </a:cxn>
                  <a:cxn ang="0">
                    <a:pos x="1286" y="223"/>
                  </a:cxn>
                  <a:cxn ang="0">
                    <a:pos x="1216" y="259"/>
                  </a:cxn>
                  <a:cxn ang="0">
                    <a:pos x="1137" y="290"/>
                  </a:cxn>
                  <a:cxn ang="0">
                    <a:pos x="1049" y="316"/>
                  </a:cxn>
                  <a:cxn ang="0">
                    <a:pos x="955" y="334"/>
                  </a:cxn>
                  <a:cxn ang="0">
                    <a:pos x="852" y="346"/>
                  </a:cxn>
                  <a:cxn ang="0">
                    <a:pos x="746" y="350"/>
                  </a:cxn>
                </a:cxnLst>
                <a:rect l="0" t="0" r="0" b="0"/>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rgbClr val="EAEAEA"/>
              </a:solidFill>
              <a:ln w="9525">
                <a:noFill/>
              </a:ln>
            </p:spPr>
            <p:txBody>
              <a:bodyPr/>
              <a:lstStyle/>
              <a:p>
                <a:endParaRPr lang="zh-CN" altLang="en-US"/>
              </a:p>
            </p:txBody>
          </p:sp>
          <p:sp>
            <p:nvSpPr>
              <p:cNvPr id="97357" name="Freeform 65"/>
              <p:cNvSpPr/>
              <p:nvPr/>
            </p:nvSpPr>
            <p:spPr>
              <a:xfrm>
                <a:off x="1093" y="1806"/>
                <a:ext cx="1482" cy="1632"/>
              </a:xfrm>
              <a:custGeom>
                <a:avLst/>
                <a:gdLst/>
                <a:ahLst/>
                <a:cxnLst>
                  <a:cxn ang="0">
                    <a:pos x="1481" y="0"/>
                  </a:cxn>
                  <a:cxn ang="0">
                    <a:pos x="1469" y="35"/>
                  </a:cxn>
                  <a:cxn ang="0">
                    <a:pos x="1452" y="67"/>
                  </a:cxn>
                  <a:cxn ang="0">
                    <a:pos x="1429" y="98"/>
                  </a:cxn>
                  <a:cxn ang="0">
                    <a:pos x="1399" y="129"/>
                  </a:cxn>
                  <a:cxn ang="0">
                    <a:pos x="1365" y="158"/>
                  </a:cxn>
                  <a:cxn ang="0">
                    <a:pos x="1326" y="184"/>
                  </a:cxn>
                  <a:cxn ang="0">
                    <a:pos x="1284" y="210"/>
                  </a:cxn>
                  <a:cxn ang="0">
                    <a:pos x="1236" y="232"/>
                  </a:cxn>
                  <a:cxn ang="0">
                    <a:pos x="1185" y="252"/>
                  </a:cxn>
                  <a:cxn ang="0">
                    <a:pos x="1130" y="272"/>
                  </a:cxn>
                  <a:cxn ang="0">
                    <a:pos x="1071" y="287"/>
                  </a:cxn>
                  <a:cxn ang="0">
                    <a:pos x="1010" y="302"/>
                  </a:cxn>
                  <a:cxn ang="0">
                    <a:pos x="947" y="312"/>
                  </a:cxn>
                  <a:cxn ang="0">
                    <a:pos x="880" y="320"/>
                  </a:cxn>
                  <a:cxn ang="0">
                    <a:pos x="811" y="325"/>
                  </a:cxn>
                  <a:cxn ang="0">
                    <a:pos x="741" y="326"/>
                  </a:cxn>
                  <a:cxn ang="0">
                    <a:pos x="706" y="326"/>
                  </a:cxn>
                  <a:cxn ang="0">
                    <a:pos x="636" y="322"/>
                  </a:cxn>
                  <a:cxn ang="0">
                    <a:pos x="569" y="316"/>
                  </a:cxn>
                  <a:cxn ang="0">
                    <a:pos x="503" y="307"/>
                  </a:cxn>
                  <a:cxn ang="0">
                    <a:pos x="441" y="295"/>
                  </a:cxn>
                  <a:cxn ang="0">
                    <a:pos x="381" y="280"/>
                  </a:cxn>
                  <a:cxn ang="0">
                    <a:pos x="324" y="263"/>
                  </a:cxn>
                  <a:cxn ang="0">
                    <a:pos x="271" y="243"/>
                  </a:cxn>
                  <a:cxn ang="0">
                    <a:pos x="222" y="221"/>
                  </a:cxn>
                  <a:cxn ang="0">
                    <a:pos x="176" y="197"/>
                  </a:cxn>
                  <a:cxn ang="0">
                    <a:pos x="135" y="171"/>
                  </a:cxn>
                  <a:cxn ang="0">
                    <a:pos x="99" y="144"/>
                  </a:cxn>
                  <a:cxn ang="0">
                    <a:pos x="68" y="114"/>
                  </a:cxn>
                  <a:cxn ang="0">
                    <a:pos x="42" y="83"/>
                  </a:cxn>
                  <a:cxn ang="0">
                    <a:pos x="21" y="50"/>
                  </a:cxn>
                  <a:cxn ang="0">
                    <a:pos x="5" y="18"/>
                  </a:cxn>
                  <a:cxn ang="0">
                    <a:pos x="1" y="0"/>
                  </a:cxn>
                  <a:cxn ang="0">
                    <a:pos x="0" y="0"/>
                  </a:cxn>
                  <a:cxn ang="0">
                    <a:pos x="371" y="1469"/>
                  </a:cxn>
                  <a:cxn ang="0">
                    <a:pos x="377" y="1486"/>
                  </a:cxn>
                  <a:cxn ang="0">
                    <a:pos x="398" y="1518"/>
                  </a:cxn>
                  <a:cxn ang="0">
                    <a:pos x="429" y="1548"/>
                  </a:cxn>
                  <a:cxn ang="0">
                    <a:pos x="469" y="1574"/>
                  </a:cxn>
                  <a:cxn ang="0">
                    <a:pos x="520" y="1596"/>
                  </a:cxn>
                  <a:cxn ang="0">
                    <a:pos x="575" y="1613"/>
                  </a:cxn>
                  <a:cxn ang="0">
                    <a:pos x="639" y="1624"/>
                  </a:cxn>
                  <a:cxn ang="0">
                    <a:pos x="706" y="1631"/>
                  </a:cxn>
                  <a:cxn ang="0">
                    <a:pos x="741" y="1632"/>
                  </a:cxn>
                  <a:cxn ang="0">
                    <a:pos x="811" y="1628"/>
                  </a:cxn>
                  <a:cxn ang="0">
                    <a:pos x="876" y="1619"/>
                  </a:cxn>
                  <a:cxn ang="0">
                    <a:pos x="935" y="1605"/>
                  </a:cxn>
                  <a:cxn ang="0">
                    <a:pos x="988" y="1585"/>
                  </a:cxn>
                  <a:cxn ang="0">
                    <a:pos x="1034" y="1561"/>
                  </a:cxn>
                  <a:cxn ang="0">
                    <a:pos x="1070" y="1534"/>
                  </a:cxn>
                  <a:cxn ang="0">
                    <a:pos x="1096" y="1502"/>
                  </a:cxn>
                  <a:cxn ang="0">
                    <a:pos x="1111" y="1469"/>
                  </a:cxn>
                  <a:cxn ang="0">
                    <a:pos x="1482" y="0"/>
                  </a:cxn>
                  <a:cxn ang="0">
                    <a:pos x="1481" y="0"/>
                  </a:cxn>
                  <a:cxn ang="0">
                    <a:pos x="1481" y="0"/>
                  </a:cxn>
                </a:cxnLst>
                <a:rect l="0" t="0" r="0" b="0"/>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gradFill rotWithShape="1">
                <a:gsLst>
                  <a:gs pos="0">
                    <a:srgbClr val="969696"/>
                  </a:gs>
                  <a:gs pos="50000">
                    <a:srgbClr val="FFFFFF"/>
                  </a:gs>
                  <a:gs pos="100000">
                    <a:srgbClr val="969696"/>
                  </a:gs>
                </a:gsLst>
                <a:lin ang="0" scaled="1"/>
                <a:tileRect/>
              </a:gradFill>
              <a:ln w="9525">
                <a:noFill/>
              </a:ln>
            </p:spPr>
            <p:txBody>
              <a:bodyPr/>
              <a:lstStyle/>
              <a:p>
                <a:endParaRPr lang="zh-CN" altLang="en-US"/>
              </a:p>
            </p:txBody>
          </p:sp>
        </p:grpSp>
      </p:grpSp>
      <p:sp>
        <p:nvSpPr>
          <p:cNvPr id="81" name="AutoShape 85"/>
          <p:cNvSpPr/>
          <p:nvPr/>
        </p:nvSpPr>
        <p:spPr>
          <a:xfrm>
            <a:off x="6021070" y="901700"/>
            <a:ext cx="2899410" cy="3721100"/>
          </a:xfrm>
          <a:prstGeom prst="roundRect">
            <a:avLst>
              <a:gd name="adj" fmla="val 5528"/>
            </a:avLst>
          </a:prstGeom>
          <a:solidFill>
            <a:schemeClr val="tx1">
              <a:alpha val="10196"/>
            </a:schemeClr>
          </a:solidFill>
          <a:ln w="19050" cap="rnd" cmpd="sng">
            <a:solidFill>
              <a:srgbClr val="9E9E9E"/>
            </a:solidFill>
            <a:prstDash val="sysDot"/>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sp>
        <p:nvSpPr>
          <p:cNvPr id="82" name="Text Box 86"/>
          <p:cNvSpPr txBox="1"/>
          <p:nvPr/>
        </p:nvSpPr>
        <p:spPr>
          <a:xfrm>
            <a:off x="6733540" y="953135"/>
            <a:ext cx="2186940" cy="3262432"/>
          </a:xfrm>
          <a:prstGeom prst="rect">
            <a:avLst/>
          </a:prstGeom>
          <a:noFill/>
          <a:ln w="9525">
            <a:noFill/>
          </a:ln>
        </p:spPr>
        <p:txBody>
          <a:bodyPr wrap="square" anchor="t">
            <a:spAutoFit/>
          </a:bodyPr>
          <a:lstStyle/>
          <a:p>
            <a:r>
              <a:rPr lang="zh-CN" altLang="en-US" sz="1400" b="1" dirty="0" smtClean="0">
                <a:solidFill>
                  <a:srgbClr val="0070C0"/>
                </a:solidFill>
                <a:latin typeface="微软雅黑" panose="020B0503020204020204" pitchFamily="34" charset="-122"/>
                <a:ea typeface="微软雅黑" panose="020B0503020204020204" pitchFamily="34" charset="-122"/>
              </a:rPr>
              <a:t>纵向科研项目</a:t>
            </a:r>
            <a:r>
              <a:rPr lang="zh-CN" altLang="en-US" sz="1400" b="1" dirty="0" smtClean="0">
                <a:solidFill>
                  <a:srgbClr val="0070C0"/>
                </a:solidFill>
                <a:latin typeface="微软雅黑" panose="020B0503020204020204" pitchFamily="34" charset="-122"/>
                <a:ea typeface="微软雅黑" panose="020B0503020204020204" pitchFamily="34" charset="-122"/>
                <a:sym typeface="+mn-ea"/>
              </a:rPr>
              <a:t>开支</a:t>
            </a:r>
            <a:r>
              <a:rPr lang="zh-CN" altLang="en-US" sz="1400" b="1" dirty="0">
                <a:solidFill>
                  <a:srgbClr val="0070C0"/>
                </a:solidFill>
                <a:latin typeface="微软雅黑" panose="020B0503020204020204" pitchFamily="34" charset="-122"/>
                <a:ea typeface="微软雅黑" panose="020B0503020204020204" pitchFamily="34" charset="-122"/>
                <a:sym typeface="+mn-ea"/>
              </a:rPr>
              <a:t>范围</a:t>
            </a:r>
            <a:endParaRPr lang="zh-CN" altLang="en-US" sz="1400" b="1" dirty="0">
              <a:solidFill>
                <a:srgbClr val="0070C0"/>
              </a:solidFill>
              <a:latin typeface="微软雅黑" panose="020B0503020204020204" pitchFamily="34" charset="-122"/>
              <a:ea typeface="微软雅黑" panose="020B0503020204020204" pitchFamily="34" charset="-122"/>
            </a:endParaRPr>
          </a:p>
          <a:p>
            <a:r>
              <a:rPr lang="zh-CN" altLang="en-US" sz="1000" dirty="0">
                <a:solidFill>
                  <a:srgbClr val="000000"/>
                </a:solidFill>
                <a:latin typeface="微软雅黑" panose="020B0503020204020204" pitchFamily="34" charset="-122"/>
                <a:ea typeface="微软雅黑" panose="020B0503020204020204" pitchFamily="34" charset="-122"/>
              </a:rPr>
              <a:t>直接经费</a:t>
            </a:r>
            <a:endParaRPr lang="zh-CN" altLang="en-US" sz="1000" dirty="0">
              <a:solidFill>
                <a:srgbClr val="000000"/>
              </a:solidFill>
              <a:latin typeface="微软雅黑" panose="020B0503020204020204" pitchFamily="34" charset="-122"/>
              <a:ea typeface="微软雅黑" panose="020B0503020204020204" pitchFamily="34" charset="-122"/>
            </a:endParaRPr>
          </a:p>
          <a:p>
            <a:r>
              <a:rPr lang="zh-CN" altLang="en-US" sz="1000" dirty="0">
                <a:solidFill>
                  <a:srgbClr val="000000"/>
                </a:solidFill>
                <a:latin typeface="微软雅黑" panose="020B0503020204020204" pitchFamily="34" charset="-122"/>
                <a:ea typeface="微软雅黑" panose="020B0503020204020204" pitchFamily="34" charset="-122"/>
              </a:rPr>
              <a:t>间接经费</a:t>
            </a:r>
            <a:endParaRPr lang="zh-CN" altLang="en-US" sz="1000" dirty="0">
              <a:solidFill>
                <a:srgbClr val="000000"/>
              </a:solidFill>
              <a:latin typeface="微软雅黑" panose="020B0503020204020204" pitchFamily="34" charset="-122"/>
              <a:ea typeface="微软雅黑" panose="020B0503020204020204" pitchFamily="34" charset="-122"/>
            </a:endParaRPr>
          </a:p>
          <a:p>
            <a:endParaRPr lang="zh-CN" altLang="en-US" sz="1000" dirty="0">
              <a:solidFill>
                <a:srgbClr val="000000"/>
              </a:solidFill>
              <a:latin typeface="微软雅黑" panose="020B0503020204020204" pitchFamily="34" charset="-122"/>
              <a:ea typeface="微软雅黑" panose="020B0503020204020204" pitchFamily="34" charset="-122"/>
            </a:endParaRPr>
          </a:p>
          <a:p>
            <a:endParaRPr lang="en-US" altLang="zh-CN" sz="1400" dirty="0">
              <a:solidFill>
                <a:srgbClr val="000000"/>
              </a:solidFill>
              <a:latin typeface="微软雅黑" panose="020B0503020204020204" pitchFamily="34" charset="-122"/>
              <a:ea typeface="微软雅黑" panose="020B0503020204020204" pitchFamily="34" charset="-122"/>
            </a:endParaRPr>
          </a:p>
          <a:p>
            <a:endParaRPr lang="zh-CN" altLang="en-US" sz="1400" b="1" dirty="0">
              <a:solidFill>
                <a:srgbClr val="0070C0"/>
              </a:solidFill>
              <a:latin typeface="微软雅黑" panose="020B0503020204020204" pitchFamily="34" charset="-122"/>
              <a:ea typeface="微软雅黑" panose="020B0503020204020204" pitchFamily="34" charset="-122"/>
              <a:sym typeface="+mn-ea"/>
            </a:endParaRPr>
          </a:p>
          <a:p>
            <a:r>
              <a:rPr lang="zh-CN" altLang="en-US" sz="1400" b="1" dirty="0" smtClean="0">
                <a:solidFill>
                  <a:srgbClr val="0070C0"/>
                </a:solidFill>
                <a:latin typeface="微软雅黑" panose="020B0503020204020204" pitchFamily="34" charset="-122"/>
                <a:ea typeface="微软雅黑" panose="020B0503020204020204" pitchFamily="34" charset="-122"/>
                <a:sym typeface="+mn-ea"/>
              </a:rPr>
              <a:t>纵向科研项目的</a:t>
            </a:r>
            <a:r>
              <a:rPr lang="zh-CN" altLang="en-US" sz="1400" b="1" dirty="0">
                <a:solidFill>
                  <a:srgbClr val="0070C0"/>
                </a:solidFill>
                <a:latin typeface="微软雅黑" panose="020B0503020204020204" pitchFamily="34" charset="-122"/>
                <a:ea typeface="微软雅黑" panose="020B0503020204020204" pitchFamily="34" charset="-122"/>
                <a:sym typeface="+mn-ea"/>
              </a:rPr>
              <a:t>预算调整</a:t>
            </a:r>
            <a:endParaRPr lang="en-US" altLang="zh-CN" sz="1400" b="1" dirty="0">
              <a:solidFill>
                <a:srgbClr val="E46C0A"/>
              </a:solidFill>
              <a:latin typeface="微软雅黑" panose="020B0503020204020204" pitchFamily="34" charset="-122"/>
              <a:ea typeface="微软雅黑" panose="020B0503020204020204" pitchFamily="34" charset="-122"/>
            </a:endParaRPr>
          </a:p>
          <a:p>
            <a:r>
              <a:rPr lang="zh-CN" altLang="en-US" sz="1000" dirty="0">
                <a:solidFill>
                  <a:srgbClr val="000000"/>
                </a:solidFill>
                <a:latin typeface="微软雅黑" panose="020B0503020204020204" pitchFamily="34" charset="-122"/>
                <a:ea typeface="微软雅黑" panose="020B0503020204020204" pitchFamily="34" charset="-122"/>
              </a:rPr>
              <a:t>哪些项目可以调整？</a:t>
            </a:r>
            <a:endParaRPr lang="zh-CN" altLang="en-US" sz="1000" dirty="0">
              <a:solidFill>
                <a:srgbClr val="000000"/>
              </a:solidFill>
              <a:latin typeface="微软雅黑" panose="020B0503020204020204" pitchFamily="34" charset="-122"/>
              <a:ea typeface="微软雅黑" panose="020B0503020204020204" pitchFamily="34" charset="-122"/>
            </a:endParaRPr>
          </a:p>
          <a:p>
            <a:r>
              <a:rPr lang="zh-CN" altLang="en-US" sz="1000" dirty="0">
                <a:solidFill>
                  <a:srgbClr val="000000"/>
                </a:solidFill>
                <a:latin typeface="微软雅黑" panose="020B0503020204020204" pitchFamily="34" charset="-122"/>
                <a:ea typeface="微软雅黑" panose="020B0503020204020204" pitchFamily="34" charset="-122"/>
              </a:rPr>
              <a:t>怎么调整？</a:t>
            </a:r>
            <a:endParaRPr lang="en-US" altLang="zh-CN" sz="1400" dirty="0">
              <a:solidFill>
                <a:srgbClr val="000000"/>
              </a:solidFill>
              <a:latin typeface="微软雅黑" panose="020B0503020204020204" pitchFamily="34" charset="-122"/>
              <a:ea typeface="微软雅黑" panose="020B0503020204020204" pitchFamily="34" charset="-122"/>
            </a:endParaRPr>
          </a:p>
          <a:p>
            <a:endParaRPr lang="en-US" altLang="zh-CN" sz="1400" dirty="0">
              <a:solidFill>
                <a:srgbClr val="000000"/>
              </a:solidFill>
              <a:latin typeface="微软雅黑" panose="020B0503020204020204" pitchFamily="34" charset="-122"/>
              <a:ea typeface="微软雅黑" panose="020B0503020204020204" pitchFamily="34" charset="-122"/>
            </a:endParaRPr>
          </a:p>
          <a:p>
            <a:endParaRPr lang="en-US" altLang="zh-CN" sz="1400" dirty="0">
              <a:solidFill>
                <a:srgbClr val="000000"/>
              </a:solidFill>
              <a:latin typeface="微软雅黑" panose="020B0503020204020204" pitchFamily="34" charset="-122"/>
              <a:ea typeface="微软雅黑" panose="020B0503020204020204" pitchFamily="34" charset="-122"/>
            </a:endParaRPr>
          </a:p>
          <a:p>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b="1" dirty="0" smtClean="0">
                <a:solidFill>
                  <a:srgbClr val="0070C0"/>
                </a:solidFill>
                <a:latin typeface="微软雅黑" panose="020B0503020204020204" pitchFamily="34" charset="-122"/>
                <a:ea typeface="微软雅黑" panose="020B0503020204020204" pitchFamily="34" charset="-122"/>
                <a:sym typeface="+mn-ea"/>
              </a:rPr>
              <a:t>纵向科研项目的结转、结余管理</a:t>
            </a:r>
            <a:endParaRPr lang="en-US" altLang="zh-CN" sz="1400" b="1" dirty="0">
              <a:solidFill>
                <a:srgbClr val="0070C0"/>
              </a:solidFill>
              <a:latin typeface="微软雅黑" panose="020B0503020204020204" pitchFamily="34" charset="-122"/>
              <a:ea typeface="微软雅黑" panose="020B0503020204020204" pitchFamily="34" charset="-122"/>
              <a:sym typeface="+mn-ea"/>
            </a:endParaRPr>
          </a:p>
          <a:p>
            <a:r>
              <a:rPr lang="zh-CN" altLang="en-US" sz="1000" dirty="0" smtClean="0">
                <a:solidFill>
                  <a:srgbClr val="000000"/>
                </a:solidFill>
                <a:latin typeface="微软雅黑" panose="020B0503020204020204" pitchFamily="34" charset="-122"/>
                <a:ea typeface="微软雅黑" panose="020B0503020204020204" pitchFamily="34" charset="-122"/>
              </a:rPr>
              <a:t>零余额的结转管理</a:t>
            </a:r>
            <a:endParaRPr lang="en-US" altLang="zh-CN" sz="1000" dirty="0" smtClean="0">
              <a:solidFill>
                <a:srgbClr val="000000"/>
              </a:solidFill>
              <a:latin typeface="微软雅黑" panose="020B0503020204020204" pitchFamily="34" charset="-122"/>
              <a:ea typeface="微软雅黑" panose="020B0503020204020204" pitchFamily="34" charset="-122"/>
            </a:endParaRPr>
          </a:p>
          <a:p>
            <a:r>
              <a:rPr lang="zh-CN" altLang="en-US" sz="1000" dirty="0" smtClean="0">
                <a:solidFill>
                  <a:srgbClr val="000000"/>
                </a:solidFill>
                <a:latin typeface="微软雅黑" panose="020B0503020204020204" pitchFamily="34" charset="-122"/>
                <a:ea typeface="微软雅黑" panose="020B0503020204020204" pitchFamily="34" charset="-122"/>
              </a:rPr>
              <a:t>纵向科研项目的结余管理</a:t>
            </a:r>
            <a:endParaRPr lang="zh-CN" altLang="en-US" sz="1000" dirty="0" smtClean="0">
              <a:solidFill>
                <a:srgbClr val="000000"/>
              </a:solidFill>
              <a:latin typeface="微软雅黑" panose="020B0503020204020204" pitchFamily="34" charset="-122"/>
              <a:ea typeface="微软雅黑" panose="020B0503020204020204" pitchFamily="34" charset="-122"/>
            </a:endParaRPr>
          </a:p>
          <a:p>
            <a:endParaRPr lang="en-US" altLang="ko-KR" sz="1000" dirty="0">
              <a:solidFill>
                <a:srgbClr val="9E9E9E"/>
              </a:solidFill>
              <a:latin typeface="Arial" panose="020B0604020202020204" pitchFamily="34" charset="0"/>
              <a:ea typeface="Gulim" panose="020B0600000101010101" pitchFamily="34" charset="-127"/>
            </a:endParaRPr>
          </a:p>
        </p:txBody>
      </p:sp>
      <p:grpSp>
        <p:nvGrpSpPr>
          <p:cNvPr id="83" name="组合 82"/>
          <p:cNvGrpSpPr/>
          <p:nvPr/>
        </p:nvGrpSpPr>
        <p:grpSpPr>
          <a:xfrm>
            <a:off x="6181725" y="1038225"/>
            <a:ext cx="434975" cy="441325"/>
            <a:chOff x="5975351" y="1604170"/>
            <a:chExt cx="407988" cy="466726"/>
          </a:xfrm>
        </p:grpSpPr>
        <p:sp>
          <p:nvSpPr>
            <p:cNvPr id="97361" name="Oval 87"/>
            <p:cNvSpPr/>
            <p:nvPr/>
          </p:nvSpPr>
          <p:spPr>
            <a:xfrm>
              <a:off x="5975351" y="1936586"/>
              <a:ext cx="391609" cy="134310"/>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62" name="Group 88"/>
            <p:cNvGrpSpPr/>
            <p:nvPr/>
          </p:nvGrpSpPr>
          <p:grpSpPr>
            <a:xfrm>
              <a:off x="5975351" y="1604170"/>
              <a:ext cx="407988" cy="407988"/>
              <a:chOff x="2335" y="1139"/>
              <a:chExt cx="1089" cy="1089"/>
            </a:xfrm>
          </p:grpSpPr>
          <p:sp>
            <p:nvSpPr>
              <p:cNvPr id="97363" name="Oval 89"/>
              <p:cNvSpPr/>
              <p:nvPr/>
            </p:nvSpPr>
            <p:spPr>
              <a:xfrm>
                <a:off x="2335" y="1139"/>
                <a:ext cx="1089" cy="1089"/>
              </a:xfrm>
              <a:prstGeom prst="ellipse">
                <a:avLst/>
              </a:prstGeom>
              <a:gradFill rotWithShape="1">
                <a:gsLst>
                  <a:gs pos="0">
                    <a:srgbClr val="00C8FF"/>
                  </a:gs>
                  <a:gs pos="100000">
                    <a:srgbClr val="004BFF"/>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64" name="Group 90"/>
              <p:cNvGrpSpPr/>
              <p:nvPr/>
            </p:nvGrpSpPr>
            <p:grpSpPr>
              <a:xfrm>
                <a:off x="2426" y="1169"/>
                <a:ext cx="908" cy="296"/>
                <a:chOff x="1431" y="1843"/>
                <a:chExt cx="907" cy="295"/>
              </a:xfrm>
            </p:grpSpPr>
            <p:sp>
              <p:nvSpPr>
                <p:cNvPr id="97365" name="Freeform 91"/>
                <p:cNvSpPr/>
                <p:nvPr/>
              </p:nvSpPr>
              <p:spPr>
                <a:xfrm>
                  <a:off x="1427" y="1844"/>
                  <a:ext cx="873"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66" name="Oval 92"/>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grpSp>
        <p:nvGrpSpPr>
          <p:cNvPr id="90" name="组合 89"/>
          <p:cNvGrpSpPr/>
          <p:nvPr/>
        </p:nvGrpSpPr>
        <p:grpSpPr>
          <a:xfrm>
            <a:off x="6181725" y="3352800"/>
            <a:ext cx="419100" cy="525463"/>
            <a:chOff x="5975351" y="4053683"/>
            <a:chExt cx="393701" cy="556020"/>
          </a:xfrm>
        </p:grpSpPr>
        <p:sp>
          <p:nvSpPr>
            <p:cNvPr id="97368" name="Oval 93"/>
            <p:cNvSpPr/>
            <p:nvPr/>
          </p:nvSpPr>
          <p:spPr>
            <a:xfrm>
              <a:off x="5975351" y="4475318"/>
              <a:ext cx="392210" cy="134385"/>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69" name="Group 99"/>
            <p:cNvGrpSpPr/>
            <p:nvPr/>
          </p:nvGrpSpPr>
          <p:grpSpPr>
            <a:xfrm>
              <a:off x="5976939" y="4053683"/>
              <a:ext cx="392113" cy="539750"/>
              <a:chOff x="3765" y="1911"/>
              <a:chExt cx="247" cy="340"/>
            </a:xfrm>
          </p:grpSpPr>
          <p:sp>
            <p:nvSpPr>
              <p:cNvPr id="97370" name="Freeform 100"/>
              <p:cNvSpPr/>
              <p:nvPr/>
            </p:nvSpPr>
            <p:spPr>
              <a:xfrm>
                <a:off x="3765" y="1911"/>
                <a:ext cx="247" cy="3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969696"/>
                  </a:gs>
                  <a:gs pos="50000">
                    <a:srgbClr val="FFFFFF"/>
                  </a:gs>
                  <a:gs pos="100000">
                    <a:srgbClr val="969696"/>
                  </a:gs>
                </a:gsLst>
                <a:lin ang="0" scaled="1"/>
                <a:tileRect/>
              </a:gradFill>
              <a:ln w="9525">
                <a:noFill/>
              </a:ln>
            </p:spPr>
            <p:txBody>
              <a:bodyPr/>
              <a:lstStyle/>
              <a:p>
                <a:endParaRPr lang="zh-CN" altLang="en-US"/>
              </a:p>
            </p:txBody>
          </p:sp>
          <p:sp>
            <p:nvSpPr>
              <p:cNvPr id="97371" name="Freeform 101"/>
              <p:cNvSpPr>
                <a:spLocks noEditPoints="1"/>
              </p:cNvSpPr>
              <p:nvPr/>
            </p:nvSpPr>
            <p:spPr>
              <a:xfrm>
                <a:off x="3765" y="1911"/>
                <a:ext cx="247" cy="12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w="9525">
                <a:noFill/>
              </a:ln>
            </p:spPr>
            <p:txBody>
              <a:bodyPr/>
              <a:lstStyle/>
              <a:p>
                <a:endParaRPr lang="zh-CN" altLang="en-US"/>
              </a:p>
            </p:txBody>
          </p:sp>
          <p:sp>
            <p:nvSpPr>
              <p:cNvPr id="97372" name="Freeform 102"/>
              <p:cNvSpPr/>
              <p:nvPr/>
            </p:nvSpPr>
            <p:spPr>
              <a:xfrm>
                <a:off x="3773" y="1915"/>
                <a:ext cx="231" cy="11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gradFill rotWithShape="1">
                <a:gsLst>
                  <a:gs pos="0">
                    <a:srgbClr val="3F3F3F"/>
                  </a:gs>
                  <a:gs pos="100000">
                    <a:srgbClr val="000000"/>
                  </a:gs>
                </a:gsLst>
                <a:lin ang="5400000" scaled="1"/>
                <a:tileRect/>
              </a:gradFill>
              <a:ln w="9525">
                <a:noFill/>
              </a:ln>
            </p:spPr>
            <p:txBody>
              <a:bodyPr/>
              <a:lstStyle/>
              <a:p>
                <a:endParaRPr lang="zh-CN" altLang="en-US"/>
              </a:p>
            </p:txBody>
          </p:sp>
        </p:grpSp>
      </p:grpSp>
      <p:sp>
        <p:nvSpPr>
          <p:cNvPr id="96" name="Text Box 81"/>
          <p:cNvSpPr txBox="1"/>
          <p:nvPr/>
        </p:nvSpPr>
        <p:spPr>
          <a:xfrm>
            <a:off x="1497013" y="2878138"/>
            <a:ext cx="1951037" cy="706755"/>
          </a:xfrm>
          <a:prstGeom prst="rect">
            <a:avLst/>
          </a:prstGeom>
          <a:noFill/>
          <a:ln w="9525">
            <a:noFill/>
          </a:ln>
        </p:spPr>
        <p:txBody>
          <a:bodyPr anchor="t">
            <a:spAutoFit/>
          </a:bodyPr>
          <a:lstStyle/>
          <a:p>
            <a:pPr algn="ctr"/>
            <a:r>
              <a:rPr lang="zh-CN" altLang="en-US" sz="2000" b="1">
                <a:latin typeface="微软雅黑" panose="020B0503020204020204" pitchFamily="34" charset="-122"/>
                <a:ea typeface="微软雅黑" panose="020B0503020204020204" pitchFamily="34" charset="-122"/>
              </a:rPr>
              <a:t>纵向科研</a:t>
            </a:r>
            <a:endParaRPr lang="zh-CN" altLang="en-US" sz="2000" b="1">
              <a:latin typeface="微软雅黑" panose="020B0503020204020204" pitchFamily="34" charset="-122"/>
              <a:ea typeface="微软雅黑" panose="020B0503020204020204" pitchFamily="34" charset="-122"/>
            </a:endParaRPr>
          </a:p>
          <a:p>
            <a:pPr algn="ctr"/>
            <a:r>
              <a:rPr lang="zh-CN" altLang="en-US" sz="2000" b="1">
                <a:latin typeface="微软雅黑" panose="020B0503020204020204" pitchFamily="34" charset="-122"/>
                <a:ea typeface="微软雅黑" panose="020B0503020204020204" pitchFamily="34" charset="-122"/>
              </a:rPr>
              <a:t>经费使用</a:t>
            </a:r>
            <a:endParaRPr lang="zh-CN" altLang="en-US" sz="2000" b="1">
              <a:latin typeface="微软雅黑" panose="020B0503020204020204" pitchFamily="34" charset="-122"/>
              <a:ea typeface="微软雅黑" panose="020B0503020204020204" pitchFamily="34" charset="-122"/>
            </a:endParaRPr>
          </a:p>
        </p:txBody>
      </p:sp>
      <p:sp>
        <p:nvSpPr>
          <p:cNvPr id="97" name="Text Box 82"/>
          <p:cNvSpPr txBox="1"/>
          <p:nvPr/>
        </p:nvSpPr>
        <p:spPr>
          <a:xfrm>
            <a:off x="2439988" y="1163003"/>
            <a:ext cx="1109662" cy="337185"/>
          </a:xfrm>
          <a:prstGeom prst="rect">
            <a:avLst/>
          </a:prstGeom>
          <a:noFill/>
          <a:ln w="9525">
            <a:noFill/>
          </a:ln>
        </p:spPr>
        <p:txBody>
          <a:bodyPr anchor="t">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开支范围</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98" name="组合 97"/>
          <p:cNvGrpSpPr/>
          <p:nvPr/>
        </p:nvGrpSpPr>
        <p:grpSpPr>
          <a:xfrm>
            <a:off x="6181725" y="2084388"/>
            <a:ext cx="434975" cy="436562"/>
            <a:chOff x="5975351" y="2710658"/>
            <a:chExt cx="407988" cy="461962"/>
          </a:xfrm>
        </p:grpSpPr>
        <p:sp>
          <p:nvSpPr>
            <p:cNvPr id="97376" name="Oval 87"/>
            <p:cNvSpPr/>
            <p:nvPr/>
          </p:nvSpPr>
          <p:spPr>
            <a:xfrm>
              <a:off x="5975351" y="3038231"/>
              <a:ext cx="391609" cy="134389"/>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77" name="Group 94"/>
            <p:cNvGrpSpPr/>
            <p:nvPr/>
          </p:nvGrpSpPr>
          <p:grpSpPr>
            <a:xfrm>
              <a:off x="5975351" y="2710658"/>
              <a:ext cx="407988" cy="407988"/>
              <a:chOff x="2335" y="1139"/>
              <a:chExt cx="1089" cy="1089"/>
            </a:xfrm>
          </p:grpSpPr>
          <p:sp>
            <p:nvSpPr>
              <p:cNvPr id="97378" name="Oval 95"/>
              <p:cNvSpPr/>
              <p:nvPr/>
            </p:nvSpPr>
            <p:spPr>
              <a:xfrm>
                <a:off x="2335" y="1139"/>
                <a:ext cx="1089" cy="1089"/>
              </a:xfrm>
              <a:prstGeom prst="ellipse">
                <a:avLst/>
              </a:prstGeom>
              <a:gradFill rotWithShape="1">
                <a:gsLst>
                  <a:gs pos="0">
                    <a:srgbClr val="FFC800"/>
                  </a:gs>
                  <a:gs pos="100000">
                    <a:srgbClr val="FF6400"/>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79" name="Group 96"/>
              <p:cNvGrpSpPr/>
              <p:nvPr/>
            </p:nvGrpSpPr>
            <p:grpSpPr>
              <a:xfrm>
                <a:off x="2426" y="1169"/>
                <a:ext cx="908" cy="296"/>
                <a:chOff x="1431" y="1843"/>
                <a:chExt cx="907" cy="295"/>
              </a:xfrm>
            </p:grpSpPr>
            <p:sp>
              <p:nvSpPr>
                <p:cNvPr id="97380" name="Freeform 97"/>
                <p:cNvSpPr/>
                <p:nvPr/>
              </p:nvSpPr>
              <p:spPr>
                <a:xfrm>
                  <a:off x="1427" y="1844"/>
                  <a:ext cx="873"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81" name="Oval 98"/>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sp>
        <p:nvSpPr>
          <p:cNvPr id="2" name="对角圆角矩形 1"/>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（八）科研经费支出和结余管理（续</a:t>
            </a:r>
            <a:r>
              <a:rPr lang="en-US" altLang="zh-CN" sz="2400" b="1" strike="noStrike" noProof="1">
                <a:solidFill>
                  <a:schemeClr val="bg1"/>
                </a:solidFill>
                <a:latin typeface="微软雅黑" panose="020B0503020204020204" pitchFamily="34" charset="-122"/>
                <a:ea typeface="微软雅黑" panose="020B0503020204020204" pitchFamily="34" charset="-122"/>
              </a:rPr>
              <a:t>1</a:t>
            </a:r>
            <a:r>
              <a:rPr lang="zh-CN" altLang="en-US" sz="2400" b="1" strike="noStrike" noProof="1">
                <a:solidFill>
                  <a:schemeClr val="bg1"/>
                </a:solidFill>
                <a:latin typeface="微软雅黑" panose="020B0503020204020204" pitchFamily="34" charset="-122"/>
                <a:ea typeface="微软雅黑" panose="020B0503020204020204" pitchFamily="34" charset="-122"/>
              </a:rPr>
              <a:t>）</a:t>
            </a:r>
            <a:endParaRPr lang="zh-CN" altLang="en-US"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8890" y="5148507"/>
            <a:ext cx="9768205" cy="261058"/>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smtClean="0">
                <a:solidFill>
                  <a:schemeClr val="bg1"/>
                </a:solidFill>
                <a:latin typeface="微软雅黑" panose="020B0503020204020204" pitchFamily="34" charset="-122"/>
                <a:ea typeface="微软雅黑" panose="020B0503020204020204" pitchFamily="34" charset="-122"/>
              </a:rPr>
              <a:t>纵向</a:t>
            </a:r>
            <a:r>
              <a:rPr lang="zh-CN" altLang="en-US" b="1" noProof="1" smtClean="0">
                <a:solidFill>
                  <a:schemeClr val="bg1"/>
                </a:solidFill>
                <a:latin typeface="微软雅黑" panose="020B0503020204020204" pitchFamily="34" charset="-122"/>
                <a:ea typeface="微软雅黑" panose="020B0503020204020204" pitchFamily="34" charset="-122"/>
              </a:rPr>
              <a:t>科研项目</a:t>
            </a:r>
            <a:r>
              <a:rPr lang="zh-CN" altLang="en-US" b="1" strike="noStrike" noProof="1" smtClean="0">
                <a:solidFill>
                  <a:schemeClr val="bg1"/>
                </a:solidFill>
                <a:latin typeface="微软雅黑" panose="020B0503020204020204" pitchFamily="34" charset="-122"/>
                <a:ea typeface="微软雅黑" panose="020B0503020204020204" pitchFamily="34" charset="-122"/>
              </a:rPr>
              <a:t>开支</a:t>
            </a:r>
            <a:r>
              <a:rPr lang="zh-CN" altLang="en-US" b="1" strike="noStrike" noProof="1">
                <a:solidFill>
                  <a:schemeClr val="bg1"/>
                </a:solidFill>
                <a:latin typeface="微软雅黑" panose="020B0503020204020204" pitchFamily="34" charset="-122"/>
                <a:ea typeface="微软雅黑" panose="020B0503020204020204" pitchFamily="34" charset="-122"/>
              </a:rPr>
              <a:t>范围：直接费用与间接费用</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309100" y="4815840"/>
            <a:ext cx="393065" cy="275590"/>
          </a:xfrm>
          <a:prstGeom prst="rect">
            <a:avLst/>
          </a:prstGeom>
          <a:noFill/>
        </p:spPr>
        <p:txBody>
          <a:bodyPr wrap="square" rtlCol="0">
            <a:spAutoFit/>
          </a:bodyPr>
          <a:lstStyle/>
          <a:p>
            <a:r>
              <a:rPr lang="en-US" altLang="zh-CN" sz="1200" dirty="0" smtClean="0"/>
              <a:t>39</a:t>
            </a:r>
            <a:endParaRPr lang="en-US" altLang="zh-CN" sz="1200" dirty="0" smtClean="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randombar(horizontal)">
                                      <p:cBhvr>
                                        <p:cTn id="11" dur="500"/>
                                        <p:tgtEl>
                                          <p:spTgt spid="9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down)">
                                      <p:cBhvr>
                                        <p:cTn id="15" dur="500"/>
                                        <p:tgtEl>
                                          <p:spTgt spid="9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childTnLst>
                          </p:cTn>
                        </p:par>
                        <p:par>
                          <p:cTn id="28" fill="hold">
                            <p:stCondLst>
                              <p:cond delay="3000"/>
                            </p:stCondLst>
                            <p:childTnLst>
                              <p:par>
                                <p:cTn id="29" presetID="26"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82">
                                          <p:stCondLst>
                                            <p:cond delay="0"/>
                                          </p:stCondLst>
                                        </p:cTn>
                                        <p:tgtEl>
                                          <p:spTgt spid="24"/>
                                        </p:tgtEl>
                                      </p:cBhvr>
                                    </p:animEffect>
                                    <p:anim calcmode="lin" valueType="num">
                                      <p:cBhvr>
                                        <p:cTn id="32" dur="1828"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3" dur="666"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4" dur="666" tmFilter="0, 0; 0.125,0.2665; 0.25,0.4; 0.375,0.465; 0.5,0.5;  0.625,0.535; 0.75,0.6; 0.875,0.7335; 1,1">
                                          <p:stCondLst>
                                            <p:cond delay="666"/>
                                          </p:stCondLst>
                                        </p:cTn>
                                        <p:tgtEl>
                                          <p:spTgt spid="2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6"/>
                                          </p:stCondLst>
                                        </p:cTn>
                                        <p:tgtEl>
                                          <p:spTgt spid="2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60"/>
                                          </p:stCondLst>
                                        </p:cTn>
                                        <p:tgtEl>
                                          <p:spTgt spid="24"/>
                                        </p:tgtEl>
                                        <p:attrNameLst>
                                          <p:attrName>ppt_y</p:attrName>
                                        </p:attrNameLst>
                                      </p:cBhvr>
                                      <p:tavLst>
                                        <p:tav tm="0" fmla="#ppt_y-sin(pi*$)/81">
                                          <p:val>
                                            <p:fltVal val="0"/>
                                          </p:val>
                                        </p:tav>
                                        <p:tav tm="100000">
                                          <p:val>
                                            <p:fltVal val="1"/>
                                          </p:val>
                                        </p:tav>
                                      </p:tavLst>
                                    </p:anim>
                                    <p:animScale>
                                      <p:cBhvr>
                                        <p:cTn id="37" dur="28">
                                          <p:stCondLst>
                                            <p:cond delay="650"/>
                                          </p:stCondLst>
                                        </p:cTn>
                                        <p:tgtEl>
                                          <p:spTgt spid="24"/>
                                        </p:tgtEl>
                                      </p:cBhvr>
                                      <p:to x="100000" y="60000"/>
                                    </p:animScale>
                                    <p:animScale>
                                      <p:cBhvr>
                                        <p:cTn id="38" dur="164" decel="50000">
                                          <p:stCondLst>
                                            <p:cond delay="678"/>
                                          </p:stCondLst>
                                        </p:cTn>
                                        <p:tgtEl>
                                          <p:spTgt spid="24"/>
                                        </p:tgtEl>
                                      </p:cBhvr>
                                      <p:to x="100000" y="100000"/>
                                    </p:animScale>
                                    <p:animScale>
                                      <p:cBhvr>
                                        <p:cTn id="39" dur="28">
                                          <p:stCondLst>
                                            <p:cond delay="1314"/>
                                          </p:stCondLst>
                                        </p:cTn>
                                        <p:tgtEl>
                                          <p:spTgt spid="24"/>
                                        </p:tgtEl>
                                      </p:cBhvr>
                                      <p:to x="100000" y="80000"/>
                                    </p:animScale>
                                    <p:animScale>
                                      <p:cBhvr>
                                        <p:cTn id="40" dur="164" decel="50000">
                                          <p:stCondLst>
                                            <p:cond delay="1342"/>
                                          </p:stCondLst>
                                        </p:cTn>
                                        <p:tgtEl>
                                          <p:spTgt spid="24"/>
                                        </p:tgtEl>
                                      </p:cBhvr>
                                      <p:to x="100000" y="100000"/>
                                    </p:animScale>
                                    <p:animScale>
                                      <p:cBhvr>
                                        <p:cTn id="41" dur="28">
                                          <p:stCondLst>
                                            <p:cond delay="1644"/>
                                          </p:stCondLst>
                                        </p:cTn>
                                        <p:tgtEl>
                                          <p:spTgt spid="24"/>
                                        </p:tgtEl>
                                      </p:cBhvr>
                                      <p:to x="100000" y="90000"/>
                                    </p:animScale>
                                    <p:animScale>
                                      <p:cBhvr>
                                        <p:cTn id="42" dur="164" decel="50000">
                                          <p:stCondLst>
                                            <p:cond delay="1672"/>
                                          </p:stCondLst>
                                        </p:cTn>
                                        <p:tgtEl>
                                          <p:spTgt spid="24"/>
                                        </p:tgtEl>
                                      </p:cBhvr>
                                      <p:to x="100000" y="100000"/>
                                    </p:animScale>
                                    <p:animScale>
                                      <p:cBhvr>
                                        <p:cTn id="43" dur="28">
                                          <p:stCondLst>
                                            <p:cond delay="1812"/>
                                          </p:stCondLst>
                                        </p:cTn>
                                        <p:tgtEl>
                                          <p:spTgt spid="24"/>
                                        </p:tgtEl>
                                      </p:cBhvr>
                                      <p:to x="100000" y="95000"/>
                                    </p:animScale>
                                    <p:animScale>
                                      <p:cBhvr>
                                        <p:cTn id="44" dur="164" decel="50000">
                                          <p:stCondLst>
                                            <p:cond delay="1836"/>
                                          </p:stCondLst>
                                        </p:cTn>
                                        <p:tgtEl>
                                          <p:spTgt spid="24"/>
                                        </p:tgtEl>
                                      </p:cBhvr>
                                      <p:to x="100000" y="100000"/>
                                    </p:animScale>
                                  </p:childTnLst>
                                </p:cTn>
                              </p:par>
                              <p:par>
                                <p:cTn id="45" presetID="26" presetClass="entr" presetSubtype="0" fill="hold" nodeType="withEffect">
                                  <p:stCondLst>
                                    <p:cond delay="25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par>
                                <p:cTn id="61" presetID="26" presetClass="entr" presetSubtype="0" fill="hold" nodeType="withEffect">
                                  <p:stCondLst>
                                    <p:cond delay="50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80">
                                          <p:stCondLst>
                                            <p:cond delay="0"/>
                                          </p:stCondLst>
                                        </p:cTn>
                                        <p:tgtEl>
                                          <p:spTgt spid="17"/>
                                        </p:tgtEl>
                                      </p:cBhvr>
                                    </p:animEffect>
                                    <p:anim calcmode="lin" valueType="num">
                                      <p:cBhvr>
                                        <p:cTn id="6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9" dur="26">
                                          <p:stCondLst>
                                            <p:cond delay="650"/>
                                          </p:stCondLst>
                                        </p:cTn>
                                        <p:tgtEl>
                                          <p:spTgt spid="17"/>
                                        </p:tgtEl>
                                      </p:cBhvr>
                                      <p:to x="100000" y="60000"/>
                                    </p:animScale>
                                    <p:animScale>
                                      <p:cBhvr>
                                        <p:cTn id="70" dur="166" decel="50000">
                                          <p:stCondLst>
                                            <p:cond delay="676"/>
                                          </p:stCondLst>
                                        </p:cTn>
                                        <p:tgtEl>
                                          <p:spTgt spid="17"/>
                                        </p:tgtEl>
                                      </p:cBhvr>
                                      <p:to x="100000" y="100000"/>
                                    </p:animScale>
                                    <p:animScale>
                                      <p:cBhvr>
                                        <p:cTn id="71" dur="26">
                                          <p:stCondLst>
                                            <p:cond delay="1312"/>
                                          </p:stCondLst>
                                        </p:cTn>
                                        <p:tgtEl>
                                          <p:spTgt spid="17"/>
                                        </p:tgtEl>
                                      </p:cBhvr>
                                      <p:to x="100000" y="80000"/>
                                    </p:animScale>
                                    <p:animScale>
                                      <p:cBhvr>
                                        <p:cTn id="72" dur="166" decel="50000">
                                          <p:stCondLst>
                                            <p:cond delay="1338"/>
                                          </p:stCondLst>
                                        </p:cTn>
                                        <p:tgtEl>
                                          <p:spTgt spid="17"/>
                                        </p:tgtEl>
                                      </p:cBhvr>
                                      <p:to x="100000" y="100000"/>
                                    </p:animScale>
                                    <p:animScale>
                                      <p:cBhvr>
                                        <p:cTn id="73" dur="26">
                                          <p:stCondLst>
                                            <p:cond delay="1642"/>
                                          </p:stCondLst>
                                        </p:cTn>
                                        <p:tgtEl>
                                          <p:spTgt spid="17"/>
                                        </p:tgtEl>
                                      </p:cBhvr>
                                      <p:to x="100000" y="90000"/>
                                    </p:animScale>
                                    <p:animScale>
                                      <p:cBhvr>
                                        <p:cTn id="74" dur="166" decel="50000">
                                          <p:stCondLst>
                                            <p:cond delay="1668"/>
                                          </p:stCondLst>
                                        </p:cTn>
                                        <p:tgtEl>
                                          <p:spTgt spid="17"/>
                                        </p:tgtEl>
                                      </p:cBhvr>
                                      <p:to x="100000" y="100000"/>
                                    </p:animScale>
                                    <p:animScale>
                                      <p:cBhvr>
                                        <p:cTn id="75" dur="26">
                                          <p:stCondLst>
                                            <p:cond delay="1808"/>
                                          </p:stCondLst>
                                        </p:cTn>
                                        <p:tgtEl>
                                          <p:spTgt spid="17"/>
                                        </p:tgtEl>
                                      </p:cBhvr>
                                      <p:to x="100000" y="95000"/>
                                    </p:animScale>
                                    <p:animScale>
                                      <p:cBhvr>
                                        <p:cTn id="76" dur="166" decel="50000">
                                          <p:stCondLst>
                                            <p:cond delay="1834"/>
                                          </p:stCondLst>
                                        </p:cTn>
                                        <p:tgtEl>
                                          <p:spTgt spid="17"/>
                                        </p:tgtEl>
                                      </p:cBhvr>
                                      <p:to x="100000" y="100000"/>
                                    </p:animScale>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wipe(left)">
                                      <p:cBhvr>
                                        <p:cTn id="80" dur="500"/>
                                        <p:tgtEl>
                                          <p:spTgt spid="81"/>
                                        </p:tgtEl>
                                      </p:cBhvr>
                                    </p:animEffect>
                                  </p:childTnLst>
                                </p:cTn>
                              </p:par>
                            </p:childTnLst>
                          </p:cTn>
                        </p:par>
                        <p:par>
                          <p:cTn id="81" fill="hold">
                            <p:stCondLst>
                              <p:cond delay="55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par>
                                <p:cTn id="87" presetID="53" presetClass="entr" presetSubtype="16" fill="hold" nodeType="withEffect">
                                  <p:stCondLst>
                                    <p:cond delay="250"/>
                                  </p:stCondLst>
                                  <p:childTnLst>
                                    <p:set>
                                      <p:cBhvr>
                                        <p:cTn id="88" dur="1" fill="hold">
                                          <p:stCondLst>
                                            <p:cond delay="0"/>
                                          </p:stCondLst>
                                        </p:cTn>
                                        <p:tgtEl>
                                          <p:spTgt spid="98"/>
                                        </p:tgtEl>
                                        <p:attrNameLst>
                                          <p:attrName>style.visibility</p:attrName>
                                        </p:attrNameLst>
                                      </p:cBhvr>
                                      <p:to>
                                        <p:strVal val="visible"/>
                                      </p:to>
                                    </p:set>
                                    <p:anim calcmode="lin" valueType="num">
                                      <p:cBhvr>
                                        <p:cTn id="89" dur="500" fill="hold"/>
                                        <p:tgtEl>
                                          <p:spTgt spid="98"/>
                                        </p:tgtEl>
                                        <p:attrNameLst>
                                          <p:attrName>ppt_w</p:attrName>
                                        </p:attrNameLst>
                                      </p:cBhvr>
                                      <p:tavLst>
                                        <p:tav tm="0">
                                          <p:val>
                                            <p:fltVal val="0"/>
                                          </p:val>
                                        </p:tav>
                                        <p:tav tm="100000">
                                          <p:val>
                                            <p:strVal val="#ppt_w"/>
                                          </p:val>
                                        </p:tav>
                                      </p:tavLst>
                                    </p:anim>
                                    <p:anim calcmode="lin" valueType="num">
                                      <p:cBhvr>
                                        <p:cTn id="90" dur="500" fill="hold"/>
                                        <p:tgtEl>
                                          <p:spTgt spid="98"/>
                                        </p:tgtEl>
                                        <p:attrNameLst>
                                          <p:attrName>ppt_h</p:attrName>
                                        </p:attrNameLst>
                                      </p:cBhvr>
                                      <p:tavLst>
                                        <p:tav tm="0">
                                          <p:val>
                                            <p:fltVal val="0"/>
                                          </p:val>
                                        </p:tav>
                                        <p:tav tm="100000">
                                          <p:val>
                                            <p:strVal val="#ppt_h"/>
                                          </p:val>
                                        </p:tav>
                                      </p:tavLst>
                                    </p:anim>
                                    <p:animEffect transition="in" filter="fade">
                                      <p:cBhvr>
                                        <p:cTn id="91" dur="500"/>
                                        <p:tgtEl>
                                          <p:spTgt spid="98"/>
                                        </p:tgtEl>
                                      </p:cBhvr>
                                    </p:animEffect>
                                  </p:childTnLst>
                                </p:cTn>
                              </p:par>
                              <p:par>
                                <p:cTn id="92" presetID="53" presetClass="entr" presetSubtype="16" fill="hold" nodeType="withEffect">
                                  <p:stCondLst>
                                    <p:cond delay="500"/>
                                  </p:stCondLst>
                                  <p:childTnLst>
                                    <p:set>
                                      <p:cBhvr>
                                        <p:cTn id="93" dur="1" fill="hold">
                                          <p:stCondLst>
                                            <p:cond delay="0"/>
                                          </p:stCondLst>
                                        </p:cTn>
                                        <p:tgtEl>
                                          <p:spTgt spid="90"/>
                                        </p:tgtEl>
                                        <p:attrNameLst>
                                          <p:attrName>style.visibility</p:attrName>
                                        </p:attrNameLst>
                                      </p:cBhvr>
                                      <p:to>
                                        <p:strVal val="visible"/>
                                      </p:to>
                                    </p:set>
                                    <p:anim calcmode="lin" valueType="num">
                                      <p:cBhvr>
                                        <p:cTn id="94" dur="500" fill="hold"/>
                                        <p:tgtEl>
                                          <p:spTgt spid="90"/>
                                        </p:tgtEl>
                                        <p:attrNameLst>
                                          <p:attrName>ppt_w</p:attrName>
                                        </p:attrNameLst>
                                      </p:cBhvr>
                                      <p:tavLst>
                                        <p:tav tm="0">
                                          <p:val>
                                            <p:fltVal val="0"/>
                                          </p:val>
                                        </p:tav>
                                        <p:tav tm="100000">
                                          <p:val>
                                            <p:strVal val="#ppt_w"/>
                                          </p:val>
                                        </p:tav>
                                      </p:tavLst>
                                    </p:anim>
                                    <p:anim calcmode="lin" valueType="num">
                                      <p:cBhvr>
                                        <p:cTn id="95" dur="500" fill="hold"/>
                                        <p:tgtEl>
                                          <p:spTgt spid="90"/>
                                        </p:tgtEl>
                                        <p:attrNameLst>
                                          <p:attrName>ppt_h</p:attrName>
                                        </p:attrNameLst>
                                      </p:cBhvr>
                                      <p:tavLst>
                                        <p:tav tm="0">
                                          <p:val>
                                            <p:fltVal val="0"/>
                                          </p:val>
                                        </p:tav>
                                        <p:tav tm="100000">
                                          <p:val>
                                            <p:strVal val="#ppt_h"/>
                                          </p:val>
                                        </p:tav>
                                      </p:tavLst>
                                    </p:anim>
                                    <p:animEffect transition="in" filter="fade">
                                      <p:cBhvr>
                                        <p:cTn id="96" dur="500"/>
                                        <p:tgtEl>
                                          <p:spTgt spid="90"/>
                                        </p:tgtEl>
                                      </p:cBhvr>
                                    </p:animEffect>
                                  </p:childTnLst>
                                </p:cTn>
                              </p:par>
                            </p:childTnLst>
                          </p:cTn>
                        </p:par>
                        <p:par>
                          <p:cTn id="97" fill="hold">
                            <p:stCondLst>
                              <p:cond delay="6000"/>
                            </p:stCondLst>
                            <p:childTnLst>
                              <p:par>
                                <p:cTn id="98" presetID="42" presetClass="entr" presetSubtype="0" fill="hold" grpId="0" nodeType="after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fade">
                                      <p:cBhvr>
                                        <p:cTn id="100" dur="1000"/>
                                        <p:tgtEl>
                                          <p:spTgt spid="82"/>
                                        </p:tgtEl>
                                      </p:cBhvr>
                                    </p:animEffect>
                                    <p:anim calcmode="lin" valueType="num">
                                      <p:cBhvr>
                                        <p:cTn id="101" dur="1000" fill="hold"/>
                                        <p:tgtEl>
                                          <p:spTgt spid="82"/>
                                        </p:tgtEl>
                                        <p:attrNameLst>
                                          <p:attrName>ppt_x</p:attrName>
                                        </p:attrNameLst>
                                      </p:cBhvr>
                                      <p:tavLst>
                                        <p:tav tm="0">
                                          <p:val>
                                            <p:strVal val="#ppt_x"/>
                                          </p:val>
                                        </p:tav>
                                        <p:tav tm="100000">
                                          <p:val>
                                            <p:strVal val="#ppt_x"/>
                                          </p:val>
                                        </p:tav>
                                      </p:tavLst>
                                    </p:anim>
                                    <p:anim calcmode="lin" valueType="num">
                                      <p:cBhvr>
                                        <p:cTn id="102" dur="1000" fill="hold"/>
                                        <p:tgtEl>
                                          <p:spTgt spid="82"/>
                                        </p:tgtEl>
                                        <p:attrNameLst>
                                          <p:attrName>ppt_y</p:attrName>
                                        </p:attrNameLst>
                                      </p:cBhvr>
                                      <p:tavLst>
                                        <p:tav tm="0">
                                          <p:val>
                                            <p:strVal val="#ppt_y+.1"/>
                                          </p:val>
                                        </p:tav>
                                        <p:tav tm="100000">
                                          <p:val>
                                            <p:strVal val="#ppt_y"/>
                                          </p:val>
                                        </p:tav>
                                      </p:tavLst>
                                    </p:anim>
                                  </p:childTnLst>
                                </p:cTn>
                              </p:par>
                            </p:childTnLst>
                          </p:cTn>
                        </p:par>
                        <p:par>
                          <p:cTn id="103" fill="hold">
                            <p:stCondLst>
                              <p:cond delay="7000"/>
                            </p:stCondLst>
                            <p:childTnLst>
                              <p:par>
                                <p:cTn id="104" presetID="42" presetClass="entr" presetSubtype="0" fill="hold" grpId="0" nodeType="after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fade">
                                      <p:cBhvr>
                                        <p:cTn id="106" dur="1000"/>
                                        <p:tgtEl>
                                          <p:spTgt spid="3"/>
                                        </p:tgtEl>
                                      </p:cBhvr>
                                    </p:animEffect>
                                    <p:anim calcmode="lin" valueType="num">
                                      <p:cBhvr>
                                        <p:cTn id="107" dur="1000" fill="hold"/>
                                        <p:tgtEl>
                                          <p:spTgt spid="3"/>
                                        </p:tgtEl>
                                        <p:attrNameLst>
                                          <p:attrName>ppt_x</p:attrName>
                                        </p:attrNameLst>
                                      </p:cBhvr>
                                      <p:tavLst>
                                        <p:tav tm="0">
                                          <p:val>
                                            <p:strVal val="#ppt_x"/>
                                          </p:val>
                                        </p:tav>
                                        <p:tav tm="100000">
                                          <p:val>
                                            <p:strVal val="#ppt_x"/>
                                          </p:val>
                                        </p:tav>
                                      </p:tavLst>
                                    </p:anim>
                                    <p:anim calcmode="lin" valueType="num">
                                      <p:cBhvr>
                                        <p:cTn id="10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1" grpId="0"/>
      <p:bldP spid="81" grpId="0" bldLvl="0" animBg="1"/>
      <p:bldP spid="82" grpId="0"/>
      <p:bldP spid="96" grpId="0"/>
      <p:bldP spid="97" grpId="0"/>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Picture 10" descr="gg"/>
          <p:cNvPicPr>
            <a:picLocks noChangeAspect="1"/>
          </p:cNvPicPr>
          <p:nvPr/>
        </p:nvPicPr>
        <p:blipFill>
          <a:blip r:embed="rId1"/>
          <a:stretch>
            <a:fillRect/>
          </a:stretch>
        </p:blipFill>
        <p:spPr>
          <a:xfrm>
            <a:off x="0" y="0"/>
            <a:ext cx="9721850" cy="5400675"/>
          </a:xfrm>
          <a:prstGeom prst="rect">
            <a:avLst/>
          </a:prstGeom>
          <a:noFill/>
          <a:ln w="9525">
            <a:noFill/>
          </a:ln>
        </p:spPr>
      </p:pic>
      <p:pic>
        <p:nvPicPr>
          <p:cNvPr id="13323" name="Picture 11" descr="ff"/>
          <p:cNvPicPr>
            <a:picLocks noChangeAspect="1"/>
          </p:cNvPicPr>
          <p:nvPr/>
        </p:nvPicPr>
        <p:blipFill>
          <a:blip r:embed="rId2"/>
          <a:stretch>
            <a:fillRect/>
          </a:stretch>
        </p:blipFill>
        <p:spPr>
          <a:xfrm>
            <a:off x="793750" y="181293"/>
            <a:ext cx="8280400" cy="4660900"/>
          </a:xfrm>
          <a:prstGeom prst="rect">
            <a:avLst/>
          </a:prstGeom>
          <a:noFill/>
          <a:ln w="9525">
            <a:noFill/>
          </a:ln>
        </p:spPr>
      </p:pic>
      <p:pic>
        <p:nvPicPr>
          <p:cNvPr id="485397" name="Picture 21" descr="白云飘飘02"/>
          <p:cNvPicPr>
            <a:picLocks noChangeAspect="1"/>
          </p:cNvPicPr>
          <p:nvPr/>
        </p:nvPicPr>
        <p:blipFill>
          <a:blip r:embed="rId3"/>
          <a:srcRect r="59828"/>
          <a:stretch>
            <a:fillRect/>
          </a:stretch>
        </p:blipFill>
        <p:spPr>
          <a:xfrm>
            <a:off x="1044575" y="2973388"/>
            <a:ext cx="1677988" cy="1455737"/>
          </a:xfrm>
          <a:prstGeom prst="rect">
            <a:avLst/>
          </a:prstGeom>
          <a:noFill/>
          <a:ln w="9525">
            <a:noFill/>
          </a:ln>
        </p:spPr>
      </p:pic>
      <p:pic>
        <p:nvPicPr>
          <p:cNvPr id="485398" name="Picture 22" descr="白云飘飘02"/>
          <p:cNvPicPr>
            <a:picLocks noChangeAspect="1"/>
          </p:cNvPicPr>
          <p:nvPr/>
        </p:nvPicPr>
        <p:blipFill>
          <a:blip r:embed="rId4" cstate="print"/>
          <a:srcRect l="47313"/>
          <a:stretch>
            <a:fillRect/>
          </a:stretch>
        </p:blipFill>
        <p:spPr>
          <a:xfrm>
            <a:off x="6300788" y="3276600"/>
            <a:ext cx="2667000" cy="1763713"/>
          </a:xfrm>
          <a:prstGeom prst="rect">
            <a:avLst/>
          </a:prstGeom>
          <a:noFill/>
          <a:ln w="9525">
            <a:noFill/>
          </a:ln>
        </p:spPr>
      </p:pic>
      <p:pic>
        <p:nvPicPr>
          <p:cNvPr id="485407" name="Picture 31" descr="白云飘飘02"/>
          <p:cNvPicPr>
            <a:picLocks noChangeAspect="1"/>
          </p:cNvPicPr>
          <p:nvPr/>
        </p:nvPicPr>
        <p:blipFill>
          <a:blip r:embed="rId5"/>
          <a:srcRect t="20502" r="59828" b="33369"/>
          <a:stretch>
            <a:fillRect/>
          </a:stretch>
        </p:blipFill>
        <p:spPr>
          <a:xfrm>
            <a:off x="3348038" y="3995738"/>
            <a:ext cx="2438400" cy="974725"/>
          </a:xfrm>
          <a:prstGeom prst="rect">
            <a:avLst/>
          </a:prstGeom>
          <a:noFill/>
          <a:ln w="9525">
            <a:noFill/>
          </a:ln>
        </p:spPr>
      </p:pic>
      <p:sp>
        <p:nvSpPr>
          <p:cNvPr id="485448" name="WordArt 72"/>
          <p:cNvSpPr>
            <a:spLocks noTextEdit="1"/>
          </p:cNvSpPr>
          <p:nvPr/>
        </p:nvSpPr>
        <p:spPr>
          <a:xfrm>
            <a:off x="4514850" y="1630363"/>
            <a:ext cx="838200" cy="733425"/>
          </a:xfrm>
          <a:prstGeom prst="rect">
            <a:avLst/>
          </a:prstGeom>
        </p:spPr>
        <p:txBody>
          <a:bodyPr wrap="none" fromWordArt="1">
            <a:prstTxWarp prst="textPlain">
              <a:avLst>
                <a:gd name="adj" fmla="val 50000"/>
              </a:avLst>
            </a:prstTxWarp>
            <a:normAutofit/>
          </a:bodyPr>
          <a:lstStyle/>
          <a:p>
            <a:pPr algn="ctr"/>
            <a:r>
              <a:rPr lang="zh-CN" altLang="en-US"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01</a:t>
            </a:r>
            <a:endParaRPr lang="zh-CN" altLang="en-US"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endParaRPr>
          </a:p>
        </p:txBody>
      </p:sp>
      <p:sp>
        <p:nvSpPr>
          <p:cNvPr id="485449" name="Rectangle 73"/>
          <p:cNvSpPr/>
          <p:nvPr/>
        </p:nvSpPr>
        <p:spPr>
          <a:xfrm>
            <a:off x="2989263" y="1404938"/>
            <a:ext cx="3505200" cy="1066800"/>
          </a:xfrm>
          <a:prstGeom prst="rect">
            <a:avLst/>
          </a:prstGeom>
          <a:noFill/>
          <a:ln w="15875">
            <a:noFill/>
          </a:ln>
        </p:spPr>
        <p:txBody>
          <a:bodyPr lIns="76197" tIns="38098" rIns="76197" bIns="38098" anchor="t">
            <a:spAutoFit/>
          </a:bodyPr>
          <a:lstStyle/>
          <a:p>
            <a:pPr algn="r" defTabSz="762000"/>
            <a:r>
              <a:rPr lang="zh-CN" altLang="en-US" sz="6500">
                <a:solidFill>
                  <a:srgbClr val="990000"/>
                </a:solidFill>
                <a:latin typeface="宋体" panose="02010600030101010101" pitchFamily="2" charset="-122"/>
                <a:ea typeface="宋体" panose="02010600030101010101" pitchFamily="2" charset="-122"/>
              </a:rPr>
              <a:t>［   ］</a:t>
            </a:r>
            <a:endParaRPr lang="zh-CN" altLang="en-US" sz="6500">
              <a:solidFill>
                <a:srgbClr val="990000"/>
              </a:solidFill>
              <a:latin typeface="宋体" panose="02010600030101010101" pitchFamily="2" charset="-122"/>
              <a:ea typeface="宋体" panose="02010600030101010101" pitchFamily="2" charset="-122"/>
            </a:endParaRPr>
          </a:p>
        </p:txBody>
      </p:sp>
      <p:sp>
        <p:nvSpPr>
          <p:cNvPr id="54" name="矩形 53"/>
          <p:cNvSpPr/>
          <p:nvPr/>
        </p:nvSpPr>
        <p:spPr>
          <a:xfrm>
            <a:off x="2871470" y="3276600"/>
            <a:ext cx="4499610" cy="91249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5335"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rPr>
              <a:t>经费审批要求</a:t>
            </a:r>
            <a:endParaRPr kumimoji="0" lang="zh-CN" altLang="en-US" sz="5335"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323"/>
                                        </p:tgtEl>
                                        <p:attrNameLst>
                                          <p:attrName>style.visibility</p:attrName>
                                        </p:attrNameLst>
                                      </p:cBhvr>
                                      <p:to>
                                        <p:strVal val="visible"/>
                                      </p:to>
                                    </p:set>
                                    <p:anim calcmode="lin" valueType="num">
                                      <p:cBhvr>
                                        <p:cTn id="7" dur="1000" fill="hold"/>
                                        <p:tgtEl>
                                          <p:spTgt spid="13323"/>
                                        </p:tgtEl>
                                        <p:attrNameLst>
                                          <p:attrName>ppt_w</p:attrName>
                                        </p:attrNameLst>
                                      </p:cBhvr>
                                      <p:tavLst>
                                        <p:tav tm="0">
                                          <p:val>
                                            <p:fltVal val="0"/>
                                          </p:val>
                                        </p:tav>
                                        <p:tav tm="100000">
                                          <p:val>
                                            <p:strVal val="#ppt_w"/>
                                          </p:val>
                                        </p:tav>
                                      </p:tavLst>
                                    </p:anim>
                                    <p:anim calcmode="lin" valueType="num">
                                      <p:cBhvr>
                                        <p:cTn id="8" dur="1000" fill="hold"/>
                                        <p:tgtEl>
                                          <p:spTgt spid="13323"/>
                                        </p:tgtEl>
                                        <p:attrNameLst>
                                          <p:attrName>ppt_h</p:attrName>
                                        </p:attrNameLst>
                                      </p:cBhvr>
                                      <p:tavLst>
                                        <p:tav tm="0">
                                          <p:val>
                                            <p:fltVal val="0"/>
                                          </p:val>
                                        </p:tav>
                                        <p:tav tm="100000">
                                          <p:val>
                                            <p:strVal val="#ppt_h"/>
                                          </p:val>
                                        </p:tav>
                                      </p:tavLst>
                                    </p:anim>
                                    <p:anim calcmode="lin" valueType="num">
                                      <p:cBhvr>
                                        <p:cTn id="9" dur="1000" fill="hold"/>
                                        <p:tgtEl>
                                          <p:spTgt spid="13323"/>
                                        </p:tgtEl>
                                        <p:attrNameLst>
                                          <p:attrName>style.rotation</p:attrName>
                                        </p:attrNameLst>
                                      </p:cBhvr>
                                      <p:tavLst>
                                        <p:tav tm="0">
                                          <p:val>
                                            <p:fltVal val="90"/>
                                          </p:val>
                                        </p:tav>
                                        <p:tav tm="100000">
                                          <p:val>
                                            <p:fltVal val="0"/>
                                          </p:val>
                                        </p:tav>
                                      </p:tavLst>
                                    </p:anim>
                                    <p:animEffect transition="in" filter="fade">
                                      <p:cBhvr>
                                        <p:cTn id="10" dur="1000"/>
                                        <p:tgtEl>
                                          <p:spTgt spid="13323"/>
                                        </p:tgtEl>
                                      </p:cBhvr>
                                    </p:animEffect>
                                  </p:childTnLst>
                                </p:cTn>
                              </p:par>
                              <p:par>
                                <p:cTn id="11" presetID="2" presetClass="entr" presetSubtype="8" fill="hold" nodeType="withEffect">
                                  <p:stCondLst>
                                    <p:cond delay="0"/>
                                  </p:stCondLst>
                                  <p:childTnLst>
                                    <p:set>
                                      <p:cBhvr>
                                        <p:cTn id="12" dur="1" fill="hold">
                                          <p:stCondLst>
                                            <p:cond delay="0"/>
                                          </p:stCondLst>
                                        </p:cTn>
                                        <p:tgtEl>
                                          <p:spTgt spid="485398"/>
                                        </p:tgtEl>
                                        <p:attrNameLst>
                                          <p:attrName>style.visibility</p:attrName>
                                        </p:attrNameLst>
                                      </p:cBhvr>
                                      <p:to>
                                        <p:strVal val="visible"/>
                                      </p:to>
                                    </p:set>
                                    <p:anim calcmode="lin" valueType="num">
                                      <p:cBhvr>
                                        <p:cTn id="13" dur="2000" fill="hold"/>
                                        <p:tgtEl>
                                          <p:spTgt spid="485398"/>
                                        </p:tgtEl>
                                        <p:attrNameLst>
                                          <p:attrName>ppt_x</p:attrName>
                                        </p:attrNameLst>
                                      </p:cBhvr>
                                      <p:tavLst>
                                        <p:tav tm="0">
                                          <p:val>
                                            <p:strVal val="0-#ppt_w/2"/>
                                          </p:val>
                                        </p:tav>
                                        <p:tav tm="100000">
                                          <p:val>
                                            <p:strVal val="#ppt_x"/>
                                          </p:val>
                                        </p:tav>
                                      </p:tavLst>
                                    </p:anim>
                                    <p:anim calcmode="lin" valueType="num">
                                      <p:cBhvr>
                                        <p:cTn id="14" dur="2000" fill="hold"/>
                                        <p:tgtEl>
                                          <p:spTgt spid="48539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600"/>
                                  </p:stCondLst>
                                  <p:childTnLst>
                                    <p:set>
                                      <p:cBhvr>
                                        <p:cTn id="16" dur="1" fill="hold">
                                          <p:stCondLst>
                                            <p:cond delay="0"/>
                                          </p:stCondLst>
                                        </p:cTn>
                                        <p:tgtEl>
                                          <p:spTgt spid="485407"/>
                                        </p:tgtEl>
                                        <p:attrNameLst>
                                          <p:attrName>style.visibility</p:attrName>
                                        </p:attrNameLst>
                                      </p:cBhvr>
                                      <p:to>
                                        <p:strVal val="visible"/>
                                      </p:to>
                                    </p:set>
                                    <p:anim calcmode="lin" valueType="num">
                                      <p:cBhvr>
                                        <p:cTn id="17" dur="2000" fill="hold"/>
                                        <p:tgtEl>
                                          <p:spTgt spid="485407"/>
                                        </p:tgtEl>
                                        <p:attrNameLst>
                                          <p:attrName>ppt_x</p:attrName>
                                        </p:attrNameLst>
                                      </p:cBhvr>
                                      <p:tavLst>
                                        <p:tav tm="0">
                                          <p:val>
                                            <p:strVal val="0-#ppt_w/2"/>
                                          </p:val>
                                        </p:tav>
                                        <p:tav tm="100000">
                                          <p:val>
                                            <p:strVal val="#ppt_x"/>
                                          </p:val>
                                        </p:tav>
                                      </p:tavLst>
                                    </p:anim>
                                    <p:anim calcmode="lin" valueType="num">
                                      <p:cBhvr>
                                        <p:cTn id="18" dur="2000" fill="hold"/>
                                        <p:tgtEl>
                                          <p:spTgt spid="48540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200"/>
                                  </p:stCondLst>
                                  <p:childTnLst>
                                    <p:set>
                                      <p:cBhvr>
                                        <p:cTn id="20" dur="1" fill="hold">
                                          <p:stCondLst>
                                            <p:cond delay="0"/>
                                          </p:stCondLst>
                                        </p:cTn>
                                        <p:tgtEl>
                                          <p:spTgt spid="485397"/>
                                        </p:tgtEl>
                                        <p:attrNameLst>
                                          <p:attrName>style.visibility</p:attrName>
                                        </p:attrNameLst>
                                      </p:cBhvr>
                                      <p:to>
                                        <p:strVal val="visible"/>
                                      </p:to>
                                    </p:set>
                                    <p:anim calcmode="lin" valueType="num">
                                      <p:cBhvr>
                                        <p:cTn id="21" dur="2000" fill="hold"/>
                                        <p:tgtEl>
                                          <p:spTgt spid="485397"/>
                                        </p:tgtEl>
                                        <p:attrNameLst>
                                          <p:attrName>ppt_x</p:attrName>
                                        </p:attrNameLst>
                                      </p:cBhvr>
                                      <p:tavLst>
                                        <p:tav tm="0">
                                          <p:val>
                                            <p:strVal val="0-#ppt_w/2"/>
                                          </p:val>
                                        </p:tav>
                                        <p:tav tm="100000">
                                          <p:val>
                                            <p:strVal val="#ppt_x"/>
                                          </p:val>
                                        </p:tav>
                                      </p:tavLst>
                                    </p:anim>
                                    <p:anim calcmode="lin" valueType="num">
                                      <p:cBhvr>
                                        <p:cTn id="22" dur="2000" fill="hold"/>
                                        <p:tgtEl>
                                          <p:spTgt spid="485397"/>
                                        </p:tgtEl>
                                        <p:attrNameLst>
                                          <p:attrName>ppt_y</p:attrName>
                                        </p:attrNameLst>
                                      </p:cBhvr>
                                      <p:tavLst>
                                        <p:tav tm="0">
                                          <p:val>
                                            <p:strVal val="#ppt_y"/>
                                          </p:val>
                                        </p:tav>
                                        <p:tav tm="100000">
                                          <p:val>
                                            <p:strVal val="#ppt_y"/>
                                          </p:val>
                                        </p:tav>
                                      </p:tavLst>
                                    </p:anim>
                                  </p:childTnLst>
                                </p:cTn>
                              </p:par>
                              <p:par>
                                <p:cTn id="23" presetID="17" presetClass="entr" presetSubtype="10" fill="hold" grpId="0" nodeType="withEffect">
                                  <p:stCondLst>
                                    <p:cond delay="1200"/>
                                  </p:stCondLst>
                                  <p:childTnLst>
                                    <p:set>
                                      <p:cBhvr>
                                        <p:cTn id="24" dur="1" fill="hold">
                                          <p:stCondLst>
                                            <p:cond delay="0"/>
                                          </p:stCondLst>
                                        </p:cTn>
                                        <p:tgtEl>
                                          <p:spTgt spid="485449"/>
                                        </p:tgtEl>
                                        <p:attrNameLst>
                                          <p:attrName>style.visibility</p:attrName>
                                        </p:attrNameLst>
                                      </p:cBhvr>
                                      <p:to>
                                        <p:strVal val="visible"/>
                                      </p:to>
                                    </p:set>
                                    <p:anim calcmode="lin" valueType="num">
                                      <p:cBhvr>
                                        <p:cTn id="25" dur="500" fill="hold"/>
                                        <p:tgtEl>
                                          <p:spTgt spid="485449"/>
                                        </p:tgtEl>
                                        <p:attrNameLst>
                                          <p:attrName>ppt_w</p:attrName>
                                        </p:attrNameLst>
                                      </p:cBhvr>
                                      <p:tavLst>
                                        <p:tav tm="0">
                                          <p:val>
                                            <p:fltVal val="0"/>
                                          </p:val>
                                        </p:tav>
                                        <p:tav tm="100000">
                                          <p:val>
                                            <p:strVal val="#ppt_w"/>
                                          </p:val>
                                        </p:tav>
                                      </p:tavLst>
                                    </p:anim>
                                    <p:anim calcmode="lin" valueType="num">
                                      <p:cBhvr>
                                        <p:cTn id="26" dur="500" fill="hold"/>
                                        <p:tgtEl>
                                          <p:spTgt spid="485449"/>
                                        </p:tgtEl>
                                        <p:attrNameLst>
                                          <p:attrName>ppt_h</p:attrName>
                                        </p:attrNameLst>
                                      </p:cBhvr>
                                      <p:tavLst>
                                        <p:tav tm="0">
                                          <p:val>
                                            <p:strVal val="#ppt_h"/>
                                          </p:val>
                                        </p:tav>
                                        <p:tav tm="100000">
                                          <p:val>
                                            <p:strVal val="#ppt_h"/>
                                          </p:val>
                                        </p:tav>
                                      </p:tavLst>
                                    </p:anim>
                                  </p:childTnLst>
                                </p:cTn>
                              </p:par>
                              <p:par>
                                <p:cTn id="27" presetID="23" presetClass="entr" presetSubtype="16" fill="hold" grpId="0" nodeType="withEffect">
                                  <p:stCondLst>
                                    <p:cond delay="1500"/>
                                  </p:stCondLst>
                                  <p:childTnLst>
                                    <p:set>
                                      <p:cBhvr>
                                        <p:cTn id="28" dur="1" fill="hold">
                                          <p:stCondLst>
                                            <p:cond delay="0"/>
                                          </p:stCondLst>
                                        </p:cTn>
                                        <p:tgtEl>
                                          <p:spTgt spid="485448"/>
                                        </p:tgtEl>
                                        <p:attrNameLst>
                                          <p:attrName>style.visibility</p:attrName>
                                        </p:attrNameLst>
                                      </p:cBhvr>
                                      <p:to>
                                        <p:strVal val="visible"/>
                                      </p:to>
                                    </p:set>
                                    <p:anim calcmode="lin" valueType="num">
                                      <p:cBhvr>
                                        <p:cTn id="29" dur="500" fill="hold"/>
                                        <p:tgtEl>
                                          <p:spTgt spid="485448"/>
                                        </p:tgtEl>
                                        <p:attrNameLst>
                                          <p:attrName>ppt_w</p:attrName>
                                        </p:attrNameLst>
                                      </p:cBhvr>
                                      <p:tavLst>
                                        <p:tav tm="0">
                                          <p:val>
                                            <p:fltVal val="0"/>
                                          </p:val>
                                        </p:tav>
                                        <p:tav tm="100000">
                                          <p:val>
                                            <p:strVal val="#ppt_w"/>
                                          </p:val>
                                        </p:tav>
                                      </p:tavLst>
                                    </p:anim>
                                    <p:anim calcmode="lin" valueType="num">
                                      <p:cBhvr>
                                        <p:cTn id="30" dur="500" fill="hold"/>
                                        <p:tgtEl>
                                          <p:spTgt spid="485448"/>
                                        </p:tgtEl>
                                        <p:attrNameLst>
                                          <p:attrName>ppt_h</p:attrName>
                                        </p:attrNameLst>
                                      </p:cBhvr>
                                      <p:tavLst>
                                        <p:tav tm="0">
                                          <p:val>
                                            <p:fltVal val="0"/>
                                          </p:val>
                                        </p:tav>
                                        <p:tav tm="100000">
                                          <p:val>
                                            <p:strVal val="#ppt_h"/>
                                          </p:val>
                                        </p:tav>
                                      </p:tavLst>
                                    </p:anim>
                                  </p:childTnLst>
                                </p:cTn>
                              </p:par>
                            </p:childTnLst>
                          </p:cTn>
                        </p:par>
                        <p:par>
                          <p:cTn id="31" fill="hold">
                            <p:stCondLst>
                              <p:cond delay="3200"/>
                            </p:stCondLst>
                            <p:childTnLst>
                              <p:par>
                                <p:cTn id="32" presetID="2" presetClass="entr" presetSubtype="1"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ppt_x</p:attrName>
                                        </p:attrNameLst>
                                      </p:cBhvr>
                                      <p:tavLst>
                                        <p:tav tm="0">
                                          <p:val>
                                            <p:strVal val="#ppt_x"/>
                                          </p:val>
                                        </p:tav>
                                        <p:tav tm="100000">
                                          <p:val>
                                            <p:strVal val="#ppt_x"/>
                                          </p:val>
                                        </p:tav>
                                      </p:tavLst>
                                    </p:anim>
                                    <p:anim calcmode="lin" valueType="num">
                                      <p:cBhvr>
                                        <p:cTn id="35"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48" grpId="0" animBg="1"/>
      <p:bldP spid="485449"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
          <p:cNvSpPr/>
          <p:nvPr/>
        </p:nvSpPr>
        <p:spPr>
          <a:xfrm>
            <a:off x="-8890" y="5148507"/>
            <a:ext cx="9768205" cy="261058"/>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smtClean="0">
                <a:solidFill>
                  <a:schemeClr val="bg1"/>
                </a:solidFill>
                <a:latin typeface="微软雅黑" panose="020B0503020204020204" pitchFamily="34" charset="-122"/>
                <a:ea typeface="微软雅黑" panose="020B0503020204020204" pitchFamily="34" charset="-122"/>
              </a:rPr>
              <a:t>纵向</a:t>
            </a:r>
            <a:r>
              <a:rPr lang="zh-CN" altLang="en-US" b="1" noProof="1" smtClean="0">
                <a:solidFill>
                  <a:schemeClr val="bg1"/>
                </a:solidFill>
                <a:latin typeface="微软雅黑" panose="020B0503020204020204" pitchFamily="34" charset="-122"/>
                <a:ea typeface="微软雅黑" panose="020B0503020204020204" pitchFamily="34" charset="-122"/>
              </a:rPr>
              <a:t>科研项目</a:t>
            </a:r>
            <a:r>
              <a:rPr lang="zh-CN" altLang="en-US" b="1" strike="noStrike" noProof="1" smtClean="0">
                <a:solidFill>
                  <a:schemeClr val="bg1"/>
                </a:solidFill>
                <a:latin typeface="微软雅黑" panose="020B0503020204020204" pitchFamily="34" charset="-122"/>
                <a:ea typeface="微软雅黑" panose="020B0503020204020204" pitchFamily="34" charset="-122"/>
              </a:rPr>
              <a:t>开支</a:t>
            </a:r>
            <a:r>
              <a:rPr lang="zh-CN" altLang="en-US" b="1" strike="noStrike" noProof="1">
                <a:solidFill>
                  <a:schemeClr val="bg1"/>
                </a:solidFill>
                <a:latin typeface="微软雅黑" panose="020B0503020204020204" pitchFamily="34" charset="-122"/>
                <a:ea typeface="微软雅黑" panose="020B0503020204020204" pitchFamily="34" charset="-122"/>
              </a:rPr>
              <a:t>范围：直接费用与间接费用</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2" name="对角圆角矩形 1"/>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（七）</a:t>
            </a:r>
            <a:r>
              <a:rPr lang="zh-CN" altLang="zh-CN" sz="2400" b="1">
                <a:solidFill>
                  <a:schemeClr val="bg1"/>
                </a:solidFill>
                <a:latin typeface="微软雅黑" panose="020B0503020204020204" pitchFamily="34" charset="-122"/>
                <a:ea typeface="微软雅黑" panose="020B0503020204020204" pitchFamily="34" charset="-122"/>
                <a:sym typeface="+mn-ea"/>
              </a:rPr>
              <a:t>科研经费支出和结余管理</a:t>
            </a:r>
            <a:r>
              <a:rPr lang="zh-CN" altLang="zh-CN" sz="2400" b="1" strike="noStrike" noProof="1">
                <a:solidFill>
                  <a:schemeClr val="bg1"/>
                </a:solidFill>
                <a:latin typeface="微软雅黑" panose="020B0503020204020204" pitchFamily="34" charset="-122"/>
                <a:ea typeface="微软雅黑" panose="020B0503020204020204" pitchFamily="34" charset="-122"/>
              </a:rPr>
              <a:t>（续</a:t>
            </a:r>
            <a:r>
              <a:rPr lang="en-US" altLang="zh-CN" sz="2400" b="1" strike="noStrike" noProof="1">
                <a:solidFill>
                  <a:schemeClr val="bg1"/>
                </a:solidFill>
                <a:latin typeface="微软雅黑" panose="020B0503020204020204" pitchFamily="34" charset="-122"/>
                <a:ea typeface="微软雅黑" panose="020B0503020204020204" pitchFamily="34" charset="-122"/>
              </a:rPr>
              <a:t>2</a:t>
            </a:r>
            <a:r>
              <a:rPr lang="zh-CN" altLang="zh-CN" sz="2400" b="1" strike="noStrike" noProof="1">
                <a:solidFill>
                  <a:schemeClr val="bg1"/>
                </a:solidFill>
                <a:latin typeface="微软雅黑" panose="020B0503020204020204" pitchFamily="34" charset="-122"/>
                <a:ea typeface="微软雅黑" panose="020B0503020204020204" pitchFamily="34" charset="-122"/>
              </a:rPr>
              <a:t>）</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586740" y="626745"/>
          <a:ext cx="8740775" cy="4427115"/>
        </p:xfrm>
        <a:graphic>
          <a:graphicData uri="http://schemas.openxmlformats.org/drawingml/2006/table">
            <a:tbl>
              <a:tblPr firstRow="1" firstCol="1" lastRow="1" lastCol="1" bandRow="1" bandCol="1">
                <a:tableStyleId>{5940675A-B579-460E-94D1-54222C63F5DA}</a:tableStyleId>
              </a:tblPr>
              <a:tblGrid>
                <a:gridCol w="1226185"/>
                <a:gridCol w="3648710"/>
                <a:gridCol w="3865880"/>
              </a:tblGrid>
              <a:tr h="563634">
                <a:tc>
                  <a:txBody>
                    <a:bodyPr/>
                    <a:lstStyle/>
                    <a:p>
                      <a:pPr algn="r">
                        <a:spcAft>
                          <a:spcPts val="0"/>
                        </a:spcAft>
                      </a:pPr>
                      <a:r>
                        <a:rPr lang="en-US" sz="1200" b="1" kern="100" dirty="0">
                          <a:effectLst/>
                          <a:latin typeface="微软雅黑" panose="020B0503020204020204" pitchFamily="34" charset="-122"/>
                          <a:ea typeface="微软雅黑" panose="020B0503020204020204" pitchFamily="34" charset="-122"/>
                        </a:rPr>
                        <a:t>        </a:t>
                      </a:r>
                      <a:r>
                        <a:rPr lang="en-US" sz="1200" b="1" kern="100" dirty="0" smtClean="0">
                          <a:effectLst/>
                          <a:latin typeface="微软雅黑" panose="020B0503020204020204" pitchFamily="34" charset="-122"/>
                          <a:ea typeface="微软雅黑" panose="020B0503020204020204" pitchFamily="34" charset="-122"/>
                        </a:rPr>
                        <a:t>                        </a:t>
                      </a:r>
                      <a:r>
                        <a:rPr lang="zh-CN" sz="1200" b="1" kern="100" dirty="0" smtClean="0">
                          <a:effectLst/>
                          <a:latin typeface="微软雅黑" panose="020B0503020204020204" pitchFamily="34" charset="-122"/>
                          <a:ea typeface="微软雅黑" panose="020B0503020204020204" pitchFamily="34" charset="-122"/>
                        </a:rPr>
                        <a:t>类型</a:t>
                      </a:r>
                      <a:r>
                        <a:rPr lang="en-US" sz="1200" b="1" kern="100" dirty="0" smtClean="0">
                          <a:effectLst/>
                          <a:latin typeface="微软雅黑" panose="020B0503020204020204" pitchFamily="34" charset="-122"/>
                          <a:ea typeface="微软雅黑" panose="020B0503020204020204" pitchFamily="34" charset="-122"/>
                        </a:rPr>
                        <a:t>  </a:t>
                      </a:r>
                      <a:endParaRPr lang="zh-CN" sz="1200" b="1" kern="100" dirty="0">
                        <a:effectLst/>
                        <a:latin typeface="微软雅黑" panose="020B0503020204020204" pitchFamily="34" charset="-122"/>
                        <a:ea typeface="微软雅黑" panose="020B0503020204020204" pitchFamily="34" charset="-122"/>
                      </a:endParaRPr>
                    </a:p>
                    <a:p>
                      <a:pPr algn="just">
                        <a:spcAft>
                          <a:spcPts val="0"/>
                        </a:spcAft>
                      </a:pPr>
                      <a:r>
                        <a:rPr lang="en-US" sz="1200" b="1" kern="100" dirty="0">
                          <a:effectLst/>
                          <a:latin typeface="微软雅黑" panose="020B0503020204020204" pitchFamily="34" charset="-122"/>
                          <a:ea typeface="微软雅黑" panose="020B0503020204020204" pitchFamily="34" charset="-122"/>
                        </a:rPr>
                        <a:t> </a:t>
                      </a:r>
                      <a:r>
                        <a:rPr lang="zh-CN" sz="1200" b="1" kern="100" dirty="0">
                          <a:effectLst/>
                          <a:latin typeface="微软雅黑" panose="020B0503020204020204" pitchFamily="34" charset="-122"/>
                          <a:ea typeface="微软雅黑" panose="020B0503020204020204" pitchFamily="34" charset="-122"/>
                        </a:rPr>
                        <a:t>事项</a:t>
                      </a:r>
                      <a:endPar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3449" marR="43449" marT="7667" marB="0" anchor="ctr"/>
                </a:tc>
                <a:tc>
                  <a:txBody>
                    <a:bodyPr/>
                    <a:lstStyle/>
                    <a:p>
                      <a:pPr algn="ctr">
                        <a:spcAft>
                          <a:spcPts val="0"/>
                        </a:spcAft>
                      </a:pPr>
                      <a:r>
                        <a:rPr lang="zh-CN" sz="1200" b="1" kern="100" dirty="0">
                          <a:effectLst/>
                          <a:latin typeface="微软雅黑" panose="020B0503020204020204" pitchFamily="34" charset="-122"/>
                          <a:ea typeface="微软雅黑" panose="020B0503020204020204" pitchFamily="34" charset="-122"/>
                        </a:rPr>
                        <a:t>直接费用</a:t>
                      </a:r>
                      <a:endPar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3449" marR="43449" marT="7667" marB="0" anchor="ctr"/>
                </a:tc>
                <a:tc>
                  <a:txBody>
                    <a:bodyPr/>
                    <a:lstStyle/>
                    <a:p>
                      <a:pPr algn="ctr">
                        <a:spcAft>
                          <a:spcPts val="0"/>
                        </a:spcAft>
                      </a:pPr>
                      <a:r>
                        <a:rPr lang="zh-CN" sz="1200" b="1" kern="100" dirty="0">
                          <a:effectLst/>
                          <a:latin typeface="微软雅黑" panose="020B0503020204020204" pitchFamily="34" charset="-122"/>
                          <a:ea typeface="微软雅黑" panose="020B0503020204020204" pitchFamily="34" charset="-122"/>
                        </a:rPr>
                        <a:t>间接费用</a:t>
                      </a:r>
                      <a:endPar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3449" marR="43449" marT="7667" marB="0" anchor="ctr"/>
                </a:tc>
              </a:tr>
              <a:tr h="1459403">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定义与内容</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3449" marR="43449" marT="7667" marB="0" anchor="ctr"/>
                </a:tc>
                <a:tc>
                  <a:txBody>
                    <a:bodyPr/>
                    <a:lstStyle/>
                    <a:p>
                      <a:pPr algn="just">
                        <a:spcAft>
                          <a:spcPts val="0"/>
                        </a:spcAft>
                      </a:pPr>
                      <a:r>
                        <a:rPr lang="en-US" sz="1400" kern="100" dirty="0">
                          <a:effectLst/>
                          <a:latin typeface="微软雅黑" panose="020B0503020204020204" pitchFamily="34" charset="-122"/>
                          <a:ea typeface="微软雅黑" panose="020B0503020204020204" pitchFamily="34" charset="-122"/>
                        </a:rPr>
                        <a:t>1.</a:t>
                      </a:r>
                      <a:r>
                        <a:rPr lang="zh-CN" sz="1400" kern="100" dirty="0">
                          <a:effectLst/>
                          <a:latin typeface="微软雅黑" panose="020B0503020204020204" pitchFamily="34" charset="-122"/>
                          <a:ea typeface="微软雅黑" panose="020B0503020204020204" pitchFamily="34" charset="-122"/>
                        </a:rPr>
                        <a:t>直接费用是指：在项目研究过程中发生的与之直接相关的费用；</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sz="1400" kern="100" dirty="0">
                          <a:effectLst/>
                          <a:latin typeface="微软雅黑" panose="020B0503020204020204" pitchFamily="34" charset="-122"/>
                          <a:ea typeface="微软雅黑" panose="020B0503020204020204" pitchFamily="34" charset="-122"/>
                        </a:rPr>
                        <a:t>2.</a:t>
                      </a:r>
                      <a:r>
                        <a:rPr lang="zh-CN" sz="1400" kern="100" dirty="0">
                          <a:effectLst/>
                          <a:latin typeface="微软雅黑" panose="020B0503020204020204" pitchFamily="34" charset="-122"/>
                          <a:ea typeface="微软雅黑" panose="020B0503020204020204" pitchFamily="34" charset="-122"/>
                        </a:rPr>
                        <a:t>包括设备费、材料费、测试化验加工费、燃料动力费、差旅费</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会议费</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国际合作与交流费、出版</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文献</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信息传播</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知识产权事务费、劳务费（人员费）、专家咨询费、资料费、数据采集费、印刷出版费、其他支出。</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3449" marR="43449" marT="7667" marB="0" anchor="ctr"/>
                </a:tc>
                <a:tc>
                  <a:txBody>
                    <a:bodyPr/>
                    <a:lstStyle/>
                    <a:p>
                      <a:pPr algn="just">
                        <a:spcAft>
                          <a:spcPts val="0"/>
                        </a:spcAft>
                      </a:pPr>
                      <a:r>
                        <a:rPr lang="en-US" sz="1400" kern="100" dirty="0">
                          <a:effectLst/>
                          <a:latin typeface="微软雅黑" panose="020B0503020204020204" pitchFamily="34" charset="-122"/>
                          <a:ea typeface="微软雅黑" panose="020B0503020204020204" pitchFamily="34" charset="-122"/>
                        </a:rPr>
                        <a:t>1.</a:t>
                      </a:r>
                      <a:r>
                        <a:rPr lang="zh-CN" sz="1400" kern="100" dirty="0">
                          <a:effectLst/>
                          <a:latin typeface="微软雅黑" panose="020B0503020204020204" pitchFamily="34" charset="-122"/>
                          <a:ea typeface="微软雅黑" panose="020B0503020204020204" pitchFamily="34" charset="-122"/>
                        </a:rPr>
                        <a:t>间接费用是指：承担项目任务的单位在组织实施项目过程中发生的无法在直接费用中列支的相关费用；</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sz="1400" kern="100" dirty="0">
                          <a:effectLst/>
                          <a:latin typeface="微软雅黑" panose="020B0503020204020204" pitchFamily="34" charset="-122"/>
                          <a:ea typeface="微软雅黑" panose="020B0503020204020204" pitchFamily="34" charset="-122"/>
                        </a:rPr>
                        <a:t>2.</a:t>
                      </a:r>
                      <a:r>
                        <a:rPr lang="zh-CN" sz="1400" kern="100" dirty="0">
                          <a:effectLst/>
                          <a:latin typeface="微软雅黑" panose="020B0503020204020204" pitchFamily="34" charset="-122"/>
                          <a:ea typeface="微软雅黑" panose="020B0503020204020204" pitchFamily="34" charset="-122"/>
                        </a:rPr>
                        <a:t>包括承担项目任务的单位为项目研究提供的现有仪器设备及房屋，水、电、气、暖消耗，有关管理费用的补助支出，以及</a:t>
                      </a:r>
                      <a:r>
                        <a:rPr lang="zh-CN" sz="1400" b="1" u="sng" kern="100" dirty="0">
                          <a:solidFill>
                            <a:srgbClr val="FF0000"/>
                          </a:solidFill>
                          <a:effectLst/>
                          <a:latin typeface="微软雅黑" panose="020B0503020204020204" pitchFamily="34" charset="-122"/>
                          <a:ea typeface="微软雅黑" panose="020B0503020204020204" pitchFamily="34" charset="-122"/>
                        </a:rPr>
                        <a:t>绩效支出</a:t>
                      </a:r>
                      <a:r>
                        <a:rPr lang="zh-CN" sz="1400" kern="100" dirty="0">
                          <a:effectLst/>
                          <a:latin typeface="微软雅黑" panose="020B0503020204020204" pitchFamily="34" charset="-122"/>
                          <a:ea typeface="微软雅黑" panose="020B0503020204020204" pitchFamily="34" charset="-122"/>
                        </a:rPr>
                        <a:t>等。</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sz="1400" kern="10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3449" marR="43449" marT="7667" marB="0" anchor="ctr"/>
                </a:tc>
              </a:tr>
              <a:tr h="1394460">
                <a:tc rowSpan="2">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重要事项</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3449" marR="43449" marT="7667" marB="0" anchor="ctr"/>
                </a:tc>
                <a:tc>
                  <a:txBody>
                    <a:bodyPr/>
                    <a:lstStyle/>
                    <a:p>
                      <a:pPr algn="just">
                        <a:spcAft>
                          <a:spcPts val="0"/>
                        </a:spcAft>
                      </a:pPr>
                      <a:r>
                        <a:rPr lang="en-US" sz="1400" kern="100" dirty="0">
                          <a:effectLst/>
                          <a:latin typeface="微软雅黑" panose="020B0503020204020204" pitchFamily="34" charset="-122"/>
                          <a:ea typeface="微软雅黑" panose="020B0503020204020204" pitchFamily="34" charset="-122"/>
                        </a:rPr>
                        <a:t>1.</a:t>
                      </a:r>
                      <a:r>
                        <a:rPr lang="zh-CN" sz="1400" kern="100" dirty="0">
                          <a:effectLst/>
                          <a:latin typeface="微软雅黑" panose="020B0503020204020204" pitchFamily="34" charset="-122"/>
                          <a:ea typeface="微软雅黑" panose="020B0503020204020204" pitchFamily="34" charset="-122"/>
                        </a:rPr>
                        <a:t>会议费、差旅费、国际合作与交流费可以根据需要</a:t>
                      </a:r>
                      <a:r>
                        <a:rPr lang="zh-CN" sz="1400" b="1" u="sng" kern="100" dirty="0">
                          <a:solidFill>
                            <a:srgbClr val="FF0000"/>
                          </a:solidFill>
                          <a:effectLst/>
                          <a:latin typeface="微软雅黑" panose="020B0503020204020204" pitchFamily="34" charset="-122"/>
                          <a:ea typeface="微软雅黑" panose="020B0503020204020204" pitchFamily="34" charset="-122"/>
                        </a:rPr>
                        <a:t>合并编制预算</a:t>
                      </a:r>
                      <a:r>
                        <a:rPr lang="zh-CN" sz="1400" kern="100" dirty="0">
                          <a:effectLst/>
                          <a:latin typeface="微软雅黑" panose="020B0503020204020204" pitchFamily="34" charset="-122"/>
                          <a:ea typeface="微软雅黑" panose="020B0503020204020204" pitchFamily="34" charset="-122"/>
                        </a:rPr>
                        <a:t>，其中不超过直接费用</a:t>
                      </a:r>
                      <a:r>
                        <a:rPr lang="en-US" sz="1400" kern="100" dirty="0">
                          <a:effectLst/>
                          <a:latin typeface="微软雅黑" panose="020B0503020204020204" pitchFamily="34" charset="-122"/>
                          <a:ea typeface="微软雅黑" panose="020B0503020204020204" pitchFamily="34" charset="-122"/>
                        </a:rPr>
                        <a:t>10%</a:t>
                      </a:r>
                      <a:r>
                        <a:rPr lang="zh-CN" sz="1400" kern="100" dirty="0">
                          <a:effectLst/>
                          <a:latin typeface="微软雅黑" panose="020B0503020204020204" pitchFamily="34" charset="-122"/>
                          <a:ea typeface="微软雅黑" panose="020B0503020204020204" pitchFamily="34" charset="-122"/>
                        </a:rPr>
                        <a:t>的，不需要提供预算测算依据；</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sz="1400" kern="100" dirty="0">
                          <a:effectLst/>
                          <a:latin typeface="微软雅黑" panose="020B0503020204020204" pitchFamily="34" charset="-122"/>
                          <a:ea typeface="微软雅黑" panose="020B0503020204020204" pitchFamily="34" charset="-122"/>
                        </a:rPr>
                        <a:t>2.</a:t>
                      </a:r>
                      <a:r>
                        <a:rPr lang="zh-CN" sz="1400" kern="100" dirty="0">
                          <a:effectLst/>
                          <a:latin typeface="微软雅黑" panose="020B0503020204020204" pitchFamily="34" charset="-122"/>
                          <a:ea typeface="微软雅黑" panose="020B0503020204020204" pitchFamily="34" charset="-122"/>
                        </a:rPr>
                        <a:t>劳务费发给</a:t>
                      </a:r>
                      <a:r>
                        <a:rPr lang="zh-CN" sz="1400" b="1" u="sng" kern="100" dirty="0">
                          <a:solidFill>
                            <a:srgbClr val="FF0000"/>
                          </a:solidFill>
                          <a:effectLst/>
                          <a:latin typeface="微软雅黑" panose="020B0503020204020204" pitchFamily="34" charset="-122"/>
                          <a:ea typeface="微软雅黑" panose="020B0503020204020204" pitchFamily="34" charset="-122"/>
                        </a:rPr>
                        <a:t>没有工资收入</a:t>
                      </a:r>
                      <a:r>
                        <a:rPr lang="zh-CN" sz="1400" kern="100" dirty="0">
                          <a:effectLst/>
                          <a:latin typeface="微软雅黑" panose="020B0503020204020204" pitchFamily="34" charset="-122"/>
                          <a:ea typeface="微软雅黑" panose="020B0503020204020204" pitchFamily="34" charset="-122"/>
                        </a:rPr>
                        <a:t>的项目组成员；</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3449" marR="43449" marT="7667" marB="0" anchor="ctr"/>
                </a:tc>
                <a:tc>
                  <a:txBody>
                    <a:bodyPr/>
                    <a:lstStyle/>
                    <a:p>
                      <a:pPr algn="just">
                        <a:spcAft>
                          <a:spcPts val="0"/>
                        </a:spcAft>
                      </a:pPr>
                      <a:r>
                        <a:rPr lang="en-US" sz="1400" kern="100" dirty="0">
                          <a:effectLst/>
                          <a:latin typeface="微软雅黑" panose="020B0503020204020204" pitchFamily="34" charset="-122"/>
                          <a:ea typeface="微软雅黑" panose="020B0503020204020204" pitchFamily="34" charset="-122"/>
                        </a:rPr>
                        <a:t>1.</a:t>
                      </a:r>
                      <a:r>
                        <a:rPr lang="zh-CN" sz="1400" kern="100" dirty="0">
                          <a:effectLst/>
                          <a:latin typeface="微软雅黑" panose="020B0503020204020204" pitchFamily="34" charset="-122"/>
                          <a:ea typeface="微软雅黑" panose="020B0503020204020204" pitchFamily="34" charset="-122"/>
                        </a:rPr>
                        <a:t>项目申报时，应按规定比例足额编制间接费用预算，其中</a:t>
                      </a:r>
                      <a:r>
                        <a:rPr lang="zh-CN" sz="1400" b="1" u="sng" kern="100" dirty="0">
                          <a:solidFill>
                            <a:srgbClr val="FF0000"/>
                          </a:solidFill>
                          <a:effectLst/>
                          <a:latin typeface="微软雅黑" panose="020B0503020204020204" pitchFamily="34" charset="-122"/>
                          <a:ea typeface="微软雅黑" panose="020B0503020204020204" pitchFamily="34" charset="-122"/>
                        </a:rPr>
                        <a:t>管理费预算不得低于</a:t>
                      </a:r>
                      <a:r>
                        <a:rPr lang="zh-CN" sz="1400" kern="100" dirty="0">
                          <a:effectLst/>
                          <a:latin typeface="微软雅黑" panose="020B0503020204020204" pitchFamily="34" charset="-122"/>
                          <a:ea typeface="微软雅黑" panose="020B0503020204020204" pitchFamily="34" charset="-122"/>
                        </a:rPr>
                        <a:t>总经费的</a:t>
                      </a:r>
                      <a:r>
                        <a:rPr lang="en-US" sz="1400" b="1" u="sng" kern="100" dirty="0">
                          <a:solidFill>
                            <a:srgbClr val="FF0000"/>
                          </a:solidFill>
                          <a:effectLst/>
                          <a:latin typeface="微软雅黑" panose="020B0503020204020204" pitchFamily="34" charset="-122"/>
                          <a:ea typeface="微软雅黑" panose="020B0503020204020204" pitchFamily="34" charset="-122"/>
                        </a:rPr>
                        <a:t>5%</a:t>
                      </a:r>
                      <a:r>
                        <a:rPr lang="zh-CN" sz="1400" kern="100" dirty="0">
                          <a:effectLst/>
                          <a:latin typeface="微软雅黑" panose="020B0503020204020204" pitchFamily="34" charset="-122"/>
                          <a:ea typeface="微软雅黑" panose="020B0503020204020204" pitchFamily="34" charset="-122"/>
                        </a:rPr>
                        <a:t>；</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sz="1400" kern="100" dirty="0">
                          <a:effectLst/>
                          <a:latin typeface="微软雅黑" panose="020B0503020204020204" pitchFamily="34" charset="-122"/>
                          <a:ea typeface="微软雅黑" panose="020B0503020204020204" pitchFamily="34" charset="-122"/>
                        </a:rPr>
                        <a:t>2.</a:t>
                      </a:r>
                      <a:r>
                        <a:rPr lang="zh-CN" sz="1400" kern="100" dirty="0">
                          <a:effectLst/>
                          <a:latin typeface="微软雅黑" panose="020B0503020204020204" pitchFamily="34" charset="-122"/>
                          <a:ea typeface="微软雅黑" panose="020B0503020204020204" pitchFamily="34" charset="-122"/>
                        </a:rPr>
                        <a:t>绩效支出安排要与科研人员在项目工作中的实际贡献挂钩，</a:t>
                      </a:r>
                      <a:r>
                        <a:rPr lang="zh-CN" sz="1400" b="1" u="sng" kern="100" dirty="0">
                          <a:solidFill>
                            <a:srgbClr val="FF0000"/>
                          </a:solidFill>
                          <a:effectLst/>
                          <a:latin typeface="微软雅黑" panose="020B0503020204020204" pitchFamily="34" charset="-122"/>
                          <a:ea typeface="微软雅黑" panose="020B0503020204020204" pitchFamily="34" charset="-122"/>
                        </a:rPr>
                        <a:t>不设比例限制</a:t>
                      </a:r>
                      <a:r>
                        <a:rPr lang="zh-CN" sz="1400" kern="100" dirty="0">
                          <a:effectLst/>
                          <a:latin typeface="微软雅黑" panose="020B0503020204020204" pitchFamily="34" charset="-122"/>
                          <a:ea typeface="微软雅黑" panose="020B0503020204020204" pitchFamily="34" charset="-122"/>
                        </a:rPr>
                        <a:t>，但要处理好合理分摊间接成本和对科研人员激励的关系；</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sz="1400" kern="100" dirty="0">
                          <a:effectLst/>
                          <a:latin typeface="微软雅黑" panose="020B0503020204020204" pitchFamily="34" charset="-122"/>
                          <a:ea typeface="微软雅黑" panose="020B0503020204020204" pitchFamily="34" charset="-122"/>
                        </a:rPr>
                        <a:t>3.</a:t>
                      </a:r>
                      <a:r>
                        <a:rPr lang="zh-CN" sz="1400" kern="100" dirty="0">
                          <a:effectLst/>
                          <a:latin typeface="微软雅黑" panose="020B0503020204020204" pitchFamily="34" charset="-122"/>
                          <a:ea typeface="微软雅黑" panose="020B0503020204020204" pitchFamily="34" charset="-122"/>
                        </a:rPr>
                        <a:t>间接费用相关比例详见《华南农业大学报账指南》纸质版。</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3449" marR="43449" marT="7667" marB="0" anchor="ctr"/>
                </a:tc>
              </a:tr>
              <a:tr h="563634">
                <a:tc vMerge="1">
                  <a:tcPr marL="43449" marR="43449" marT="7667" marB="0" anchor="ctr"/>
                </a:tc>
                <a:tc gridSpan="2">
                  <a:txBody>
                    <a:bodyPr/>
                    <a:lstStyle/>
                    <a:p>
                      <a:pPr algn="l">
                        <a:lnSpc>
                          <a:spcPct val="100000"/>
                        </a:lnSpc>
                        <a:spcAft>
                          <a:spcPts val="0"/>
                        </a:spcAft>
                      </a:pPr>
                      <a:r>
                        <a:rPr lang="en-US" altLang="zh-CN" sz="1400" kern="100" dirty="0" smtClean="0">
                          <a:solidFill>
                            <a:schemeClr val="tx1"/>
                          </a:solidFill>
                          <a:effectLst/>
                          <a:latin typeface="微软雅黑" panose="020B0503020204020204" pitchFamily="34" charset="-122"/>
                          <a:ea typeface="微软雅黑" panose="020B0503020204020204" pitchFamily="34" charset="-122"/>
                          <a:cs typeface="+mn-cs"/>
                        </a:rPr>
                        <a:t>1.</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mn-cs"/>
                        </a:rPr>
                        <a:t>国家级</a:t>
                      </a:r>
                      <a:r>
                        <a:rPr lang="zh-CN" altLang="en-US" sz="1400" kern="100" dirty="0" smtClean="0">
                          <a:solidFill>
                            <a:schemeClr val="tx1"/>
                          </a:solidFill>
                          <a:effectLst/>
                          <a:latin typeface="微软雅黑" panose="020B0503020204020204" pitchFamily="34" charset="-122"/>
                          <a:ea typeface="微软雅黑" panose="020B0503020204020204" pitchFamily="34" charset="-122"/>
                          <a:cs typeface="+mn-cs"/>
                        </a:rPr>
                        <a:t>科研项目劳务费预算不设比例限制；</a:t>
                      </a:r>
                      <a:endParaRPr lang="en-US" altLang="zh-CN" sz="1400" kern="100" dirty="0" smtClean="0">
                        <a:solidFill>
                          <a:schemeClr val="tx1"/>
                        </a:solidFill>
                        <a:effectLst/>
                        <a:latin typeface="微软雅黑" panose="020B0503020204020204" pitchFamily="34" charset="-122"/>
                        <a:ea typeface="微软雅黑" panose="020B0503020204020204" pitchFamily="34" charset="-122"/>
                        <a:cs typeface="+mn-cs"/>
                      </a:endParaRPr>
                    </a:p>
                    <a:p>
                      <a:pPr algn="l">
                        <a:lnSpc>
                          <a:spcPct val="100000"/>
                        </a:lnSpc>
                        <a:spcAft>
                          <a:spcPts val="0"/>
                        </a:spcAft>
                      </a:pPr>
                      <a:r>
                        <a:rPr lang="en-US" altLang="zh-CN" sz="1400" kern="100" dirty="0" smtClean="0">
                          <a:solidFill>
                            <a:schemeClr val="tx1"/>
                          </a:solidFill>
                          <a:effectLst/>
                          <a:latin typeface="微软雅黑" panose="020B0503020204020204" pitchFamily="34" charset="-122"/>
                          <a:ea typeface="微软雅黑" panose="020B0503020204020204" pitchFamily="34" charset="-122"/>
                          <a:cs typeface="+mn-cs"/>
                        </a:rPr>
                        <a:t>2.</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mn-cs"/>
                        </a:rPr>
                        <a:t>省级</a:t>
                      </a:r>
                      <a:r>
                        <a:rPr lang="zh-CN" altLang="en-US" sz="1400" kern="100" dirty="0" smtClean="0">
                          <a:solidFill>
                            <a:schemeClr val="tx1"/>
                          </a:solidFill>
                          <a:effectLst/>
                          <a:latin typeface="微软雅黑" panose="020B0503020204020204" pitchFamily="34" charset="-122"/>
                          <a:ea typeface="微软雅黑" panose="020B0503020204020204" pitchFamily="34" charset="-122"/>
                          <a:cs typeface="+mn-cs"/>
                        </a:rPr>
                        <a:t>自主创新项目人员费、</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mn-cs"/>
                        </a:rPr>
                        <a:t>劳务费、绩效支出</a:t>
                      </a:r>
                      <a:r>
                        <a:rPr lang="zh-CN" altLang="en-US" sz="1400" kern="100" dirty="0" smtClean="0">
                          <a:solidFill>
                            <a:schemeClr val="tx1"/>
                          </a:solidFill>
                          <a:effectLst/>
                          <a:latin typeface="微软雅黑" panose="020B0503020204020204" pitchFamily="34" charset="-122"/>
                          <a:ea typeface="微软雅黑" panose="020B0503020204020204" pitchFamily="34" charset="-122"/>
                          <a:cs typeface="+mn-cs"/>
                        </a:rPr>
                        <a:t>比例不超过经费总额的</a:t>
                      </a:r>
                      <a:r>
                        <a:rPr lang="en-US" altLang="zh-CN" sz="1400" kern="100" dirty="0" smtClean="0">
                          <a:solidFill>
                            <a:schemeClr val="tx1"/>
                          </a:solidFill>
                          <a:effectLst/>
                          <a:latin typeface="微软雅黑" panose="020B0503020204020204" pitchFamily="34" charset="-122"/>
                          <a:ea typeface="微软雅黑" panose="020B0503020204020204" pitchFamily="34" charset="-122"/>
                          <a:cs typeface="+mn-cs"/>
                        </a:rPr>
                        <a:t>40%</a:t>
                      </a:r>
                      <a:r>
                        <a:rPr lang="zh-CN" altLang="en-US" sz="1400" kern="100" dirty="0" smtClean="0">
                          <a:solidFill>
                            <a:schemeClr val="tx1"/>
                          </a:solidFill>
                          <a:effectLst/>
                          <a:latin typeface="微软雅黑" panose="020B0503020204020204" pitchFamily="34" charset="-122"/>
                          <a:ea typeface="微软雅黑" panose="020B0503020204020204" pitchFamily="34" charset="-122"/>
                          <a:cs typeface="+mn-cs"/>
                        </a:rPr>
                        <a:t>；省级软科学、社会科学研究、软件开发科研项目支出比例不超过经费总额的</a:t>
                      </a:r>
                      <a:r>
                        <a:rPr lang="en-US" altLang="zh-CN" sz="1400" kern="100" dirty="0" smtClean="0">
                          <a:solidFill>
                            <a:schemeClr val="tx1"/>
                          </a:solidFill>
                          <a:effectLst/>
                          <a:latin typeface="微软雅黑" panose="020B0503020204020204" pitchFamily="34" charset="-122"/>
                          <a:ea typeface="微软雅黑" panose="020B0503020204020204" pitchFamily="34" charset="-122"/>
                          <a:cs typeface="+mn-cs"/>
                        </a:rPr>
                        <a:t>60%</a:t>
                      </a:r>
                      <a:r>
                        <a:rPr lang="zh-CN" altLang="en-US" sz="1400" kern="100" dirty="0" smtClean="0">
                          <a:solidFill>
                            <a:schemeClr val="tx1"/>
                          </a:solidFill>
                          <a:effectLst/>
                          <a:latin typeface="微软雅黑" panose="020B0503020204020204" pitchFamily="34" charset="-122"/>
                          <a:ea typeface="微软雅黑" panose="020B0503020204020204" pitchFamily="34" charset="-122"/>
                          <a:cs typeface="+mn-cs"/>
                        </a:rPr>
                        <a:t>；</a:t>
                      </a:r>
                      <a:endParaRPr lang="en-US" altLang="zh-CN" sz="1400" kern="100" dirty="0" smtClean="0">
                        <a:solidFill>
                          <a:schemeClr val="tx1"/>
                        </a:solidFill>
                        <a:effectLst/>
                        <a:latin typeface="微软雅黑" panose="020B0503020204020204" pitchFamily="34" charset="-122"/>
                        <a:ea typeface="微软雅黑" panose="020B0503020204020204" pitchFamily="34" charset="-122"/>
                        <a:cs typeface="+mn-cs"/>
                      </a:endParaRPr>
                    </a:p>
                    <a:p>
                      <a:pPr algn="l">
                        <a:lnSpc>
                          <a:spcPct val="100000"/>
                        </a:lnSpc>
                        <a:spcAft>
                          <a:spcPts val="0"/>
                        </a:spcAft>
                      </a:pPr>
                      <a:r>
                        <a:rPr lang="en-US" altLang="zh-CN" sz="1400" kern="100" dirty="0" smtClean="0">
                          <a:solidFill>
                            <a:schemeClr val="tx1"/>
                          </a:solidFill>
                          <a:effectLst/>
                          <a:latin typeface="微软雅黑" panose="020B0503020204020204" pitchFamily="34" charset="-122"/>
                          <a:ea typeface="微软雅黑" panose="020B0503020204020204" pitchFamily="34" charset="-122"/>
                          <a:cs typeface="+mn-cs"/>
                        </a:rPr>
                        <a:t>3.</a:t>
                      </a:r>
                      <a:r>
                        <a:rPr lang="zh-CN" altLang="en-US" sz="1400" kern="100" dirty="0" smtClean="0">
                          <a:solidFill>
                            <a:schemeClr val="tx1"/>
                          </a:solidFill>
                          <a:effectLst/>
                          <a:latin typeface="微软雅黑" panose="020B0503020204020204" pitchFamily="34" charset="-122"/>
                          <a:ea typeface="微软雅黑" panose="020B0503020204020204" pitchFamily="34" charset="-122"/>
                          <a:cs typeface="+mn-cs"/>
                        </a:rPr>
                        <a:t>省级科研项目人员费的适用范围不包括高校。</a:t>
                      </a:r>
                      <a:endParaRPr lang="zh-CN" sz="1400" kern="100" dirty="0" smtClean="0">
                        <a:solidFill>
                          <a:schemeClr val="tx1"/>
                        </a:solidFill>
                        <a:effectLst/>
                        <a:latin typeface="微软雅黑" panose="020B0503020204020204" pitchFamily="34" charset="-122"/>
                        <a:ea typeface="微软雅黑" panose="020B0503020204020204" pitchFamily="34" charset="-122"/>
                        <a:cs typeface="+mn-cs"/>
                      </a:endParaRPr>
                    </a:p>
                  </a:txBody>
                  <a:tcPr marL="43449" marR="43449" marT="7667" marB="0" anchor="ctr"/>
                </a:tc>
                <a:tc hMerge="1">
                  <a:tcPr/>
                </a:tc>
              </a:tr>
            </a:tbl>
          </a:graphicData>
        </a:graphic>
      </p:graphicFrame>
      <p:cxnSp>
        <p:nvCxnSpPr>
          <p:cNvPr id="7" name="直接连接符 6"/>
          <p:cNvCxnSpPr/>
          <p:nvPr/>
        </p:nvCxnSpPr>
        <p:spPr>
          <a:xfrm>
            <a:off x="586740" y="626745"/>
            <a:ext cx="1249680" cy="561340"/>
          </a:xfrm>
          <a:prstGeom prst="line">
            <a:avLst/>
          </a:prstGeom>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9366250" y="4872990"/>
            <a:ext cx="393065" cy="275590"/>
          </a:xfrm>
          <a:prstGeom prst="rect">
            <a:avLst/>
          </a:prstGeom>
          <a:noFill/>
        </p:spPr>
        <p:txBody>
          <a:bodyPr wrap="square" rtlCol="0">
            <a:spAutoFit/>
          </a:bodyPr>
          <a:lstStyle/>
          <a:p>
            <a:r>
              <a:rPr lang="en-US" altLang="zh-CN" sz="1200" dirty="0" smtClean="0"/>
              <a:t>40</a:t>
            </a:r>
            <a:endParaRPr lang="en-US" altLang="zh-CN" sz="1200" dirty="0" smtClean="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17195" y="753110"/>
          <a:ext cx="8622030" cy="4216400"/>
        </p:xfrm>
        <a:graphic>
          <a:graphicData uri="http://schemas.openxmlformats.org/drawingml/2006/table">
            <a:tbl>
              <a:tblPr firstRow="1" firstCol="1" lastRow="1" lastCol="1" bandRow="1" bandCol="1"/>
              <a:tblGrid>
                <a:gridCol w="1329690"/>
                <a:gridCol w="3709670"/>
                <a:gridCol w="3582670"/>
              </a:tblGrid>
              <a:tr h="597535">
                <a:tc>
                  <a:txBody>
                    <a:bodyPr/>
                    <a:lstStyle/>
                    <a:p>
                      <a:pPr indent="295910" algn="r">
                        <a:spcAft>
                          <a:spcPts val="0"/>
                        </a:spcAft>
                      </a:pPr>
                      <a:r>
                        <a:rPr lang="en-US" altLang="zh-CN" sz="1400" b="1" kern="100" spc="-50" dirty="0">
                          <a:effectLst/>
                          <a:latin typeface="微软雅黑" panose="020B0503020204020204" pitchFamily="34" charset="-122"/>
                          <a:ea typeface="微软雅黑" panose="020B0503020204020204" pitchFamily="34" charset="-122"/>
                        </a:rPr>
                        <a:t>        </a:t>
                      </a:r>
                      <a:r>
                        <a:rPr lang="zh-CN" altLang="en-US" sz="1400" b="1" kern="100" spc="-50" dirty="0">
                          <a:effectLst/>
                          <a:latin typeface="微软雅黑" panose="020B0503020204020204" pitchFamily="34" charset="-122"/>
                          <a:ea typeface="微软雅黑" panose="020B0503020204020204" pitchFamily="34" charset="-122"/>
                        </a:rPr>
                        <a:t>类型</a:t>
                      </a:r>
                      <a:r>
                        <a:rPr lang="en-US" altLang="zh-CN" sz="1400" b="1" kern="100" spc="-5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altLang="en-US" sz="1400" b="1" kern="100" dirty="0">
                          <a:effectLst/>
                          <a:latin typeface="微软雅黑" panose="020B0503020204020204" pitchFamily="34" charset="-122"/>
                          <a:ea typeface="微软雅黑" panose="020B0503020204020204" pitchFamily="34" charset="-122"/>
                        </a:rPr>
                        <a:t>事项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自然科学类纵向科研项目</a:t>
                      </a:r>
                      <a:endPar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effectLst/>
                          <a:latin typeface="微软雅黑" panose="020B0503020204020204" pitchFamily="34" charset="-122"/>
                          <a:ea typeface="微软雅黑" panose="020B0503020204020204" pitchFamily="34" charset="-122"/>
                        </a:rPr>
                        <a:t>人文社科类纵向科研项目</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7280">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预算调整的范围</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zh-CN" altLang="en-US" sz="1400" b="1" kern="100" dirty="0" smtClean="0">
                          <a:solidFill>
                            <a:srgbClr val="FF0000"/>
                          </a:solidFill>
                          <a:effectLst/>
                          <a:latin typeface="微软雅黑" panose="020B0503020204020204" pitchFamily="34" charset="-122"/>
                          <a:ea typeface="微软雅黑" panose="020B0503020204020204" pitchFamily="34" charset="-122"/>
                        </a:rPr>
                        <a:t>前提</a:t>
                      </a:r>
                      <a:r>
                        <a:rPr lang="zh-CN" altLang="en-US" sz="1400" b="1" kern="100" dirty="0">
                          <a:solidFill>
                            <a:srgbClr val="FF0000"/>
                          </a:solidFill>
                          <a:effectLst/>
                          <a:latin typeface="微软雅黑" panose="020B0503020204020204" pitchFamily="34" charset="-122"/>
                          <a:ea typeface="微软雅黑" panose="020B0503020204020204" pitchFamily="34" charset="-122"/>
                        </a:rPr>
                        <a:t>：</a:t>
                      </a:r>
                      <a:r>
                        <a:rPr sz="1400" b="1" kern="100" dirty="0" err="1" smtClean="0">
                          <a:solidFill>
                            <a:srgbClr val="FF0000"/>
                          </a:solidFill>
                          <a:effectLst/>
                          <a:latin typeface="微软雅黑" panose="020B0503020204020204" pitchFamily="34" charset="-122"/>
                          <a:ea typeface="微软雅黑" panose="020B0503020204020204" pitchFamily="34" charset="-122"/>
                        </a:rPr>
                        <a:t>项目预算总额不变</a:t>
                      </a:r>
                      <a:endParaRPr lang="zh-CN" sz="1400" b="1" kern="100" dirty="0">
                        <a:solidFill>
                          <a:srgbClr val="FF0000"/>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sz="1400" b="0" kern="100" dirty="0">
                          <a:solidFill>
                            <a:schemeClr val="tx1"/>
                          </a:solidFill>
                          <a:effectLst/>
                          <a:latin typeface="微软雅黑" panose="020B0503020204020204" pitchFamily="34" charset="-122"/>
                          <a:ea typeface="微软雅黑" panose="020B0503020204020204" pitchFamily="34" charset="-122"/>
                        </a:rPr>
                        <a:t>1</a:t>
                      </a:r>
                      <a:r>
                        <a:rPr lang="en-US" sz="1400" b="0" kern="100" dirty="0" smtClean="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预算可调增</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、可调</a:t>
                      </a:r>
                      <a:r>
                        <a:rPr lang="zh-CN" altLang="en-US" sz="1400" b="0" kern="100" dirty="0">
                          <a:solidFill>
                            <a:schemeClr val="tx1"/>
                          </a:solidFill>
                          <a:effectLst/>
                          <a:latin typeface="微软雅黑" panose="020B0503020204020204" pitchFamily="34" charset="-122"/>
                          <a:ea typeface="微软雅黑" panose="020B0503020204020204" pitchFamily="34" charset="-122"/>
                        </a:rPr>
                        <a:t>减的支出类别：</a:t>
                      </a:r>
                      <a:r>
                        <a:rPr sz="1400" b="0" kern="100" dirty="0">
                          <a:solidFill>
                            <a:schemeClr val="tx1"/>
                          </a:solidFill>
                          <a:effectLst/>
                          <a:latin typeface="微软雅黑" panose="020B0503020204020204" pitchFamily="34" charset="-122"/>
                          <a:ea typeface="微软雅黑" panose="020B0503020204020204" pitchFamily="34" charset="-122"/>
                        </a:rPr>
                        <a:t>材料费、测试化验加工费、燃料动力费、出版/文献/信息传播/</a:t>
                      </a:r>
                      <a:r>
                        <a:rPr sz="1400" b="0" kern="100" dirty="0" err="1" smtClean="0">
                          <a:solidFill>
                            <a:schemeClr val="tx1"/>
                          </a:solidFill>
                          <a:effectLst/>
                          <a:latin typeface="微软雅黑" panose="020B0503020204020204" pitchFamily="34" charset="-122"/>
                          <a:ea typeface="微软雅黑" panose="020B0503020204020204" pitchFamily="34" charset="-122"/>
                        </a:rPr>
                        <a:t>知识产权事务费</a:t>
                      </a:r>
                      <a:r>
                        <a:rPr lang="zh-CN" sz="1400" b="0" kern="100" dirty="0" smtClean="0">
                          <a:solidFill>
                            <a:schemeClr val="tx1"/>
                          </a:solidFill>
                          <a:effectLst/>
                          <a:latin typeface="微软雅黑" panose="020B0503020204020204" pitchFamily="34" charset="-122"/>
                          <a:ea typeface="微软雅黑" panose="020B0503020204020204" pitchFamily="34" charset="-122"/>
                        </a:rPr>
                        <a:t>；</a:t>
                      </a:r>
                      <a:endParaRPr lang="zh-CN"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2</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预算</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rPr>
                        <a:t>不可调增但可</a:t>
                      </a:r>
                      <a:r>
                        <a:rPr lang="zh-CN" altLang="en-US" sz="1400" b="1" kern="100" dirty="0">
                          <a:solidFill>
                            <a:srgbClr val="FF0000"/>
                          </a:solidFill>
                          <a:effectLst/>
                          <a:latin typeface="微软雅黑" panose="020B0503020204020204" pitchFamily="34" charset="-122"/>
                          <a:ea typeface="微软雅黑" panose="020B0503020204020204" pitchFamily="34" charset="-122"/>
                        </a:rPr>
                        <a:t>调减</a:t>
                      </a:r>
                      <a:r>
                        <a:rPr lang="zh-CN" altLang="en-US" sz="1400" b="0" kern="100" dirty="0">
                          <a:solidFill>
                            <a:schemeClr val="tx1"/>
                          </a:solidFill>
                          <a:effectLst/>
                          <a:latin typeface="微软雅黑" panose="020B0503020204020204" pitchFamily="34" charset="-122"/>
                          <a:ea typeface="微软雅黑" panose="020B0503020204020204" pitchFamily="34" charset="-122"/>
                        </a:rPr>
                        <a:t>的支出类别：会议费/差旅费/国际合作与交流</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费（三者总额不调增、但相互可调剂）、</a:t>
                      </a:r>
                      <a:r>
                        <a:rPr lang="zh-CN" altLang="en-US" sz="1400" b="1" kern="100" dirty="0">
                          <a:solidFill>
                            <a:srgbClr val="0000FF"/>
                          </a:solidFill>
                          <a:effectLst/>
                          <a:latin typeface="微软雅黑" panose="020B0503020204020204" pitchFamily="34" charset="-122"/>
                          <a:ea typeface="微软雅黑" panose="020B0503020204020204" pitchFamily="34" charset="-122"/>
                        </a:rPr>
                        <a:t>设备费</a:t>
                      </a:r>
                      <a:r>
                        <a:rPr lang="zh-CN" altLang="en-US" sz="1400" b="0" kern="100" dirty="0">
                          <a:solidFill>
                            <a:schemeClr val="tx1"/>
                          </a:solidFill>
                          <a:effectLst/>
                          <a:latin typeface="微软雅黑" panose="020B0503020204020204" pitchFamily="34" charset="-122"/>
                          <a:ea typeface="微软雅黑" panose="020B0503020204020204" pitchFamily="34" charset="-122"/>
                        </a:rPr>
                        <a:t>、专家咨询费、劳务费；</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3</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间接费用预算不得调整。</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endParaRPr lang="en-US" altLang="zh-CN" sz="1400" b="1" kern="100" dirty="0" smtClean="0">
                        <a:solidFill>
                          <a:srgbClr val="FF0000"/>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b="1" kern="100" dirty="0" smtClean="0">
                          <a:solidFill>
                            <a:srgbClr val="FF0000"/>
                          </a:solidFill>
                          <a:effectLst/>
                          <a:latin typeface="微软雅黑" panose="020B0503020204020204" pitchFamily="34" charset="-122"/>
                          <a:ea typeface="微软雅黑" panose="020B0503020204020204" pitchFamily="34" charset="-122"/>
                          <a:sym typeface="+mn-ea"/>
                        </a:rPr>
                        <a:t>前提</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：项目预算总额</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sym typeface="+mn-ea"/>
                        </a:rPr>
                        <a:t>不变</a:t>
                      </a:r>
                      <a:endParaRPr lang="zh-CN" altLang="en-US" sz="1400" b="1" kern="100" dirty="0">
                        <a:solidFill>
                          <a:srgbClr val="FF0000"/>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smtClean="0">
                          <a:solidFill>
                            <a:schemeClr val="tx1"/>
                          </a:solidFill>
                          <a:effectLst/>
                          <a:latin typeface="微软雅黑" panose="020B0503020204020204" pitchFamily="34" charset="-122"/>
                          <a:ea typeface="微软雅黑" panose="020B0503020204020204" pitchFamily="34" charset="-122"/>
                          <a:sym typeface="+mn-ea"/>
                        </a:rPr>
                        <a:t>1</a:t>
                      </a:r>
                      <a:r>
                        <a:rPr lang="zh-CN" altLang="en-US" sz="1400" kern="100" dirty="0" smtClean="0">
                          <a:solidFill>
                            <a:schemeClr val="tx1"/>
                          </a:solidFill>
                          <a:effectLst/>
                          <a:latin typeface="微软雅黑" panose="020B0503020204020204" pitchFamily="34" charset="-122"/>
                          <a:ea typeface="微软雅黑" panose="020B0503020204020204" pitchFamily="34" charset="-122"/>
                          <a:sym typeface="+mn-ea"/>
                        </a:rPr>
                        <a:t>.</a:t>
                      </a:r>
                      <a:r>
                        <a:rPr lang="zh-CN" altLang="en-US" sz="1400" kern="100" dirty="0">
                          <a:solidFill>
                            <a:schemeClr val="tx1"/>
                          </a:solidFill>
                          <a:effectLst/>
                          <a:latin typeface="微软雅黑" panose="020B0503020204020204" pitchFamily="34" charset="-122"/>
                          <a:ea typeface="微软雅黑" panose="020B0503020204020204" pitchFamily="34" charset="-122"/>
                          <a:sym typeface="+mn-ea"/>
                        </a:rPr>
                        <a:t>预算可调增</a:t>
                      </a:r>
                      <a:r>
                        <a:rPr lang="zh-CN" altLang="en-US" sz="1400" kern="100" dirty="0" smtClean="0">
                          <a:solidFill>
                            <a:schemeClr val="tx1"/>
                          </a:solidFill>
                          <a:effectLst/>
                          <a:latin typeface="微软雅黑" panose="020B0503020204020204" pitchFamily="34" charset="-122"/>
                          <a:ea typeface="微软雅黑" panose="020B0503020204020204" pitchFamily="34" charset="-122"/>
                          <a:sym typeface="+mn-ea"/>
                        </a:rPr>
                        <a:t>、可调</a:t>
                      </a:r>
                      <a:r>
                        <a:rPr lang="zh-CN" altLang="en-US" sz="1400" kern="100" dirty="0">
                          <a:solidFill>
                            <a:schemeClr val="tx1"/>
                          </a:solidFill>
                          <a:effectLst/>
                          <a:latin typeface="微软雅黑" panose="020B0503020204020204" pitchFamily="34" charset="-122"/>
                          <a:ea typeface="微软雅黑" panose="020B0503020204020204" pitchFamily="34" charset="-122"/>
                          <a:sym typeface="+mn-ea"/>
                        </a:rPr>
                        <a:t>减的支出类别：</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kern="100" dirty="0">
                          <a:solidFill>
                            <a:schemeClr val="tx1"/>
                          </a:solidFill>
                          <a:effectLst/>
                          <a:latin typeface="微软雅黑" panose="020B0503020204020204" pitchFamily="34" charset="-122"/>
                          <a:ea typeface="微软雅黑" panose="020B0503020204020204" pitchFamily="34" charset="-122"/>
                          <a:sym typeface="+mn-ea"/>
                        </a:rPr>
                        <a:t>资料费、数据采集费、</a:t>
                      </a:r>
                      <a:r>
                        <a:rPr lang="zh-CN" altLang="en-US" sz="1400" b="1" kern="100" dirty="0">
                          <a:solidFill>
                            <a:srgbClr val="0000FF"/>
                          </a:solidFill>
                          <a:effectLst/>
                          <a:latin typeface="微软雅黑" panose="020B0503020204020204" pitchFamily="34" charset="-122"/>
                          <a:ea typeface="微软雅黑" panose="020B0503020204020204" pitchFamily="34" charset="-122"/>
                          <a:sym typeface="+mn-ea"/>
                        </a:rPr>
                        <a:t>设备费</a:t>
                      </a:r>
                      <a:r>
                        <a:rPr lang="zh-CN" altLang="en-US" sz="1400" kern="100" dirty="0">
                          <a:solidFill>
                            <a:schemeClr val="tx1"/>
                          </a:solidFill>
                          <a:effectLst/>
                          <a:latin typeface="微软雅黑" panose="020B0503020204020204" pitchFamily="34" charset="-122"/>
                          <a:ea typeface="微软雅黑" panose="020B0503020204020204" pitchFamily="34" charset="-122"/>
                          <a:sym typeface="+mn-ea"/>
                        </a:rPr>
                        <a:t>、印刷出版费和其他支出； </a:t>
                      </a:r>
                      <a:endParaRPr lang="zh-CN" altLang="en-US" sz="140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smtClean="0">
                          <a:solidFill>
                            <a:schemeClr val="tx1"/>
                          </a:solidFill>
                          <a:effectLst/>
                          <a:latin typeface="微软雅黑" panose="020B0503020204020204" pitchFamily="34" charset="-122"/>
                          <a:ea typeface="微软雅黑" panose="020B0503020204020204" pitchFamily="34" charset="-122"/>
                          <a:sym typeface="+mn-ea"/>
                        </a:rPr>
                        <a:t>2</a:t>
                      </a:r>
                      <a:r>
                        <a:rPr lang="zh-CN" altLang="en-US" sz="1400" kern="100" dirty="0" smtClean="0">
                          <a:solidFill>
                            <a:schemeClr val="tx1"/>
                          </a:solidFill>
                          <a:effectLst/>
                          <a:latin typeface="微软雅黑" panose="020B0503020204020204" pitchFamily="34" charset="-122"/>
                          <a:ea typeface="微软雅黑" panose="020B0503020204020204" pitchFamily="34" charset="-122"/>
                          <a:sym typeface="+mn-ea"/>
                        </a:rPr>
                        <a:t>.预算</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sym typeface="+mn-ea"/>
                        </a:rPr>
                        <a:t>不予</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调</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sym typeface="+mn-ea"/>
                        </a:rPr>
                        <a:t>增但可</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调减</a:t>
                      </a:r>
                      <a:r>
                        <a:rPr lang="zh-CN" altLang="en-US" sz="1400" kern="100" dirty="0">
                          <a:solidFill>
                            <a:schemeClr val="tx1"/>
                          </a:solidFill>
                          <a:effectLst/>
                          <a:latin typeface="微软雅黑" panose="020B0503020204020204" pitchFamily="34" charset="-122"/>
                          <a:ea typeface="微软雅黑" panose="020B0503020204020204" pitchFamily="34" charset="-122"/>
                          <a:sym typeface="+mn-ea"/>
                        </a:rPr>
                        <a:t>的支出类别：会议费/差旅费/国际合作与交流</a:t>
                      </a:r>
                      <a:r>
                        <a:rPr lang="zh-CN" altLang="en-US" sz="1400" kern="100" dirty="0" smtClean="0">
                          <a:solidFill>
                            <a:schemeClr val="tx1"/>
                          </a:solidFill>
                          <a:effectLst/>
                          <a:latin typeface="微软雅黑" panose="020B0503020204020204" pitchFamily="34" charset="-122"/>
                          <a:ea typeface="微软雅黑" panose="020B0503020204020204" pitchFamily="34" charset="-122"/>
                          <a:sym typeface="+mn-ea"/>
                        </a:rPr>
                        <a:t>费</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（三者总额不调增、但相互可调剂）</a:t>
                      </a:r>
                      <a:r>
                        <a:rPr lang="zh-CN" altLang="en-US" sz="1400" kern="100" dirty="0" smtClean="0">
                          <a:solidFill>
                            <a:schemeClr val="tx1"/>
                          </a:solidFill>
                          <a:effectLst/>
                          <a:latin typeface="微软雅黑" panose="020B0503020204020204" pitchFamily="34" charset="-122"/>
                          <a:ea typeface="微软雅黑" panose="020B0503020204020204" pitchFamily="34" charset="-122"/>
                          <a:sym typeface="+mn-ea"/>
                        </a:rPr>
                        <a:t>、专家</a:t>
                      </a:r>
                      <a:r>
                        <a:rPr lang="zh-CN" altLang="en-US" sz="1400" kern="100" dirty="0">
                          <a:solidFill>
                            <a:schemeClr val="tx1"/>
                          </a:solidFill>
                          <a:effectLst/>
                          <a:latin typeface="微软雅黑" panose="020B0503020204020204" pitchFamily="34" charset="-122"/>
                          <a:ea typeface="微软雅黑" panose="020B0503020204020204" pitchFamily="34" charset="-122"/>
                          <a:sym typeface="+mn-ea"/>
                        </a:rPr>
                        <a:t>咨询费、劳务费；</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smtClean="0">
                          <a:solidFill>
                            <a:schemeClr val="tx1"/>
                          </a:solidFill>
                          <a:effectLst/>
                          <a:latin typeface="微软雅黑" panose="020B0503020204020204" pitchFamily="34" charset="-122"/>
                          <a:ea typeface="微软雅黑" panose="020B0503020204020204" pitchFamily="34" charset="-122"/>
                          <a:sym typeface="+mn-ea"/>
                        </a:rPr>
                        <a:t>3</a:t>
                      </a:r>
                      <a:r>
                        <a:rPr lang="zh-CN" altLang="en-US" sz="1400" kern="100" dirty="0" smtClean="0">
                          <a:solidFill>
                            <a:schemeClr val="tx1"/>
                          </a:solidFill>
                          <a:effectLst/>
                          <a:latin typeface="微软雅黑" panose="020B0503020204020204" pitchFamily="34" charset="-122"/>
                          <a:ea typeface="微软雅黑" panose="020B0503020204020204" pitchFamily="34" charset="-122"/>
                          <a:sym typeface="+mn-ea"/>
                        </a:rPr>
                        <a:t>.</a:t>
                      </a:r>
                      <a:r>
                        <a:rPr lang="zh-CN" altLang="en-US" sz="1400" kern="100" dirty="0">
                          <a:solidFill>
                            <a:schemeClr val="tx1"/>
                          </a:solidFill>
                          <a:effectLst/>
                          <a:latin typeface="微软雅黑" panose="020B0503020204020204" pitchFamily="34" charset="-122"/>
                          <a:ea typeface="微软雅黑" panose="020B0503020204020204" pitchFamily="34" charset="-122"/>
                          <a:sym typeface="+mn-ea"/>
                        </a:rPr>
                        <a:t>间接费用预算不得调整。</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en-US" altLang="zh-CN"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8545">
                <a:tc>
                  <a:txBody>
                    <a:bodyPr/>
                    <a:lstStyle/>
                    <a:p>
                      <a:pPr algn="ctr">
                        <a:lnSpc>
                          <a:spcPct val="100000"/>
                        </a:lnSpc>
                        <a:spcAft>
                          <a:spcPts val="0"/>
                        </a:spcAft>
                      </a:pPr>
                      <a:r>
                        <a:rPr lang="zh-CN" sz="1400" b="0" kern="100">
                          <a:solidFill>
                            <a:schemeClr val="tx1"/>
                          </a:solidFill>
                          <a:effectLst/>
                          <a:latin typeface="微软雅黑" panose="020B0503020204020204" pitchFamily="34" charset="-122"/>
                          <a:ea typeface="微软雅黑" panose="020B0503020204020204" pitchFamily="34" charset="-122"/>
                        </a:rPr>
                        <a:t>预算调整的审批流程</a:t>
                      </a:r>
                      <a:endParaRPr lang="zh-CN" sz="1400" b="0" kern="10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l">
                        <a:lnSpc>
                          <a:spcPct val="100000"/>
                        </a:lnSpc>
                        <a:spcAft>
                          <a:spcPts val="0"/>
                        </a:spcAft>
                        <a:buNone/>
                      </a:pPr>
                      <a:r>
                        <a:rPr lang="zh-CN" altLang="en-US" sz="1400" kern="100" dirty="0" smtClean="0">
                          <a:effectLst/>
                          <a:latin typeface="微软雅黑" panose="020B0503020204020204" pitchFamily="34" charset="-122"/>
                          <a:ea typeface="微软雅黑" panose="020B0503020204020204" pitchFamily="34" charset="-122"/>
                          <a:sym typeface="+mn-ea"/>
                        </a:rPr>
                        <a:t>在预算调整范围内，</a:t>
                      </a:r>
                      <a:r>
                        <a:rPr sz="1400" kern="100" dirty="0" err="1" smtClean="0">
                          <a:effectLst/>
                          <a:latin typeface="微软雅黑" panose="020B0503020204020204" pitchFamily="34" charset="-122"/>
                          <a:ea typeface="微软雅黑" panose="020B0503020204020204" pitchFamily="34" charset="-122"/>
                          <a:sym typeface="+mn-ea"/>
                        </a:rPr>
                        <a:t>由项目负责人根据科研活动的实际需要提出申请</a:t>
                      </a:r>
                      <a:r>
                        <a:rPr sz="1400" kern="100" dirty="0" err="1">
                          <a:effectLst/>
                          <a:latin typeface="微软雅黑" panose="020B0503020204020204" pitchFamily="34" charset="-122"/>
                          <a:ea typeface="微软雅黑" panose="020B0503020204020204" pitchFamily="34" charset="-122"/>
                          <a:sym typeface="+mn-ea"/>
                        </a:rPr>
                        <a:t>，科技处</a:t>
                      </a:r>
                      <a:r>
                        <a:rPr sz="1400" kern="100" dirty="0">
                          <a:effectLst/>
                          <a:latin typeface="微软雅黑" panose="020B0503020204020204" pitchFamily="34" charset="-122"/>
                          <a:ea typeface="微软雅黑" panose="020B0503020204020204" pitchFamily="34" charset="-122"/>
                          <a:sym typeface="+mn-ea"/>
                        </a:rPr>
                        <a:t>/</a:t>
                      </a:r>
                      <a:r>
                        <a:rPr sz="1400" kern="100" dirty="0" err="1" smtClean="0">
                          <a:effectLst/>
                          <a:latin typeface="微软雅黑" panose="020B0503020204020204" pitchFamily="34" charset="-122"/>
                          <a:ea typeface="微软雅黑" panose="020B0503020204020204" pitchFamily="34" charset="-122"/>
                          <a:sym typeface="+mn-ea"/>
                        </a:rPr>
                        <a:t>社科处审核后执行</a:t>
                      </a:r>
                      <a:r>
                        <a:rPr lang="zh-CN" sz="1400" kern="100" dirty="0">
                          <a:effectLst/>
                          <a:latin typeface="微软雅黑" panose="020B0503020204020204" pitchFamily="34" charset="-122"/>
                          <a:ea typeface="微软雅黑" panose="020B0503020204020204" pitchFamily="34" charset="-122"/>
                          <a:sym typeface="+mn-ea"/>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2" name="对角圆角矩形 1"/>
          <p:cNvSpPr/>
          <p:nvPr/>
        </p:nvSpPr>
        <p:spPr>
          <a:xfrm>
            <a:off x="78105" y="5102225"/>
            <a:ext cx="9660255" cy="29718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纵向科研经费预算调整</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（八）</a:t>
            </a:r>
            <a:r>
              <a:rPr lang="zh-CN" altLang="zh-CN" sz="2400" b="1">
                <a:solidFill>
                  <a:schemeClr val="bg1"/>
                </a:solidFill>
                <a:latin typeface="微软雅黑" panose="020B0503020204020204" pitchFamily="34" charset="-122"/>
                <a:ea typeface="微软雅黑" panose="020B0503020204020204" pitchFamily="34" charset="-122"/>
                <a:sym typeface="+mn-ea"/>
              </a:rPr>
              <a:t>科研经费支出和结余管理</a:t>
            </a:r>
            <a:r>
              <a:rPr lang="zh-CN" altLang="zh-CN" sz="2400" b="1" strike="noStrike" noProof="1">
                <a:solidFill>
                  <a:schemeClr val="bg1"/>
                </a:solidFill>
                <a:latin typeface="微软雅黑" panose="020B0503020204020204" pitchFamily="34" charset="-122"/>
                <a:ea typeface="微软雅黑" panose="020B0503020204020204" pitchFamily="34" charset="-122"/>
              </a:rPr>
              <a:t>（续</a:t>
            </a:r>
            <a:r>
              <a:rPr lang="en-US" altLang="zh-CN" sz="2400" b="1" strike="noStrike" noProof="1">
                <a:solidFill>
                  <a:schemeClr val="bg1"/>
                </a:solidFill>
                <a:latin typeface="微软雅黑" panose="020B0503020204020204" pitchFamily="34" charset="-122"/>
                <a:ea typeface="微软雅黑" panose="020B0503020204020204" pitchFamily="34" charset="-122"/>
              </a:rPr>
              <a:t>3</a:t>
            </a:r>
            <a:r>
              <a:rPr lang="zh-CN" altLang="zh-CN" sz="2400" b="1" strike="noStrike" noProof="1">
                <a:solidFill>
                  <a:schemeClr val="bg1"/>
                </a:solidFill>
                <a:latin typeface="微软雅黑" panose="020B0503020204020204" pitchFamily="34" charset="-122"/>
                <a:ea typeface="微软雅黑" panose="020B0503020204020204" pitchFamily="34" charset="-122"/>
              </a:rPr>
              <a:t>）</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80525" y="4826635"/>
            <a:ext cx="393065" cy="275590"/>
          </a:xfrm>
          <a:prstGeom prst="rect">
            <a:avLst/>
          </a:prstGeom>
          <a:noFill/>
        </p:spPr>
        <p:txBody>
          <a:bodyPr wrap="square" rtlCol="0">
            <a:spAutoFit/>
          </a:bodyPr>
          <a:lstStyle/>
          <a:p>
            <a:r>
              <a:rPr lang="en-US" altLang="zh-CN" sz="1200" dirty="0" smtClean="0"/>
              <a:t>41</a:t>
            </a:r>
            <a:endParaRPr lang="en-US" altLang="zh-CN" sz="1200"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椭圆 10"/>
          <p:cNvPicPr>
            <a:picLocks noChangeArrowheads="1"/>
          </p:cNvPicPr>
          <p:nvPr/>
        </p:nvPicPr>
        <p:blipFill>
          <a:blip r:embed="rId1">
            <a:duotone>
              <a:schemeClr val="bg2">
                <a:shade val="45000"/>
                <a:satMod val="135000"/>
              </a:schemeClr>
              <a:prstClr val="white"/>
            </a:duotone>
          </a:blip>
          <a:srcRect/>
          <a:stretch>
            <a:fillRect/>
          </a:stretch>
        </p:blipFill>
        <p:spPr bwMode="auto">
          <a:xfrm>
            <a:off x="1711912" y="3534347"/>
            <a:ext cx="5911046" cy="1539247"/>
          </a:xfrm>
          <a:prstGeom prst="rect">
            <a:avLst/>
          </a:prstGeom>
          <a:noFill/>
          <a:ln>
            <a:noFill/>
          </a:ln>
        </p:spPr>
      </p:pic>
      <p:grpSp>
        <p:nvGrpSpPr>
          <p:cNvPr id="24" name="Group 5"/>
          <p:cNvGrpSpPr/>
          <p:nvPr/>
        </p:nvGrpSpPr>
        <p:grpSpPr bwMode="auto">
          <a:xfrm>
            <a:off x="2979534" y="4054748"/>
            <a:ext cx="3156224" cy="932185"/>
            <a:chOff x="0" y="243517"/>
            <a:chExt cx="4236906" cy="1183726"/>
          </a:xfrm>
        </p:grpSpPr>
        <p:sp>
          <p:nvSpPr>
            <p:cNvPr id="25" name="Freeform 12"/>
            <p:cNvSpPr/>
            <p:nvPr/>
          </p:nvSpPr>
          <p:spPr bwMode="auto">
            <a:xfrm>
              <a:off x="0" y="638069"/>
              <a:ext cx="4236496" cy="770581"/>
            </a:xfrm>
            <a:custGeom>
              <a:avLst/>
              <a:gdLst>
                <a:gd name="T0" fmla="*/ 10013 w 10013"/>
                <a:gd name="T1" fmla="*/ 4487 h 10091"/>
                <a:gd name="T2" fmla="*/ 8648 w 10013"/>
                <a:gd name="T3" fmla="*/ 7634 h 10091"/>
                <a:gd name="T4" fmla="*/ 3134 w 10013"/>
                <a:gd name="T5" fmla="*/ 6553 h 10091"/>
                <a:gd name="T6" fmla="*/ 3595 w 10013"/>
                <a:gd name="T7" fmla="*/ 8814 h 10091"/>
                <a:gd name="T8" fmla="*/ 14 w 10013"/>
                <a:gd name="T9" fmla="*/ 10091 h 10091"/>
                <a:gd name="T10" fmla="*/ 33 w 10013"/>
                <a:gd name="T11" fmla="*/ 6434 h 10091"/>
                <a:gd name="T12" fmla="*/ 2230 w 10013"/>
                <a:gd name="T13" fmla="*/ 3408 h 10091"/>
                <a:gd name="T14" fmla="*/ 10013 w 10013"/>
                <a:gd name="T15" fmla="*/ 4487 h 100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26" name="Freeform 12"/>
            <p:cNvSpPr/>
            <p:nvPr/>
          </p:nvSpPr>
          <p:spPr bwMode="auto">
            <a:xfrm>
              <a:off x="6218" y="243517"/>
              <a:ext cx="4230688" cy="113347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27" name="任意多边形 7"/>
            <p:cNvSpPr/>
            <p:nvPr/>
          </p:nvSpPr>
          <p:spPr bwMode="auto">
            <a:xfrm>
              <a:off x="5501" y="1036179"/>
              <a:ext cx="1504411" cy="391064"/>
            </a:xfrm>
            <a:custGeom>
              <a:avLst/>
              <a:gdLst>
                <a:gd name="T0" fmla="*/ 1518249 w 1518249"/>
                <a:gd name="T1" fmla="*/ 0 h 391064"/>
                <a:gd name="T2" fmla="*/ 1518249 w 1518249"/>
                <a:gd name="T3" fmla="*/ 276045 h 391064"/>
                <a:gd name="T4" fmla="*/ 0 w 1518249"/>
                <a:gd name="T5" fmla="*/ 391064 h 391064"/>
                <a:gd name="T6" fmla="*/ 0 w 1518249"/>
                <a:gd name="T7" fmla="*/ 97766 h 391064"/>
                <a:gd name="T8" fmla="*/ 1518249 w 1518249"/>
                <a:gd name="T9" fmla="*/ 0 h 391064"/>
              </a:gdLst>
              <a:ahLst/>
              <a:cxnLst>
                <a:cxn ang="0">
                  <a:pos x="T0" y="T1"/>
                </a:cxn>
                <a:cxn ang="0">
                  <a:pos x="T2" y="T3"/>
                </a:cxn>
                <a:cxn ang="0">
                  <a:pos x="T4" y="T5"/>
                </a:cxn>
                <a:cxn ang="0">
                  <a:pos x="T6" y="T7"/>
                </a:cxn>
                <a:cxn ang="0">
                  <a:pos x="T8" y="T9"/>
                </a:cxn>
              </a:cxnLst>
              <a:rect l="0" t="0" r="r" b="b"/>
              <a:pathLst>
                <a:path w="1518249" h="391064">
                  <a:moveTo>
                    <a:pt x="1518249" y="0"/>
                  </a:moveTo>
                  <a:lnTo>
                    <a:pt x="1518249" y="276045"/>
                  </a:lnTo>
                  <a:lnTo>
                    <a:pt x="0" y="391064"/>
                  </a:lnTo>
                  <a:lnTo>
                    <a:pt x="0" y="97766"/>
                  </a:lnTo>
                  <a:lnTo>
                    <a:pt x="1518249" y="0"/>
                  </a:ln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28" name="任意多边形 8"/>
            <p:cNvSpPr/>
            <p:nvPr/>
          </p:nvSpPr>
          <p:spPr bwMode="auto">
            <a:xfrm>
              <a:off x="3666516" y="714126"/>
              <a:ext cx="557841" cy="500332"/>
            </a:xfrm>
            <a:custGeom>
              <a:avLst/>
              <a:gdLst>
                <a:gd name="T0" fmla="*/ 0 w 557841"/>
                <a:gd name="T1" fmla="*/ 230038 h 500332"/>
                <a:gd name="T2" fmla="*/ 0 w 557841"/>
                <a:gd name="T3" fmla="*/ 500332 h 500332"/>
                <a:gd name="T4" fmla="*/ 557841 w 557841"/>
                <a:gd name="T5" fmla="*/ 276045 h 500332"/>
                <a:gd name="T6" fmla="*/ 557841 w 557841"/>
                <a:gd name="T7" fmla="*/ 0 h 500332"/>
                <a:gd name="T8" fmla="*/ 0 w 557841"/>
                <a:gd name="T9" fmla="*/ 230038 h 500332"/>
              </a:gdLst>
              <a:ahLst/>
              <a:cxnLst>
                <a:cxn ang="0">
                  <a:pos x="T0" y="T1"/>
                </a:cxn>
                <a:cxn ang="0">
                  <a:pos x="T2" y="T3"/>
                </a:cxn>
                <a:cxn ang="0">
                  <a:pos x="T4" y="T5"/>
                </a:cxn>
                <a:cxn ang="0">
                  <a:pos x="T6" y="T7"/>
                </a:cxn>
                <a:cxn ang="0">
                  <a:pos x="T8" y="T9"/>
                </a:cxn>
              </a:cxnLst>
              <a:rect l="0" t="0" r="r" b="b"/>
              <a:pathLst>
                <a:path w="557841" h="500332">
                  <a:moveTo>
                    <a:pt x="0" y="230038"/>
                  </a:moveTo>
                  <a:lnTo>
                    <a:pt x="0" y="500332"/>
                  </a:lnTo>
                  <a:lnTo>
                    <a:pt x="557841" y="276045"/>
                  </a:lnTo>
                  <a:lnTo>
                    <a:pt x="557841" y="0"/>
                  </a:lnTo>
                  <a:lnTo>
                    <a:pt x="0" y="230038"/>
                  </a:ln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grpSp>
      <p:grpSp>
        <p:nvGrpSpPr>
          <p:cNvPr id="29" name="Group 10"/>
          <p:cNvGrpSpPr/>
          <p:nvPr/>
        </p:nvGrpSpPr>
        <p:grpSpPr bwMode="auto">
          <a:xfrm>
            <a:off x="6058257" y="4167618"/>
            <a:ext cx="3074485" cy="868364"/>
            <a:chOff x="0" y="0"/>
            <a:chExt cx="4230687" cy="1183415"/>
          </a:xfrm>
        </p:grpSpPr>
        <p:sp>
          <p:nvSpPr>
            <p:cNvPr id="30" name="任意多边形 10"/>
            <p:cNvSpPr/>
            <p:nvPr/>
          </p:nvSpPr>
          <p:spPr bwMode="auto">
            <a:xfrm>
              <a:off x="2741168" y="90732"/>
              <a:ext cx="291830" cy="552476"/>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31" name="Freeform 7"/>
            <p:cNvSpPr/>
            <p:nvPr/>
          </p:nvSpPr>
          <p:spPr bwMode="auto">
            <a:xfrm>
              <a:off x="0" y="0"/>
              <a:ext cx="4230687" cy="1183415"/>
            </a:xfrm>
            <a:custGeom>
              <a:avLst/>
              <a:gdLst>
                <a:gd name="T0" fmla="*/ 0 w 10000"/>
                <a:gd name="T1" fmla="*/ 3269 h 10032"/>
                <a:gd name="T2" fmla="*/ 10 w 10000"/>
                <a:gd name="T3" fmla="*/ 6374 h 10032"/>
                <a:gd name="T4" fmla="*/ 3606 w 10000"/>
                <a:gd name="T5" fmla="*/ 9987 h 10032"/>
                <a:gd name="T6" fmla="*/ 8454 w 10000"/>
                <a:gd name="T7" fmla="*/ 7378 h 10032"/>
                <a:gd name="T8" fmla="*/ 9132 w 10000"/>
                <a:gd name="T9" fmla="*/ 8524 h 10032"/>
                <a:gd name="T10" fmla="*/ 9980 w 10000"/>
                <a:gd name="T11" fmla="*/ 3064 h 10032"/>
                <a:gd name="T12" fmla="*/ 10000 w 10000"/>
                <a:gd name="T13" fmla="*/ 1 h 10032"/>
                <a:gd name="T14" fmla="*/ 6467 w 10000"/>
                <a:gd name="T15" fmla="*/ 3621 h 10032"/>
                <a:gd name="T16" fmla="*/ 7093 w 10000"/>
                <a:gd name="T17" fmla="*/ 4958 h 10032"/>
                <a:gd name="T18" fmla="*/ 4447 w 10000"/>
                <a:gd name="T19" fmla="*/ 6423 h 10032"/>
                <a:gd name="T20" fmla="*/ 0 w 10000"/>
                <a:gd name="T21" fmla="*/ 3269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32" name="Freeform 7"/>
            <p:cNvSpPr/>
            <p:nvPr/>
          </p:nvSpPr>
          <p:spPr bwMode="auto">
            <a:xfrm>
              <a:off x="0" y="25961"/>
              <a:ext cx="4230687" cy="863599"/>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33" name="任意多边形 13"/>
            <p:cNvSpPr/>
            <p:nvPr/>
          </p:nvSpPr>
          <p:spPr bwMode="auto">
            <a:xfrm>
              <a:off x="3573016" y="533472"/>
              <a:ext cx="291830" cy="476655"/>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grpSp>
      <p:sp>
        <p:nvSpPr>
          <p:cNvPr id="34" name="任意多边形 14"/>
          <p:cNvSpPr/>
          <p:nvPr/>
        </p:nvSpPr>
        <p:spPr>
          <a:xfrm>
            <a:off x="5545063" y="1690995"/>
            <a:ext cx="399713" cy="2639561"/>
          </a:xfrm>
          <a:custGeom>
            <a:avLst/>
            <a:gdLst/>
            <a:ahLst/>
            <a:cxnLst>
              <a:cxn ang="0">
                <a:pos x="695232" y="436094"/>
              </a:cxn>
              <a:cxn ang="0">
                <a:pos x="695232" y="0"/>
              </a:cxn>
              <a:cxn ang="0">
                <a:pos x="0" y="0"/>
              </a:cxn>
            </a:cxnLst>
            <a:rect l="0" t="0" r="0" b="0"/>
            <a:pathLst>
              <a:path w="374574" h="2291509">
                <a:moveTo>
                  <a:pt x="374574" y="2291509"/>
                </a:moveTo>
                <a:lnTo>
                  <a:pt x="374574" y="0"/>
                </a:lnTo>
                <a:lnTo>
                  <a:pt x="0" y="0"/>
                </a:lnTo>
              </a:path>
            </a:pathLst>
          </a:custGeom>
          <a:noFill/>
          <a:ln w="6350" cap="flat" cmpd="sng">
            <a:solidFill>
              <a:srgbClr val="C73E01"/>
            </a:solidFill>
            <a:prstDash val="sysDot"/>
            <a:round/>
            <a:headEnd type="oval" w="med" len="med"/>
            <a:tailEnd type="oval" w="med" len="med"/>
          </a:ln>
        </p:spPr>
        <p:txBody>
          <a:bodyPr/>
          <a:lstStyle/>
          <a:p>
            <a:endParaRPr lang="zh-CN" altLang="en-US"/>
          </a:p>
        </p:txBody>
      </p:sp>
      <p:sp>
        <p:nvSpPr>
          <p:cNvPr id="35" name="任意多边形 15"/>
          <p:cNvSpPr/>
          <p:nvPr/>
        </p:nvSpPr>
        <p:spPr>
          <a:xfrm flipH="1">
            <a:off x="6249238" y="1700093"/>
            <a:ext cx="408161" cy="2534101"/>
          </a:xfrm>
          <a:custGeom>
            <a:avLst/>
            <a:gdLst/>
            <a:ahLst/>
            <a:cxnLst>
              <a:cxn ang="0">
                <a:pos x="3038523" y="1142770"/>
              </a:cxn>
              <a:cxn ang="0">
                <a:pos x="3038523" y="0"/>
              </a:cxn>
              <a:cxn ang="0">
                <a:pos x="0" y="0"/>
              </a:cxn>
            </a:cxnLst>
            <a:rect l="0" t="0" r="0" b="0"/>
            <a:pathLst>
              <a:path w="374574" h="2291509">
                <a:moveTo>
                  <a:pt x="374574" y="2291509"/>
                </a:moveTo>
                <a:lnTo>
                  <a:pt x="374574" y="0"/>
                </a:lnTo>
                <a:lnTo>
                  <a:pt x="0" y="0"/>
                </a:lnTo>
              </a:path>
            </a:pathLst>
          </a:custGeom>
          <a:noFill/>
          <a:ln w="6350" cap="flat" cmpd="sng">
            <a:solidFill>
              <a:srgbClr val="BE1247"/>
            </a:solidFill>
            <a:prstDash val="sysDot"/>
            <a:round/>
            <a:headEnd type="oval" w="med" len="med"/>
            <a:tailEnd type="oval" w="med" len="med"/>
          </a:ln>
        </p:spPr>
        <p:txBody>
          <a:bodyPr/>
          <a:lstStyle/>
          <a:p>
            <a:endParaRPr lang="zh-CN" altLang="en-US"/>
          </a:p>
        </p:txBody>
      </p:sp>
      <p:sp>
        <p:nvSpPr>
          <p:cNvPr id="52230" name="TextBox 11"/>
          <p:cNvSpPr txBox="1"/>
          <p:nvPr/>
        </p:nvSpPr>
        <p:spPr>
          <a:xfrm flipH="1">
            <a:off x="3140155" y="1741043"/>
            <a:ext cx="2496100" cy="2676525"/>
          </a:xfrm>
          <a:prstGeom prst="rect">
            <a:avLst/>
          </a:prstGeom>
          <a:noFill/>
          <a:ln w="9525">
            <a:noFill/>
          </a:ln>
        </p:spPr>
        <p:txBody>
          <a:bodyPr wrap="square" anchor="t">
            <a:spAutoFit/>
          </a:bodyPr>
          <a:lstStyle/>
          <a:p>
            <a:r>
              <a:rPr lang="zh-CN" altLang="en-US" sz="1200" dirty="0">
                <a:solidFill>
                  <a:srgbClr val="262626"/>
                </a:solidFill>
                <a:latin typeface="微软雅黑" panose="020B0503020204020204" pitchFamily="34" charset="-122"/>
                <a:ea typeface="微软雅黑" panose="020B0503020204020204" pitchFamily="34" charset="-122"/>
              </a:rPr>
              <a:t>纵向科研项目结题后，结余经费可申请继续使用，原则上在原经费卡或结余经费卡</a:t>
            </a:r>
            <a:r>
              <a:rPr lang="zh-CN" altLang="en-US" sz="1200" b="1" u="sng" dirty="0">
                <a:solidFill>
                  <a:srgbClr val="FF0000"/>
                </a:solidFill>
                <a:latin typeface="微软雅黑" panose="020B0503020204020204" pitchFamily="34" charset="-122"/>
                <a:ea typeface="微软雅黑" panose="020B0503020204020204" pitchFamily="34" charset="-122"/>
              </a:rPr>
              <a:t>继续使用两年</a:t>
            </a:r>
            <a:r>
              <a:rPr lang="zh-CN" altLang="en-US" sz="1200" dirty="0" smtClean="0">
                <a:solidFill>
                  <a:srgbClr val="262626"/>
                </a:solidFill>
                <a:latin typeface="微软雅黑" panose="020B0503020204020204" pitchFamily="34" charset="-122"/>
                <a:ea typeface="微软雅黑" panose="020B0503020204020204" pitchFamily="34" charset="-122"/>
              </a:rPr>
              <a:t>。</a:t>
            </a:r>
            <a:endParaRPr lang="en-US" altLang="zh-CN" sz="1200" dirty="0" smtClean="0">
              <a:solidFill>
                <a:srgbClr val="262626"/>
              </a:solidFill>
              <a:latin typeface="微软雅黑" panose="020B0503020204020204" pitchFamily="34" charset="-122"/>
              <a:ea typeface="微软雅黑" panose="020B0503020204020204" pitchFamily="34" charset="-122"/>
            </a:endParaRPr>
          </a:p>
          <a:p>
            <a:r>
              <a:rPr lang="en-US" altLang="zh-CN" sz="1200" b="1" dirty="0" smtClean="0">
                <a:solidFill>
                  <a:srgbClr val="FF0000"/>
                </a:solidFill>
                <a:latin typeface="微软雅黑" panose="020B0503020204020204" pitchFamily="34" charset="-122"/>
                <a:ea typeface="微软雅黑" panose="020B0503020204020204" pitchFamily="34" charset="-122"/>
              </a:rPr>
              <a:t>-----2016</a:t>
            </a:r>
            <a:r>
              <a:rPr lang="zh-CN" altLang="en-US" sz="1200" b="1" dirty="0" smtClean="0">
                <a:solidFill>
                  <a:srgbClr val="FF0000"/>
                </a:solidFill>
                <a:latin typeface="微软雅黑" panose="020B0503020204020204" pitchFamily="34" charset="-122"/>
                <a:ea typeface="微软雅黑" panose="020B0503020204020204" pitchFamily="34" charset="-122"/>
              </a:rPr>
              <a:t>年</a:t>
            </a:r>
            <a:r>
              <a:rPr lang="en-US" altLang="zh-CN" sz="1200" b="1" dirty="0" smtClean="0">
                <a:solidFill>
                  <a:srgbClr val="FF0000"/>
                </a:solidFill>
                <a:latin typeface="微软雅黑" panose="020B0503020204020204" pitchFamily="34" charset="-122"/>
                <a:ea typeface="微软雅黑" panose="020B0503020204020204" pitchFamily="34" charset="-122"/>
              </a:rPr>
              <a:t>7</a:t>
            </a:r>
            <a:r>
              <a:rPr lang="zh-CN" altLang="en-US" sz="1200" b="1" dirty="0" smtClean="0">
                <a:solidFill>
                  <a:srgbClr val="FF0000"/>
                </a:solidFill>
                <a:latin typeface="微软雅黑" panose="020B0503020204020204" pitchFamily="34" charset="-122"/>
                <a:ea typeface="微软雅黑" panose="020B0503020204020204" pitchFamily="34" charset="-122"/>
              </a:rPr>
              <a:t>月</a:t>
            </a:r>
            <a:r>
              <a:rPr lang="en-US" altLang="zh-CN" sz="1200" b="1" dirty="0" smtClean="0">
                <a:solidFill>
                  <a:srgbClr val="FF0000"/>
                </a:solidFill>
                <a:latin typeface="微软雅黑" panose="020B0503020204020204" pitchFamily="34" charset="-122"/>
                <a:ea typeface="微软雅黑" panose="020B0503020204020204" pitchFamily="34" charset="-122"/>
              </a:rPr>
              <a:t>31</a:t>
            </a:r>
            <a:r>
              <a:rPr lang="zh-CN" altLang="en-US" sz="1200" b="1" dirty="0" smtClean="0">
                <a:solidFill>
                  <a:srgbClr val="FF0000"/>
                </a:solidFill>
                <a:latin typeface="微软雅黑" panose="020B0503020204020204" pitchFamily="34" charset="-122"/>
                <a:ea typeface="微软雅黑" panose="020B0503020204020204" pitchFamily="34" charset="-122"/>
              </a:rPr>
              <a:t>日之前</a:t>
            </a:r>
            <a:r>
              <a:rPr lang="zh-CN" altLang="en-US" sz="1200" dirty="0" smtClean="0">
                <a:solidFill>
                  <a:srgbClr val="262626"/>
                </a:solidFill>
                <a:latin typeface="微软雅黑" panose="020B0503020204020204" pitchFamily="34" charset="-122"/>
                <a:ea typeface="微软雅黑" panose="020B0503020204020204" pitchFamily="34" charset="-122"/>
              </a:rPr>
              <a:t>结题项目的结余经费转入“结余经费卡“使用；之后结题项目的结余经费保留在原经费卡使用。</a:t>
            </a:r>
            <a:endParaRPr lang="en-US" altLang="zh-CN" sz="1200" dirty="0" smtClean="0">
              <a:solidFill>
                <a:srgbClr val="262626"/>
              </a:solidFill>
              <a:latin typeface="微软雅黑" panose="020B0503020204020204" pitchFamily="34" charset="-122"/>
              <a:ea typeface="微软雅黑" panose="020B0503020204020204" pitchFamily="34" charset="-122"/>
            </a:endParaRPr>
          </a:p>
          <a:p>
            <a:r>
              <a:rPr lang="en-US" altLang="zh-CN" sz="1200" b="1" dirty="0" smtClean="0">
                <a:solidFill>
                  <a:srgbClr val="FF0000"/>
                </a:solidFill>
                <a:latin typeface="微软雅黑" panose="020B0503020204020204" pitchFamily="34" charset="-122"/>
                <a:ea typeface="微软雅黑" panose="020B0503020204020204" pitchFamily="34" charset="-122"/>
              </a:rPr>
              <a:t>-----</a:t>
            </a:r>
            <a:r>
              <a:rPr lang="zh-CN" altLang="en-US" sz="1200" b="1" dirty="0" smtClean="0">
                <a:solidFill>
                  <a:srgbClr val="FF0000"/>
                </a:solidFill>
                <a:latin typeface="微软雅黑" panose="020B0503020204020204" pitchFamily="34" charset="-122"/>
                <a:ea typeface="微软雅黑" panose="020B0503020204020204" pitchFamily="34" charset="-122"/>
              </a:rPr>
              <a:t>结题后</a:t>
            </a:r>
            <a:r>
              <a:rPr lang="zh-CN" altLang="en-US" sz="1200" dirty="0" smtClean="0">
                <a:solidFill>
                  <a:srgbClr val="262626"/>
                </a:solidFill>
                <a:latin typeface="微软雅黑" panose="020B0503020204020204" pitchFamily="34" charset="-122"/>
                <a:ea typeface="微软雅黑" panose="020B0503020204020204" pitchFamily="34" charset="-122"/>
              </a:rPr>
              <a:t>结余经费的预算可根据研究需要重新调整。</a:t>
            </a:r>
            <a:endParaRPr lang="en-US" altLang="zh-CN" sz="1200" dirty="0" smtClean="0">
              <a:solidFill>
                <a:srgbClr val="262626"/>
              </a:solidFill>
              <a:latin typeface="微软雅黑" panose="020B0503020204020204" pitchFamily="34" charset="-122"/>
              <a:ea typeface="微软雅黑" panose="020B0503020204020204" pitchFamily="34" charset="-122"/>
            </a:endParaRPr>
          </a:p>
          <a:p>
            <a:r>
              <a:rPr lang="en-US" altLang="zh-CN" sz="1200" b="1" dirty="0" smtClean="0">
                <a:solidFill>
                  <a:srgbClr val="FF0000"/>
                </a:solidFill>
                <a:latin typeface="微软雅黑" panose="020B0503020204020204" pitchFamily="34" charset="-122"/>
                <a:ea typeface="微软雅黑" panose="020B0503020204020204" pitchFamily="34" charset="-122"/>
              </a:rPr>
              <a:t>-----</a:t>
            </a:r>
            <a:r>
              <a:rPr lang="zh-CN" altLang="en-US" sz="1200" b="1" dirty="0" smtClean="0">
                <a:solidFill>
                  <a:srgbClr val="FF0000"/>
                </a:solidFill>
                <a:latin typeface="微软雅黑" panose="020B0503020204020204" pitchFamily="34" charset="-122"/>
                <a:ea typeface="微软雅黑" panose="020B0503020204020204" pitchFamily="34" charset="-122"/>
              </a:rPr>
              <a:t>使用范围：</a:t>
            </a:r>
            <a:r>
              <a:rPr lang="zh-CN" altLang="en-US" sz="1200" b="1" dirty="0" smtClean="0">
                <a:solidFill>
                  <a:srgbClr val="0000FF"/>
                </a:solidFill>
                <a:latin typeface="微软雅黑" panose="020B0503020204020204" pitchFamily="34" charset="-122"/>
                <a:ea typeface="微软雅黑" panose="020B0503020204020204" pitchFamily="34" charset="-122"/>
              </a:rPr>
              <a:t>转入结余</a:t>
            </a:r>
            <a:r>
              <a:rPr lang="zh-CN" altLang="en-US" sz="1200" b="1" dirty="0">
                <a:solidFill>
                  <a:srgbClr val="0000FF"/>
                </a:solidFill>
                <a:latin typeface="微软雅黑" panose="020B0503020204020204" pitchFamily="34" charset="-122"/>
                <a:ea typeface="微软雅黑" panose="020B0503020204020204" pitchFamily="34" charset="-122"/>
              </a:rPr>
              <a:t>经费</a:t>
            </a:r>
            <a:r>
              <a:rPr lang="zh-CN" altLang="en-US" sz="1200" b="1" dirty="0" smtClean="0">
                <a:solidFill>
                  <a:srgbClr val="0000FF"/>
                </a:solidFill>
                <a:latin typeface="微软雅黑" panose="020B0503020204020204" pitchFamily="34" charset="-122"/>
                <a:ea typeface="微软雅黑" panose="020B0503020204020204" pitchFamily="34" charset="-122"/>
              </a:rPr>
              <a:t>卡</a:t>
            </a:r>
            <a:r>
              <a:rPr lang="zh-CN" altLang="en-US" sz="1200" dirty="0" smtClean="0">
                <a:solidFill>
                  <a:srgbClr val="262626"/>
                </a:solidFill>
                <a:latin typeface="微软雅黑" panose="020B0503020204020204" pitchFamily="34" charset="-122"/>
                <a:ea typeface="微软雅黑" panose="020B0503020204020204" pitchFamily="34" charset="-122"/>
              </a:rPr>
              <a:t>的结余经费用于科研经费的直接费用、科研办公用房、研究生培养等；</a:t>
            </a:r>
            <a:r>
              <a:rPr lang="zh-CN" altLang="en-US" sz="1200" b="1" dirty="0" smtClean="0">
                <a:solidFill>
                  <a:srgbClr val="0000FF"/>
                </a:solidFill>
                <a:latin typeface="微软雅黑" panose="020B0503020204020204" pitchFamily="34" charset="-122"/>
                <a:ea typeface="微软雅黑" panose="020B0503020204020204" pitchFamily="34" charset="-122"/>
              </a:rPr>
              <a:t>保留在原</a:t>
            </a:r>
            <a:r>
              <a:rPr lang="zh-CN" altLang="en-US" sz="1200" b="1" dirty="0">
                <a:solidFill>
                  <a:srgbClr val="0000FF"/>
                </a:solidFill>
                <a:latin typeface="微软雅黑" panose="020B0503020204020204" pitchFamily="34" charset="-122"/>
                <a:ea typeface="微软雅黑" panose="020B0503020204020204" pitchFamily="34" charset="-122"/>
              </a:rPr>
              <a:t>经费</a:t>
            </a:r>
            <a:r>
              <a:rPr lang="zh-CN" altLang="en-US" sz="1200" b="1" dirty="0" smtClean="0">
                <a:solidFill>
                  <a:srgbClr val="0000FF"/>
                </a:solidFill>
                <a:latin typeface="微软雅黑" panose="020B0503020204020204" pitchFamily="34" charset="-122"/>
                <a:ea typeface="微软雅黑" panose="020B0503020204020204" pitchFamily="34" charset="-122"/>
              </a:rPr>
              <a:t>卡上的结余经费</a:t>
            </a:r>
            <a:r>
              <a:rPr lang="zh-CN" altLang="en-US" sz="1200" dirty="0" smtClean="0">
                <a:solidFill>
                  <a:srgbClr val="262626"/>
                </a:solidFill>
                <a:latin typeface="微软雅黑" panose="020B0503020204020204" pitchFamily="34" charset="-122"/>
                <a:ea typeface="微软雅黑" panose="020B0503020204020204" pitchFamily="34" charset="-122"/>
              </a:rPr>
              <a:t>用于科研经费的</a:t>
            </a:r>
            <a:r>
              <a:rPr lang="zh-CN" altLang="en-US" sz="1200" b="1" dirty="0" smtClean="0">
                <a:solidFill>
                  <a:srgbClr val="FF0000"/>
                </a:solidFill>
                <a:latin typeface="微软雅黑" panose="020B0503020204020204" pitchFamily="34" charset="-122"/>
                <a:ea typeface="微软雅黑" panose="020B0503020204020204" pitchFamily="34" charset="-122"/>
              </a:rPr>
              <a:t>直接费用</a:t>
            </a:r>
            <a:r>
              <a:rPr lang="zh-CN" altLang="en-US" sz="1200" dirty="0" smtClean="0">
                <a:solidFill>
                  <a:srgbClr val="262626"/>
                </a:solidFill>
                <a:latin typeface="微软雅黑" panose="020B0503020204020204" pitchFamily="34" charset="-122"/>
                <a:ea typeface="微软雅黑" panose="020B0503020204020204" pitchFamily="34" charset="-122"/>
              </a:rPr>
              <a:t>。</a:t>
            </a:r>
            <a:endParaRPr lang="en-US" altLang="zh-CN" sz="1200" dirty="0">
              <a:solidFill>
                <a:srgbClr val="262626"/>
              </a:solidFill>
              <a:latin typeface="微软雅黑" panose="020B0503020204020204" pitchFamily="34" charset="-122"/>
              <a:ea typeface="微软雅黑" panose="020B0503020204020204" pitchFamily="34" charset="-122"/>
            </a:endParaRPr>
          </a:p>
        </p:txBody>
      </p:sp>
      <p:sp>
        <p:nvSpPr>
          <p:cNvPr id="39" name="矩形 19"/>
          <p:cNvSpPr/>
          <p:nvPr/>
        </p:nvSpPr>
        <p:spPr>
          <a:xfrm>
            <a:off x="3240127" y="1666709"/>
            <a:ext cx="2301473" cy="45719"/>
          </a:xfrm>
          <a:prstGeom prst="rect">
            <a:avLst/>
          </a:prstGeom>
          <a:solidFill>
            <a:srgbClr val="C73E01"/>
          </a:solidFill>
          <a:ln w="9525">
            <a:noFill/>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40" name="TextBox 11"/>
          <p:cNvSpPr txBox="1"/>
          <p:nvPr/>
        </p:nvSpPr>
        <p:spPr>
          <a:xfrm flipH="1">
            <a:off x="3787481" y="1325196"/>
            <a:ext cx="1549400" cy="337185"/>
          </a:xfrm>
          <a:prstGeom prst="rect">
            <a:avLst/>
          </a:prstGeom>
          <a:noFill/>
          <a:ln w="9525">
            <a:noFill/>
          </a:ln>
        </p:spPr>
        <p:txBody>
          <a:bodyPr anchor="t">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结题后 2年内    </a:t>
            </a:r>
            <a:endParaRPr lang="en-US" altLang="en-US" sz="1600" b="1" dirty="0">
              <a:solidFill>
                <a:srgbClr val="000000"/>
              </a:solidFill>
              <a:latin typeface="微软雅黑" panose="020B0503020204020204" pitchFamily="34" charset="-122"/>
              <a:ea typeface="微软雅黑" panose="020B0503020204020204" pitchFamily="34" charset="-122"/>
            </a:endParaRPr>
          </a:p>
        </p:txBody>
      </p:sp>
      <p:sp>
        <p:nvSpPr>
          <p:cNvPr id="52233" name="TextBox 11"/>
          <p:cNvSpPr txBox="1"/>
          <p:nvPr/>
        </p:nvSpPr>
        <p:spPr>
          <a:xfrm flipH="1">
            <a:off x="6965922" y="1773810"/>
            <a:ext cx="1843405" cy="645160"/>
          </a:xfrm>
          <a:prstGeom prst="rect">
            <a:avLst/>
          </a:prstGeom>
          <a:noFill/>
          <a:ln w="9525">
            <a:noFill/>
          </a:ln>
        </p:spPr>
        <p:txBody>
          <a:bodyPr wrap="square" anchor="t">
            <a:spAutoFit/>
          </a:bodyPr>
          <a:lstStyle/>
          <a:p>
            <a:r>
              <a:rPr sz="1200" dirty="0" err="1">
                <a:solidFill>
                  <a:srgbClr val="262626"/>
                </a:solidFill>
                <a:latin typeface="微软雅黑" panose="020B0503020204020204" pitchFamily="34" charset="-122"/>
                <a:ea typeface="微软雅黑" panose="020B0503020204020204" pitchFamily="34" charset="-122"/>
              </a:rPr>
              <a:t>两年内未使用完的按原渠道</a:t>
            </a:r>
            <a:r>
              <a:rPr sz="1200" b="1" u="sng" dirty="0" err="1">
                <a:solidFill>
                  <a:srgbClr val="FF0000"/>
                </a:solidFill>
                <a:latin typeface="微软雅黑" panose="020B0503020204020204" pitchFamily="34" charset="-122"/>
                <a:ea typeface="微软雅黑" panose="020B0503020204020204" pitchFamily="34" charset="-122"/>
              </a:rPr>
              <a:t>退回项目主管部门</a:t>
            </a:r>
            <a:r>
              <a:rPr sz="1200" dirty="0" err="1">
                <a:solidFill>
                  <a:srgbClr val="262626"/>
                </a:solidFill>
                <a:latin typeface="微软雅黑" panose="020B0503020204020204" pitchFamily="34" charset="-122"/>
                <a:ea typeface="微软雅黑" panose="020B0503020204020204" pitchFamily="34" charset="-122"/>
              </a:rPr>
              <a:t>或</a:t>
            </a:r>
            <a:r>
              <a:rPr sz="1200" b="1" u="sng" dirty="0" err="1">
                <a:solidFill>
                  <a:srgbClr val="FF0000"/>
                </a:solidFill>
                <a:latin typeface="微软雅黑" panose="020B0503020204020204" pitchFamily="34" charset="-122"/>
                <a:ea typeface="微软雅黑" panose="020B0503020204020204" pitchFamily="34" charset="-122"/>
              </a:rPr>
              <a:t>收回学校统筹</a:t>
            </a:r>
            <a:r>
              <a:rPr lang="zh-CN" sz="1200" dirty="0">
                <a:solidFill>
                  <a:srgbClr val="262626"/>
                </a:solidFill>
                <a:latin typeface="微软雅黑" panose="020B0503020204020204" pitchFamily="34" charset="-122"/>
                <a:ea typeface="微软雅黑" panose="020B0503020204020204" pitchFamily="34" charset="-122"/>
              </a:rPr>
              <a:t>。</a:t>
            </a:r>
            <a:endParaRPr lang="zh-CN" sz="1200" dirty="0">
              <a:solidFill>
                <a:srgbClr val="262626"/>
              </a:solidFill>
              <a:latin typeface="微软雅黑" panose="020B0503020204020204" pitchFamily="34" charset="-122"/>
              <a:ea typeface="微软雅黑" panose="020B0503020204020204" pitchFamily="34" charset="-122"/>
            </a:endParaRPr>
          </a:p>
        </p:txBody>
      </p:sp>
      <p:sp>
        <p:nvSpPr>
          <p:cNvPr id="44" name="矩形 24"/>
          <p:cNvSpPr/>
          <p:nvPr/>
        </p:nvSpPr>
        <p:spPr>
          <a:xfrm>
            <a:off x="6684274" y="1690996"/>
            <a:ext cx="2273300" cy="42863"/>
          </a:xfrm>
          <a:prstGeom prst="rect">
            <a:avLst/>
          </a:prstGeom>
          <a:solidFill>
            <a:srgbClr val="BE1247"/>
          </a:solidFill>
          <a:ln w="9525">
            <a:noFill/>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45" name="TextBox 11"/>
          <p:cNvSpPr txBox="1"/>
          <p:nvPr/>
        </p:nvSpPr>
        <p:spPr>
          <a:xfrm flipH="1">
            <a:off x="7324076" y="1374411"/>
            <a:ext cx="1549400" cy="337185"/>
          </a:xfrm>
          <a:prstGeom prst="rect">
            <a:avLst/>
          </a:prstGeom>
          <a:noFill/>
          <a:ln w="9525">
            <a:noFill/>
          </a:ln>
        </p:spPr>
        <p:txBody>
          <a:bodyPr anchor="t">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结题后 2年后   </a:t>
            </a:r>
            <a:endParaRPr lang="en-US" altLang="en-US" sz="1600" b="1" dirty="0">
              <a:solidFill>
                <a:srgbClr val="000000"/>
              </a:solidFill>
              <a:latin typeface="微软雅黑" panose="020B0503020204020204" pitchFamily="34" charset="-122"/>
              <a:ea typeface="微软雅黑" panose="020B0503020204020204" pitchFamily="34" charset="-122"/>
            </a:endParaRPr>
          </a:p>
        </p:txBody>
      </p:sp>
      <p:sp>
        <p:nvSpPr>
          <p:cNvPr id="46" name="TextBox 11"/>
          <p:cNvSpPr txBox="1"/>
          <p:nvPr/>
        </p:nvSpPr>
        <p:spPr>
          <a:xfrm rot="-850857" flipH="1">
            <a:off x="3039837" y="4514436"/>
            <a:ext cx="1547812" cy="337185"/>
          </a:xfrm>
          <a:prstGeom prst="rect">
            <a:avLst/>
          </a:prstGeom>
          <a:noFill/>
          <a:ln w="9525">
            <a:noFill/>
          </a:ln>
        </p:spPr>
        <p:txBody>
          <a:bodyPr anchor="t">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结题后 </a:t>
            </a:r>
            <a:r>
              <a:rPr lang="en-US" altLang="zh-CN" sz="1600" b="1" dirty="0">
                <a:solidFill>
                  <a:srgbClr val="FFFFFF"/>
                </a:solidFill>
                <a:latin typeface="微软雅黑" panose="020B0503020204020204" pitchFamily="34" charset="-122"/>
                <a:ea typeface="微软雅黑" panose="020B0503020204020204" pitchFamily="34" charset="-122"/>
              </a:rPr>
              <a:t>2</a:t>
            </a:r>
            <a:r>
              <a:rPr lang="zh-CN" altLang="en-US" sz="1600" b="1" dirty="0">
                <a:solidFill>
                  <a:srgbClr val="FFFFFF"/>
                </a:solidFill>
                <a:latin typeface="微软雅黑" panose="020B0503020204020204" pitchFamily="34" charset="-122"/>
                <a:ea typeface="微软雅黑" panose="020B0503020204020204" pitchFamily="34" charset="-122"/>
              </a:rPr>
              <a:t>年内</a:t>
            </a:r>
            <a:endParaRPr lang="en-US" altLang="en-US" sz="1600" b="1" dirty="0">
              <a:solidFill>
                <a:srgbClr val="FFFFFF"/>
              </a:solidFill>
              <a:latin typeface="微软雅黑" panose="020B0503020204020204" pitchFamily="34" charset="-122"/>
              <a:ea typeface="微软雅黑" panose="020B0503020204020204" pitchFamily="34" charset="-122"/>
            </a:endParaRPr>
          </a:p>
        </p:txBody>
      </p:sp>
      <p:sp>
        <p:nvSpPr>
          <p:cNvPr id="47" name="TextBox 11"/>
          <p:cNvSpPr txBox="1"/>
          <p:nvPr/>
        </p:nvSpPr>
        <p:spPr>
          <a:xfrm rot="-742057" flipH="1">
            <a:off x="7476418" y="4353130"/>
            <a:ext cx="1549400" cy="337185"/>
          </a:xfrm>
          <a:prstGeom prst="rect">
            <a:avLst/>
          </a:prstGeom>
          <a:noFill/>
          <a:ln w="9525">
            <a:noFill/>
          </a:ln>
        </p:spPr>
        <p:txBody>
          <a:bodyPr anchor="t">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结题后 2年后</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52238" name="AutoShape 2" descr="d:\users\pc\appdata\roaming\360se6\User Data\Temp\get?name=T15fd0BChg1RCvBVdK.jpg"/>
          <p:cNvSpPr>
            <a:spLocks noChangeAspect="1"/>
          </p:cNvSpPr>
          <p:nvPr/>
        </p:nvSpPr>
        <p:spPr>
          <a:xfrm>
            <a:off x="165100" y="-136525"/>
            <a:ext cx="323850" cy="287338"/>
          </a:xfrm>
          <a:prstGeom prst="rect">
            <a:avLst/>
          </a:prstGeom>
          <a:noFill/>
          <a:ln w="9525">
            <a:noFill/>
          </a:ln>
        </p:spPr>
        <p:txBody>
          <a:bodyPr anchor="t"/>
          <a:lstStyle/>
          <a:p>
            <a:endParaRPr lang="zh-CN" altLang="en-US">
              <a:latin typeface="Calibri" panose="020F0502020204030204" pitchFamily="34" charset="0"/>
              <a:ea typeface="宋体" panose="02010600030101010101" pitchFamily="2" charset="-122"/>
            </a:endParaRPr>
          </a:p>
        </p:txBody>
      </p:sp>
      <p:sp>
        <p:nvSpPr>
          <p:cNvPr id="3" name="对角圆角矩形 2"/>
          <p:cNvSpPr/>
          <p:nvPr/>
        </p:nvSpPr>
        <p:spPr>
          <a:xfrm>
            <a:off x="3810" y="5073650"/>
            <a:ext cx="9712325" cy="36195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smtClean="0">
                <a:solidFill>
                  <a:schemeClr val="bg1"/>
                </a:solidFill>
                <a:latin typeface="微软雅黑" panose="020B0503020204020204" pitchFamily="34" charset="-122"/>
                <a:ea typeface="微软雅黑" panose="020B0503020204020204" pitchFamily="34" charset="-122"/>
              </a:rPr>
              <a:t>科研项目的结转、结余管理</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2" name="对角圆角矩形 1"/>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（八）</a:t>
            </a:r>
            <a:r>
              <a:rPr lang="zh-CN" altLang="zh-CN" sz="2400" b="1" dirty="0">
                <a:solidFill>
                  <a:schemeClr val="bg1"/>
                </a:solidFill>
                <a:latin typeface="微软雅黑" panose="020B0503020204020204" pitchFamily="34" charset="-122"/>
                <a:ea typeface="微软雅黑" panose="020B0503020204020204" pitchFamily="34" charset="-122"/>
                <a:sym typeface="+mn-ea"/>
              </a:rPr>
              <a:t>科研经费</a:t>
            </a:r>
            <a:r>
              <a:rPr lang="zh-CN" altLang="zh-CN" sz="2400" b="1" dirty="0" smtClean="0">
                <a:solidFill>
                  <a:schemeClr val="bg1"/>
                </a:solidFill>
                <a:latin typeface="微软雅黑" panose="020B0503020204020204" pitchFamily="34" charset="-122"/>
                <a:ea typeface="微软雅黑" panose="020B0503020204020204" pitchFamily="34" charset="-122"/>
                <a:sym typeface="+mn-ea"/>
              </a:rPr>
              <a:t>支出</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、结转、</a:t>
            </a:r>
            <a:r>
              <a:rPr lang="zh-CN" altLang="zh-CN" sz="2400" b="1" dirty="0" smtClean="0">
                <a:solidFill>
                  <a:schemeClr val="bg1"/>
                </a:solidFill>
                <a:latin typeface="微软雅黑" panose="020B0503020204020204" pitchFamily="34" charset="-122"/>
                <a:ea typeface="微软雅黑" panose="020B0503020204020204" pitchFamily="34" charset="-122"/>
                <a:sym typeface="+mn-ea"/>
              </a:rPr>
              <a:t>结余</a:t>
            </a:r>
            <a:r>
              <a:rPr lang="zh-CN" altLang="zh-CN" sz="2400" b="1" dirty="0">
                <a:solidFill>
                  <a:schemeClr val="bg1"/>
                </a:solidFill>
                <a:latin typeface="微软雅黑" panose="020B0503020204020204" pitchFamily="34" charset="-122"/>
                <a:ea typeface="微软雅黑" panose="020B0503020204020204" pitchFamily="34" charset="-122"/>
                <a:sym typeface="+mn-ea"/>
              </a:rPr>
              <a:t>管理</a:t>
            </a:r>
            <a:r>
              <a:rPr lang="zh-CN" altLang="zh-CN" sz="2400" b="1" strike="noStrike" noProof="1">
                <a:solidFill>
                  <a:schemeClr val="bg1"/>
                </a:solidFill>
                <a:latin typeface="微软雅黑" panose="020B0503020204020204" pitchFamily="34" charset="-122"/>
                <a:ea typeface="微软雅黑" panose="020B0503020204020204" pitchFamily="34" charset="-122"/>
              </a:rPr>
              <a:t>（续</a:t>
            </a:r>
            <a:r>
              <a:rPr lang="en-US" altLang="zh-CN" sz="2400" b="1" strike="noStrike" noProof="1">
                <a:solidFill>
                  <a:schemeClr val="bg1"/>
                </a:solidFill>
                <a:latin typeface="微软雅黑" panose="020B0503020204020204" pitchFamily="34" charset="-122"/>
                <a:ea typeface="微软雅黑" panose="020B0503020204020204" pitchFamily="34" charset="-122"/>
              </a:rPr>
              <a:t>4</a:t>
            </a:r>
            <a:r>
              <a:rPr lang="zh-CN" altLang="zh-CN" sz="2400" b="1" strike="noStrike" noProof="1">
                <a:solidFill>
                  <a:schemeClr val="bg1"/>
                </a:solidFill>
                <a:latin typeface="微软雅黑" panose="020B0503020204020204" pitchFamily="34" charset="-122"/>
                <a:ea typeface="微软雅黑" panose="020B0503020204020204" pitchFamily="34" charset="-122"/>
              </a:rPr>
              <a:t>）</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36" name="TextBox 11"/>
          <p:cNvSpPr txBox="1"/>
          <p:nvPr/>
        </p:nvSpPr>
        <p:spPr>
          <a:xfrm flipH="1">
            <a:off x="369167" y="1773810"/>
            <a:ext cx="2103438" cy="2306955"/>
          </a:xfrm>
          <a:prstGeom prst="rect">
            <a:avLst/>
          </a:prstGeom>
          <a:noFill/>
          <a:ln w="9525">
            <a:noFill/>
          </a:ln>
        </p:spPr>
        <p:txBody>
          <a:bodyPr wrap="square" anchor="t">
            <a:spAutoFit/>
          </a:bodyPr>
          <a:lstStyle/>
          <a:p>
            <a:r>
              <a:rPr lang="en-US" altLang="zh-CN" sz="1200" dirty="0" smtClean="0">
                <a:solidFill>
                  <a:srgbClr val="262626"/>
                </a:solidFill>
                <a:latin typeface="微软雅黑" panose="020B0503020204020204" pitchFamily="34" charset="-122"/>
                <a:ea typeface="微软雅黑" panose="020B0503020204020204" pitchFamily="34" charset="-122"/>
              </a:rPr>
              <a:t>1.</a:t>
            </a:r>
            <a:r>
              <a:rPr lang="zh-CN" altLang="en-US" sz="1200" dirty="0" smtClean="0">
                <a:solidFill>
                  <a:srgbClr val="262626"/>
                </a:solidFill>
                <a:latin typeface="微软雅黑" panose="020B0503020204020204" pitchFamily="34" charset="-122"/>
                <a:ea typeface="微软雅黑" panose="020B0503020204020204" pitchFamily="34" charset="-122"/>
              </a:rPr>
              <a:t>国库集中支付的零余额项目资金</a:t>
            </a:r>
            <a:r>
              <a:rPr lang="zh-CN" altLang="en-US" sz="1200" b="1" u="sng" dirty="0" smtClean="0">
                <a:solidFill>
                  <a:srgbClr val="FF0000"/>
                </a:solidFill>
                <a:latin typeface="微软雅黑" panose="020B0503020204020204" pitchFamily="34" charset="-122"/>
                <a:ea typeface="微软雅黑" panose="020B0503020204020204" pitchFamily="34" charset="-122"/>
              </a:rPr>
              <a:t>只结转两次</a:t>
            </a:r>
            <a:r>
              <a:rPr lang="zh-CN" altLang="en-US" sz="1200" dirty="0" smtClean="0">
                <a:solidFill>
                  <a:srgbClr val="262626"/>
                </a:solidFill>
                <a:latin typeface="微软雅黑" panose="020B0503020204020204" pitchFamily="34" charset="-122"/>
                <a:ea typeface="微软雅黑" panose="020B0503020204020204" pitchFamily="34" charset="-122"/>
              </a:rPr>
              <a:t>。连续结转两次以上未支出的作为结余资金收回统筹，不再下达</a:t>
            </a:r>
            <a:endParaRPr lang="zh-CN" altLang="en-US" sz="1200" dirty="0" smtClean="0">
              <a:solidFill>
                <a:srgbClr val="262626"/>
              </a:solidFill>
              <a:latin typeface="微软雅黑" panose="020B0503020204020204" pitchFamily="34" charset="-122"/>
              <a:ea typeface="微软雅黑" panose="020B0503020204020204" pitchFamily="34" charset="-122"/>
            </a:endParaRPr>
          </a:p>
          <a:p>
            <a:endParaRPr lang="zh-CN" altLang="en-US" sz="1200" dirty="0" smtClean="0">
              <a:solidFill>
                <a:srgbClr val="262626"/>
              </a:solidFill>
              <a:latin typeface="微软雅黑" panose="020B0503020204020204" pitchFamily="34" charset="-122"/>
              <a:ea typeface="微软雅黑" panose="020B0503020204020204" pitchFamily="34" charset="-122"/>
            </a:endParaRPr>
          </a:p>
          <a:p>
            <a:r>
              <a:rPr lang="en-US" altLang="zh-CN" sz="1200" dirty="0" smtClean="0">
                <a:solidFill>
                  <a:srgbClr val="262626"/>
                </a:solidFill>
                <a:latin typeface="微软雅黑" panose="020B0503020204020204" pitchFamily="34" charset="-122"/>
                <a:ea typeface="微软雅黑" panose="020B0503020204020204" pitchFamily="34" charset="-122"/>
              </a:rPr>
              <a:t>2.</a:t>
            </a:r>
            <a:r>
              <a:rPr lang="zh-CN" altLang="en-US" sz="1200" b="1" dirty="0" smtClean="0">
                <a:solidFill>
                  <a:srgbClr val="0066FF"/>
                </a:solidFill>
                <a:latin typeface="微软雅黑" panose="020B0503020204020204" pitchFamily="34" charset="-122"/>
                <a:ea typeface="微软雅黑" panose="020B0503020204020204" pitchFamily="34" charset="-122"/>
              </a:rPr>
              <a:t>高水平大学</a:t>
            </a:r>
            <a:r>
              <a:rPr lang="zh-CN" altLang="en-US" sz="1200" dirty="0" smtClean="0">
                <a:solidFill>
                  <a:srgbClr val="262626"/>
                </a:solidFill>
                <a:latin typeface="微软雅黑" panose="020B0503020204020204" pitchFamily="34" charset="-122"/>
                <a:ea typeface="微软雅黑" panose="020B0503020204020204" pitchFamily="34" charset="-122"/>
              </a:rPr>
              <a:t>建设专项资金必须在本年度内使用。</a:t>
            </a:r>
            <a:endParaRPr lang="en-US" altLang="zh-CN" sz="1200" dirty="0" smtClean="0">
              <a:solidFill>
                <a:srgbClr val="262626"/>
              </a:solidFill>
              <a:latin typeface="微软雅黑" panose="020B0503020204020204" pitchFamily="34" charset="-122"/>
              <a:ea typeface="微软雅黑" panose="020B0503020204020204" pitchFamily="34" charset="-122"/>
            </a:endParaRPr>
          </a:p>
          <a:p>
            <a:endParaRPr lang="en-US" altLang="zh-CN" sz="1200" dirty="0" smtClean="0">
              <a:solidFill>
                <a:srgbClr val="262626"/>
              </a:solidFill>
              <a:latin typeface="微软雅黑" panose="020B0503020204020204" pitchFamily="34" charset="-122"/>
              <a:ea typeface="微软雅黑" panose="020B0503020204020204" pitchFamily="34" charset="-122"/>
            </a:endParaRPr>
          </a:p>
          <a:p>
            <a:r>
              <a:rPr lang="en-US" altLang="zh-CN" sz="1200" dirty="0" smtClean="0">
                <a:solidFill>
                  <a:srgbClr val="262626"/>
                </a:solidFill>
                <a:latin typeface="微软雅黑" panose="020B0503020204020204" pitchFamily="34" charset="-122"/>
                <a:ea typeface="微软雅黑" panose="020B0503020204020204" pitchFamily="34" charset="-122"/>
              </a:rPr>
              <a:t>3.</a:t>
            </a:r>
            <a:r>
              <a:rPr lang="zh-CN" altLang="en-US" sz="1200" dirty="0" smtClean="0">
                <a:solidFill>
                  <a:srgbClr val="262626"/>
                </a:solidFill>
                <a:latin typeface="微软雅黑" panose="020B0503020204020204" pitchFamily="34" charset="-122"/>
                <a:ea typeface="微软雅黑" panose="020B0503020204020204" pitchFamily="34" charset="-122"/>
              </a:rPr>
              <a:t>有关要求：</a:t>
            </a:r>
            <a:r>
              <a:rPr lang="zh-CN" altLang="en-US" sz="1200" b="1" u="sng" dirty="0" smtClean="0">
                <a:solidFill>
                  <a:srgbClr val="FF0000"/>
                </a:solidFill>
                <a:latin typeface="微软雅黑" panose="020B0503020204020204" pitchFamily="34" charset="-122"/>
                <a:ea typeface="微软雅黑" panose="020B0503020204020204" pitchFamily="34" charset="-122"/>
              </a:rPr>
              <a:t>高度重视</a:t>
            </a:r>
            <a:r>
              <a:rPr lang="zh-CN" altLang="en-US" sz="1200" dirty="0" smtClean="0">
                <a:solidFill>
                  <a:srgbClr val="262626"/>
                </a:solidFill>
                <a:latin typeface="微软雅黑" panose="020B0503020204020204" pitchFamily="34" charset="-122"/>
                <a:ea typeface="微软雅黑" panose="020B0503020204020204" pitchFamily="34" charset="-122"/>
              </a:rPr>
              <a:t>财政支出工作，务必加快支出进度。</a:t>
            </a:r>
            <a:endParaRPr lang="en-US" altLang="zh-CN" sz="1200" dirty="0" smtClean="0">
              <a:solidFill>
                <a:srgbClr val="262626"/>
              </a:solidFill>
              <a:latin typeface="微软雅黑" panose="020B0503020204020204" pitchFamily="34" charset="-122"/>
              <a:ea typeface="微软雅黑" panose="020B0503020204020204" pitchFamily="34" charset="-122"/>
            </a:endParaRPr>
          </a:p>
          <a:p>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37" name="对角圆角矩形 36"/>
          <p:cNvSpPr/>
          <p:nvPr/>
        </p:nvSpPr>
        <p:spPr>
          <a:xfrm>
            <a:off x="4291893" y="796837"/>
            <a:ext cx="3959225" cy="36195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smtClean="0">
                <a:solidFill>
                  <a:schemeClr val="bg1"/>
                </a:solidFill>
                <a:latin typeface="微软雅黑" panose="020B0503020204020204" pitchFamily="34" charset="-122"/>
                <a:ea typeface="微软雅黑" panose="020B0503020204020204" pitchFamily="34" charset="-122"/>
              </a:rPr>
              <a:t>纵向科研项目结余管理</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38" name="对角圆角矩形 37"/>
          <p:cNvSpPr/>
          <p:nvPr/>
        </p:nvSpPr>
        <p:spPr>
          <a:xfrm>
            <a:off x="157283" y="801061"/>
            <a:ext cx="2724443" cy="463801"/>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smtClean="0">
                <a:solidFill>
                  <a:schemeClr val="bg1"/>
                </a:solidFill>
                <a:latin typeface="微软雅黑" panose="020B0503020204020204" pitchFamily="34" charset="-122"/>
                <a:ea typeface="微软雅黑" panose="020B0503020204020204" pitchFamily="34" charset="-122"/>
              </a:rPr>
              <a:t>零余额项目结转管理</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41" name="矩形 19"/>
          <p:cNvSpPr/>
          <p:nvPr/>
        </p:nvSpPr>
        <p:spPr>
          <a:xfrm>
            <a:off x="327025" y="1668733"/>
            <a:ext cx="2273300" cy="42863"/>
          </a:xfrm>
          <a:prstGeom prst="rect">
            <a:avLst/>
          </a:prstGeom>
          <a:solidFill>
            <a:srgbClr val="C73E01"/>
          </a:solidFill>
          <a:ln w="9525">
            <a:noFill/>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6" name="文本框 5"/>
          <p:cNvSpPr txBox="1"/>
          <p:nvPr/>
        </p:nvSpPr>
        <p:spPr>
          <a:xfrm>
            <a:off x="9323070" y="4760595"/>
            <a:ext cx="393065" cy="275590"/>
          </a:xfrm>
          <a:prstGeom prst="rect">
            <a:avLst/>
          </a:prstGeom>
          <a:noFill/>
        </p:spPr>
        <p:txBody>
          <a:bodyPr wrap="square" rtlCol="0">
            <a:spAutoFit/>
          </a:bodyPr>
          <a:lstStyle/>
          <a:p>
            <a:r>
              <a:rPr lang="en-US" altLang="zh-CN" sz="1200" dirty="0" smtClean="0"/>
              <a:t>42</a:t>
            </a:r>
            <a:endParaRPr lang="en-US" altLang="zh-CN" sz="1200" dirty="0" smtClean="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53" presetClass="entr" presetSubtype="16"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750" fill="hold"/>
                                        <p:tgtEl>
                                          <p:spTgt spid="22"/>
                                        </p:tgtEl>
                                        <p:attrNameLst>
                                          <p:attrName>ppt_w</p:attrName>
                                        </p:attrNameLst>
                                      </p:cBhvr>
                                      <p:tavLst>
                                        <p:tav tm="0">
                                          <p:val>
                                            <p:fltVal val="0"/>
                                          </p:val>
                                        </p:tav>
                                        <p:tav tm="100000">
                                          <p:val>
                                            <p:strVal val="#ppt_w"/>
                                          </p:val>
                                        </p:tav>
                                      </p:tavLst>
                                    </p:anim>
                                    <p:anim calcmode="lin" valueType="num">
                                      <p:cBhvr>
                                        <p:cTn id="14" dur="750" fill="hold"/>
                                        <p:tgtEl>
                                          <p:spTgt spid="22"/>
                                        </p:tgtEl>
                                        <p:attrNameLst>
                                          <p:attrName>ppt_h</p:attrName>
                                        </p:attrNameLst>
                                      </p:cBhvr>
                                      <p:tavLst>
                                        <p:tav tm="0">
                                          <p:val>
                                            <p:fltVal val="0"/>
                                          </p:val>
                                        </p:tav>
                                        <p:tav tm="100000">
                                          <p:val>
                                            <p:strVal val="#ppt_h"/>
                                          </p:val>
                                        </p:tav>
                                      </p:tavLst>
                                    </p:anim>
                                    <p:animEffect transition="in" filter="fade">
                                      <p:cBhvr>
                                        <p:cTn id="15" dur="750"/>
                                        <p:tgtEl>
                                          <p:spTgt spid="2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anim calcmode="lin" valueType="num">
                                      <p:cBhvr>
                                        <p:cTn id="25" dur="1000" fill="hold"/>
                                        <p:tgtEl>
                                          <p:spTgt spid="47"/>
                                        </p:tgtEl>
                                        <p:attrNameLst>
                                          <p:attrName>ppt_x</p:attrName>
                                        </p:attrNameLst>
                                      </p:cBhvr>
                                      <p:tavLst>
                                        <p:tav tm="0">
                                          <p:val>
                                            <p:strVal val="#ppt_x"/>
                                          </p:val>
                                        </p:tav>
                                        <p:tav tm="100000">
                                          <p:val>
                                            <p:strVal val="#ppt_x"/>
                                          </p:val>
                                        </p:tav>
                                      </p:tavLst>
                                    </p:anim>
                                    <p:anim calcmode="lin" valueType="num">
                                      <p:cBhvr>
                                        <p:cTn id="26" dur="1000" fill="hold"/>
                                        <p:tgtEl>
                                          <p:spTgt spid="47"/>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par>
                          <p:cTn id="31" fill="hold">
                            <p:stCondLst>
                              <p:cond delay="2000"/>
                            </p:stCondLst>
                            <p:childTnLst>
                              <p:par>
                                <p:cTn id="32" presetID="26" presetClass="emph" presetSubtype="0" repeatCount="2000" fill="hold" grpId="1" nodeType="afterEffect">
                                  <p:stCondLst>
                                    <p:cond delay="0"/>
                                  </p:stCondLst>
                                  <p:childTnLst>
                                    <p:animEffect transition="out" filter="fade">
                                      <p:cBhvr>
                                        <p:cTn id="33" dur="250" tmFilter="0, 0; .2, .5; .8, .5; 1, 0"/>
                                        <p:tgtEl>
                                          <p:spTgt spid="34"/>
                                        </p:tgtEl>
                                      </p:cBhvr>
                                    </p:animEffect>
                                    <p:animScale>
                                      <p:cBhvr>
                                        <p:cTn id="34" dur="125" autoRev="1" fill="hold"/>
                                        <p:tgtEl>
                                          <p:spTgt spid="34"/>
                                        </p:tgtEl>
                                      </p:cBhvr>
                                      <p:by x="105000" y="105000"/>
                                    </p:animScale>
                                  </p:childTnLst>
                                </p:cTn>
                              </p:par>
                            </p:childTnLst>
                          </p:cTn>
                        </p:par>
                        <p:par>
                          <p:cTn id="35" fill="hold">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right)">
                                      <p:cBhvr>
                                        <p:cTn id="38" dur="500"/>
                                        <p:tgtEl>
                                          <p:spTgt spid="39"/>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3500"/>
                            </p:stCondLst>
                            <p:childTnLst>
                              <p:par>
                                <p:cTn id="44" presetID="9" presetClass="entr" presetSubtype="0" fill="hold" grpId="0" nodeType="afterEffect">
                                  <p:stCondLst>
                                    <p:cond delay="0"/>
                                  </p:stCondLst>
                                  <p:childTnLst>
                                    <p:set>
                                      <p:cBhvr>
                                        <p:cTn id="45" dur="1" fill="hold">
                                          <p:stCondLst>
                                            <p:cond delay="0"/>
                                          </p:stCondLst>
                                        </p:cTn>
                                        <p:tgtEl>
                                          <p:spTgt spid="52230"/>
                                        </p:tgtEl>
                                        <p:attrNameLst>
                                          <p:attrName>style.visibility</p:attrName>
                                        </p:attrNameLst>
                                      </p:cBhvr>
                                      <p:to>
                                        <p:strVal val="visible"/>
                                      </p:to>
                                    </p:set>
                                    <p:animEffect transition="in" filter="dissolve">
                                      <p:cBhvr>
                                        <p:cTn id="46" dur="500"/>
                                        <p:tgtEl>
                                          <p:spTgt spid="52230"/>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down)">
                                      <p:cBhvr>
                                        <p:cTn id="50" dur="500"/>
                                        <p:tgtEl>
                                          <p:spTgt spid="35"/>
                                        </p:tgtEl>
                                      </p:cBhvr>
                                    </p:animEffect>
                                  </p:childTnLst>
                                </p:cTn>
                              </p:par>
                            </p:childTnLst>
                          </p:cTn>
                        </p:par>
                        <p:par>
                          <p:cTn id="51" fill="hold">
                            <p:stCondLst>
                              <p:cond delay="4500"/>
                            </p:stCondLst>
                            <p:childTnLst>
                              <p:par>
                                <p:cTn id="52" presetID="26" presetClass="emph" presetSubtype="0" repeatCount="2000" fill="hold" grpId="1" nodeType="afterEffect">
                                  <p:stCondLst>
                                    <p:cond delay="0"/>
                                  </p:stCondLst>
                                  <p:childTnLst>
                                    <p:animEffect transition="out" filter="fade">
                                      <p:cBhvr>
                                        <p:cTn id="53" dur="250" tmFilter="0, 0; .2, .5; .8, .5; 1, 0"/>
                                        <p:tgtEl>
                                          <p:spTgt spid="35"/>
                                        </p:tgtEl>
                                      </p:cBhvr>
                                    </p:animEffect>
                                    <p:animScale>
                                      <p:cBhvr>
                                        <p:cTn id="54" dur="125" autoRev="1" fill="hold"/>
                                        <p:tgtEl>
                                          <p:spTgt spid="35"/>
                                        </p:tgtEl>
                                      </p:cBhvr>
                                      <p:by x="105000" y="105000"/>
                                    </p:animScale>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left)">
                                      <p:cBhvr>
                                        <p:cTn id="58" dur="500"/>
                                        <p:tgtEl>
                                          <p:spTgt spid="44"/>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right)">
                                      <p:cBhvr>
                                        <p:cTn id="62" dur="500"/>
                                        <p:tgtEl>
                                          <p:spTgt spid="45"/>
                                        </p:tgtEl>
                                      </p:cBhvr>
                                    </p:animEffect>
                                  </p:childTnLst>
                                </p:cTn>
                              </p:par>
                            </p:childTnLst>
                          </p:cTn>
                        </p:par>
                        <p:par>
                          <p:cTn id="63" fill="hold">
                            <p:stCondLst>
                              <p:cond delay="6000"/>
                            </p:stCondLst>
                            <p:childTnLst>
                              <p:par>
                                <p:cTn id="64" presetID="9" presetClass="entr" presetSubtype="0" fill="hold" grpId="0" nodeType="afterEffect">
                                  <p:stCondLst>
                                    <p:cond delay="0"/>
                                  </p:stCondLst>
                                  <p:childTnLst>
                                    <p:set>
                                      <p:cBhvr>
                                        <p:cTn id="65" dur="1" fill="hold">
                                          <p:stCondLst>
                                            <p:cond delay="0"/>
                                          </p:stCondLst>
                                        </p:cTn>
                                        <p:tgtEl>
                                          <p:spTgt spid="52233"/>
                                        </p:tgtEl>
                                        <p:attrNameLst>
                                          <p:attrName>style.visibility</p:attrName>
                                        </p:attrNameLst>
                                      </p:cBhvr>
                                      <p:to>
                                        <p:strVal val="visible"/>
                                      </p:to>
                                    </p:set>
                                    <p:animEffect transition="in" filter="dissolve">
                                      <p:cBhvr>
                                        <p:cTn id="66" dur="500"/>
                                        <p:tgtEl>
                                          <p:spTgt spid="52233"/>
                                        </p:tgtEl>
                                      </p:cBhvr>
                                    </p:animEffect>
                                  </p:childTnLst>
                                </p:cTn>
                              </p:par>
                            </p:childTnLst>
                          </p:cTn>
                        </p:par>
                        <p:par>
                          <p:cTn id="67" fill="hold">
                            <p:stCondLst>
                              <p:cond delay="6500"/>
                            </p:stCondLst>
                            <p:childTnLst>
                              <p:par>
                                <p:cTn id="68" presetID="42" presetClass="entr" presetSubtype="0"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1000"/>
                                        <p:tgtEl>
                                          <p:spTgt spid="3"/>
                                        </p:tgtEl>
                                      </p:cBhvr>
                                    </p:animEffect>
                                    <p:anim calcmode="lin" valueType="num">
                                      <p:cBhvr>
                                        <p:cTn id="71" dur="1000" fill="hold"/>
                                        <p:tgtEl>
                                          <p:spTgt spid="3"/>
                                        </p:tgtEl>
                                        <p:attrNameLst>
                                          <p:attrName>ppt_x</p:attrName>
                                        </p:attrNameLst>
                                      </p:cBhvr>
                                      <p:tavLst>
                                        <p:tav tm="0">
                                          <p:val>
                                            <p:strVal val="#ppt_x"/>
                                          </p:val>
                                        </p:tav>
                                        <p:tav tm="100000">
                                          <p:val>
                                            <p:strVal val="#ppt_x"/>
                                          </p:val>
                                        </p:tav>
                                      </p:tavLst>
                                    </p:anim>
                                    <p:anim calcmode="lin" valueType="num">
                                      <p:cBhvr>
                                        <p:cTn id="72" dur="1000" fill="hold"/>
                                        <p:tgtEl>
                                          <p:spTgt spid="3"/>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9"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dissolve">
                                      <p:cBhvr>
                                        <p:cTn id="76" dur="500"/>
                                        <p:tgtEl>
                                          <p:spTgt spid="3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1000"/>
                                        <p:tgtEl>
                                          <p:spTgt spid="38"/>
                                        </p:tgtEl>
                                      </p:cBhvr>
                                    </p:animEffect>
                                    <p:anim calcmode="lin" valueType="num">
                                      <p:cBhvr>
                                        <p:cTn id="87" dur="1000" fill="hold"/>
                                        <p:tgtEl>
                                          <p:spTgt spid="38"/>
                                        </p:tgtEl>
                                        <p:attrNameLst>
                                          <p:attrName>ppt_x</p:attrName>
                                        </p:attrNameLst>
                                      </p:cBhvr>
                                      <p:tavLst>
                                        <p:tav tm="0">
                                          <p:val>
                                            <p:strVal val="#ppt_x"/>
                                          </p:val>
                                        </p:tav>
                                        <p:tav tm="100000">
                                          <p:val>
                                            <p:strVal val="#ppt_x"/>
                                          </p:val>
                                        </p:tav>
                                      </p:tavLst>
                                    </p:anim>
                                    <p:anim calcmode="lin" valueType="num">
                                      <p:cBhvr>
                                        <p:cTn id="88" dur="1000" fill="hold"/>
                                        <p:tgtEl>
                                          <p:spTgt spid="38"/>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22" presetClass="entr" presetSubtype="2"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right)">
                                      <p:cBhvr>
                                        <p:cTn id="9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4" grpId="1" bldLvl="0" animBg="1"/>
      <p:bldP spid="35" grpId="0" bldLvl="0" animBg="1"/>
      <p:bldP spid="35" grpId="1" bldLvl="0" animBg="1"/>
      <p:bldP spid="52230" grpId="0"/>
      <p:bldP spid="39" grpId="0" bldLvl="0" animBg="1"/>
      <p:bldP spid="40" grpId="0"/>
      <p:bldP spid="52233" grpId="0"/>
      <p:bldP spid="44" grpId="0" bldLvl="0" animBg="1"/>
      <p:bldP spid="45" grpId="0"/>
      <p:bldP spid="46" grpId="0"/>
      <p:bldP spid="47" grpId="0"/>
      <p:bldP spid="3" grpId="0" bldLvl="0" animBg="1"/>
      <p:bldP spid="36" grpId="0"/>
      <p:bldP spid="37" grpId="0" bldLvl="0" animBg="1"/>
      <p:bldP spid="38" grpId="0" bldLvl="0" animBg="1"/>
      <p:bldP spid="41"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3736975" y="3808413"/>
            <a:ext cx="700088" cy="712787"/>
            <a:chOff x="3061" y="-879"/>
            <a:chExt cx="614" cy="702"/>
          </a:xfrm>
        </p:grpSpPr>
        <p:sp>
          <p:nvSpPr>
            <p:cNvPr id="97282" name="Oval 8"/>
            <p:cNvSpPr/>
            <p:nvPr/>
          </p:nvSpPr>
          <p:spPr>
            <a:xfrm>
              <a:off x="3061" y="-380"/>
              <a:ext cx="590" cy="203"/>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283" name="Group 9"/>
            <p:cNvGrpSpPr/>
            <p:nvPr/>
          </p:nvGrpSpPr>
          <p:grpSpPr>
            <a:xfrm>
              <a:off x="3062" y="-879"/>
              <a:ext cx="613" cy="613"/>
              <a:chOff x="2335" y="1139"/>
              <a:chExt cx="1089" cy="1089"/>
            </a:xfrm>
          </p:grpSpPr>
          <p:sp>
            <p:nvSpPr>
              <p:cNvPr id="97284" name="Oval 10"/>
              <p:cNvSpPr/>
              <p:nvPr/>
            </p:nvSpPr>
            <p:spPr>
              <a:xfrm>
                <a:off x="2335" y="1139"/>
                <a:ext cx="1089" cy="1089"/>
              </a:xfrm>
              <a:prstGeom prst="ellipse">
                <a:avLst/>
              </a:prstGeom>
              <a:gradFill rotWithShape="1">
                <a:gsLst>
                  <a:gs pos="0">
                    <a:srgbClr val="BEBEBE"/>
                  </a:gs>
                  <a:gs pos="100000">
                    <a:srgbClr val="6E6E6E"/>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285" name="Group 11"/>
              <p:cNvGrpSpPr/>
              <p:nvPr/>
            </p:nvGrpSpPr>
            <p:grpSpPr>
              <a:xfrm>
                <a:off x="2426" y="1169"/>
                <a:ext cx="908" cy="296"/>
                <a:chOff x="1431" y="1843"/>
                <a:chExt cx="907" cy="295"/>
              </a:xfrm>
            </p:grpSpPr>
            <p:sp>
              <p:nvSpPr>
                <p:cNvPr id="97286" name="Freeform 12"/>
                <p:cNvSpPr/>
                <p:nvPr/>
              </p:nvSpPr>
              <p:spPr>
                <a:xfrm>
                  <a:off x="1437" y="1844"/>
                  <a:ext cx="902" cy="293"/>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287" name="Oval 13"/>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sp>
        <p:nvSpPr>
          <p:cNvPr id="16" name="AutoShape 66"/>
          <p:cNvSpPr/>
          <p:nvPr/>
        </p:nvSpPr>
        <p:spPr>
          <a:xfrm rot="-716600">
            <a:off x="3764278" y="624160"/>
            <a:ext cx="1147763" cy="1019175"/>
          </a:xfrm>
          <a:custGeom>
            <a:avLst/>
            <a:gdLst/>
            <a:ahLst/>
            <a:cxnLst>
              <a:cxn ang="0">
                <a:pos x="0" y="0"/>
              </a:cxn>
              <a:cxn ang="0">
                <a:pos x="0" y="0"/>
              </a:cxn>
              <a:cxn ang="0">
                <a:pos x="0" y="0"/>
              </a:cxn>
              <a:cxn ang="0">
                <a:pos x="0" y="0"/>
              </a:cxn>
              <a:cxn ang="0">
                <a:pos x="0" y="0"/>
              </a:cxn>
              <a:cxn ang="0">
                <a:pos x="0" y="0"/>
              </a:cxn>
            </a:cxnLst>
            <a:rect l="0" t="0" r="0" b="0"/>
            <a:pathLst>
              <a:path w="21600" h="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chemeClr val="tx1">
              <a:alpha val="25098"/>
            </a:schemeClr>
          </a:solidFill>
          <a:ln w="9525">
            <a:noFill/>
          </a:ln>
        </p:spPr>
        <p:txBody>
          <a:bodyPr/>
          <a:lstStyle/>
          <a:p>
            <a:endParaRPr lang="zh-CN" altLang="en-US"/>
          </a:p>
        </p:txBody>
      </p:sp>
      <p:grpSp>
        <p:nvGrpSpPr>
          <p:cNvPr id="17" name="Group 67"/>
          <p:cNvGrpSpPr/>
          <p:nvPr/>
        </p:nvGrpSpPr>
        <p:grpSpPr>
          <a:xfrm>
            <a:off x="4618038" y="3638550"/>
            <a:ext cx="500062" cy="508000"/>
            <a:chOff x="3061" y="-879"/>
            <a:chExt cx="614" cy="702"/>
          </a:xfrm>
        </p:grpSpPr>
        <p:sp>
          <p:nvSpPr>
            <p:cNvPr id="97295" name="Oval 68"/>
            <p:cNvSpPr/>
            <p:nvPr/>
          </p:nvSpPr>
          <p:spPr>
            <a:xfrm>
              <a:off x="3061" y="-381"/>
              <a:ext cx="589" cy="204"/>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296" name="Group 69"/>
            <p:cNvGrpSpPr/>
            <p:nvPr/>
          </p:nvGrpSpPr>
          <p:grpSpPr>
            <a:xfrm>
              <a:off x="3062" y="-879"/>
              <a:ext cx="613" cy="613"/>
              <a:chOff x="2335" y="1139"/>
              <a:chExt cx="1089" cy="1089"/>
            </a:xfrm>
          </p:grpSpPr>
          <p:sp>
            <p:nvSpPr>
              <p:cNvPr id="97297" name="Oval 70"/>
              <p:cNvSpPr/>
              <p:nvPr/>
            </p:nvSpPr>
            <p:spPr>
              <a:xfrm>
                <a:off x="2335" y="1139"/>
                <a:ext cx="1089" cy="1089"/>
              </a:xfrm>
              <a:prstGeom prst="ellipse">
                <a:avLst/>
              </a:prstGeom>
              <a:gradFill rotWithShape="1">
                <a:gsLst>
                  <a:gs pos="0">
                    <a:srgbClr val="D1D1D1"/>
                  </a:gs>
                  <a:gs pos="100000">
                    <a:srgbClr val="787878"/>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298" name="Group 71"/>
              <p:cNvGrpSpPr/>
              <p:nvPr/>
            </p:nvGrpSpPr>
            <p:grpSpPr>
              <a:xfrm>
                <a:off x="2426" y="1169"/>
                <a:ext cx="908" cy="296"/>
                <a:chOff x="1431" y="1843"/>
                <a:chExt cx="907" cy="295"/>
              </a:xfrm>
            </p:grpSpPr>
            <p:sp>
              <p:nvSpPr>
                <p:cNvPr id="97299" name="Freeform 72"/>
                <p:cNvSpPr/>
                <p:nvPr/>
              </p:nvSpPr>
              <p:spPr>
                <a:xfrm>
                  <a:off x="1432" y="1844"/>
                  <a:ext cx="906"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00" name="Oval 73"/>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grpSp>
        <p:nvGrpSpPr>
          <p:cNvPr id="24" name="Group 74"/>
          <p:cNvGrpSpPr/>
          <p:nvPr/>
        </p:nvGrpSpPr>
        <p:grpSpPr>
          <a:xfrm>
            <a:off x="4043363" y="3367088"/>
            <a:ext cx="366712" cy="371475"/>
            <a:chOff x="3061" y="-879"/>
            <a:chExt cx="614" cy="702"/>
          </a:xfrm>
        </p:grpSpPr>
        <p:sp>
          <p:nvSpPr>
            <p:cNvPr id="97302" name="Oval 75"/>
            <p:cNvSpPr/>
            <p:nvPr/>
          </p:nvSpPr>
          <p:spPr>
            <a:xfrm>
              <a:off x="3061" y="-381"/>
              <a:ext cx="590" cy="204"/>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03" name="Group 76"/>
            <p:cNvGrpSpPr/>
            <p:nvPr/>
          </p:nvGrpSpPr>
          <p:grpSpPr>
            <a:xfrm>
              <a:off x="3062" y="-879"/>
              <a:ext cx="613" cy="613"/>
              <a:chOff x="2335" y="1139"/>
              <a:chExt cx="1089" cy="1089"/>
            </a:xfrm>
          </p:grpSpPr>
          <p:sp>
            <p:nvSpPr>
              <p:cNvPr id="97304" name="Oval 77"/>
              <p:cNvSpPr/>
              <p:nvPr/>
            </p:nvSpPr>
            <p:spPr>
              <a:xfrm>
                <a:off x="2335" y="1139"/>
                <a:ext cx="1089" cy="1089"/>
              </a:xfrm>
              <a:prstGeom prst="ellipse">
                <a:avLst/>
              </a:prstGeom>
              <a:gradFill rotWithShape="1">
                <a:gsLst>
                  <a:gs pos="0">
                    <a:srgbClr val="E4E4E4"/>
                  </a:gs>
                  <a:gs pos="100000">
                    <a:srgbClr val="838383"/>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05" name="Group 78"/>
              <p:cNvGrpSpPr/>
              <p:nvPr/>
            </p:nvGrpSpPr>
            <p:grpSpPr>
              <a:xfrm>
                <a:off x="2426" y="1169"/>
                <a:ext cx="908" cy="296"/>
                <a:chOff x="1431" y="1843"/>
                <a:chExt cx="907" cy="295"/>
              </a:xfrm>
            </p:grpSpPr>
            <p:sp>
              <p:nvSpPr>
                <p:cNvPr id="97306" name="Freeform 79"/>
                <p:cNvSpPr/>
                <p:nvPr/>
              </p:nvSpPr>
              <p:spPr>
                <a:xfrm>
                  <a:off x="1385" y="1845"/>
                  <a:ext cx="953" cy="292"/>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07" name="Oval 80"/>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sp>
        <p:nvSpPr>
          <p:cNvPr id="31" name="Text Box 82"/>
          <p:cNvSpPr txBox="1"/>
          <p:nvPr/>
        </p:nvSpPr>
        <p:spPr>
          <a:xfrm>
            <a:off x="4249738" y="1435100"/>
            <a:ext cx="1111250" cy="336550"/>
          </a:xfrm>
          <a:prstGeom prst="rect">
            <a:avLst/>
          </a:prstGeom>
          <a:noFill/>
          <a:ln w="9525">
            <a:noFill/>
          </a:ln>
        </p:spPr>
        <p:txBody>
          <a:bodyPr anchor="t">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文本内容</a:t>
            </a:r>
            <a:endParaRPr lang="en-US" altLang="ko-KR" sz="16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583330" y="750250"/>
            <a:ext cx="2655957" cy="3665195"/>
            <a:chOff x="1042988" y="1713707"/>
            <a:chExt cx="2498542" cy="3877929"/>
          </a:xfrm>
        </p:grpSpPr>
        <p:sp>
          <p:nvSpPr>
            <p:cNvPr id="97310" name="Oval 5"/>
            <p:cNvSpPr/>
            <p:nvPr/>
          </p:nvSpPr>
          <p:spPr>
            <a:xfrm>
              <a:off x="1559773" y="4778690"/>
              <a:ext cx="1981757" cy="812946"/>
            </a:xfrm>
            <a:prstGeom prst="ellipse">
              <a:avLst/>
            </a:prstGeom>
            <a:gradFill rotWithShape="1">
              <a:gsLst>
                <a:gs pos="0">
                  <a:schemeClr val="tx1">
                    <a:alpha val="50000"/>
                  </a:schemeClr>
                </a:gs>
                <a:gs pos="100000">
                  <a:srgbClr val="000000">
                    <a:alpha val="0"/>
                  </a:srgbClr>
                </a:gs>
              </a:gsLst>
              <a:path path="shape">
                <a:fillToRect l="50000" t="50000" r="50000" b="50000"/>
              </a:path>
              <a:tileRect/>
            </a:gradFill>
            <a:ln w="31750">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11" name="Group 19"/>
            <p:cNvGrpSpPr/>
            <p:nvPr/>
          </p:nvGrpSpPr>
          <p:grpSpPr>
            <a:xfrm>
              <a:off x="1042988" y="1997870"/>
              <a:ext cx="2368550" cy="3257550"/>
              <a:chOff x="2953" y="1386"/>
              <a:chExt cx="1492" cy="2052"/>
            </a:xfrm>
          </p:grpSpPr>
          <p:sp>
            <p:nvSpPr>
              <p:cNvPr id="97312" name="Freeform 20"/>
              <p:cNvSpPr/>
              <p:nvPr/>
            </p:nvSpPr>
            <p:spPr>
              <a:xfrm>
                <a:off x="2953" y="1386"/>
                <a:ext cx="1492" cy="2052"/>
              </a:xfrm>
              <a:custGeom>
                <a:avLst/>
                <a:gdLst/>
                <a:ahLst/>
                <a:cxnLst>
                  <a:cxn ang="0">
                    <a:pos x="1492" y="373"/>
                  </a:cxn>
                  <a:cxn ang="0">
                    <a:pos x="1488" y="336"/>
                  </a:cxn>
                  <a:cxn ang="0">
                    <a:pos x="1476" y="298"/>
                  </a:cxn>
                  <a:cxn ang="0">
                    <a:pos x="1458" y="262"/>
                  </a:cxn>
                  <a:cxn ang="0">
                    <a:pos x="1434" y="228"/>
                  </a:cxn>
                  <a:cxn ang="0">
                    <a:pos x="1401" y="196"/>
                  </a:cxn>
                  <a:cxn ang="0">
                    <a:pos x="1365" y="165"/>
                  </a:cxn>
                  <a:cxn ang="0">
                    <a:pos x="1321" y="136"/>
                  </a:cxn>
                  <a:cxn ang="0">
                    <a:pos x="1273" y="109"/>
                  </a:cxn>
                  <a:cxn ang="0">
                    <a:pos x="1220" y="86"/>
                  </a:cxn>
                  <a:cxn ang="0">
                    <a:pos x="1163" y="63"/>
                  </a:cxn>
                  <a:cxn ang="0">
                    <a:pos x="1102" y="45"/>
                  </a:cxn>
                  <a:cxn ang="0">
                    <a:pos x="1036" y="30"/>
                  </a:cxn>
                  <a:cxn ang="0">
                    <a:pos x="967" y="17"/>
                  </a:cxn>
                  <a:cxn ang="0">
                    <a:pos x="896" y="8"/>
                  </a:cxn>
                  <a:cxn ang="0">
                    <a:pos x="822" y="1"/>
                  </a:cxn>
                  <a:cxn ang="0">
                    <a:pos x="746" y="0"/>
                  </a:cxn>
                  <a:cxn ang="0">
                    <a:pos x="707" y="0"/>
                  </a:cxn>
                  <a:cxn ang="0">
                    <a:pos x="632" y="4"/>
                  </a:cxn>
                  <a:cxn ang="0">
                    <a:pos x="560" y="12"/>
                  </a:cxn>
                  <a:cxn ang="0">
                    <a:pos x="490" y="22"/>
                  </a:cxn>
                  <a:cxn ang="0">
                    <a:pos x="422" y="36"/>
                  </a:cxn>
                  <a:cxn ang="0">
                    <a:pos x="359" y="54"/>
                  </a:cxn>
                  <a:cxn ang="0">
                    <a:pos x="299" y="74"/>
                  </a:cxn>
                  <a:cxn ang="0">
                    <a:pos x="245" y="97"/>
                  </a:cxn>
                  <a:cxn ang="0">
                    <a:pos x="194" y="122"/>
                  </a:cxn>
                  <a:cxn ang="0">
                    <a:pos x="148" y="150"/>
                  </a:cxn>
                  <a:cxn ang="0">
                    <a:pos x="107" y="180"/>
                  </a:cxn>
                  <a:cxn ang="0">
                    <a:pos x="74" y="211"/>
                  </a:cxn>
                  <a:cxn ang="0">
                    <a:pos x="45" y="245"/>
                  </a:cxn>
                  <a:cxn ang="0">
                    <a:pos x="23" y="280"/>
                  </a:cxn>
                  <a:cxn ang="0">
                    <a:pos x="9" y="316"/>
                  </a:cxn>
                  <a:cxn ang="0">
                    <a:pos x="1" y="354"/>
                  </a:cxn>
                  <a:cxn ang="0">
                    <a:pos x="0" y="373"/>
                  </a:cxn>
                  <a:cxn ang="0">
                    <a:pos x="6" y="420"/>
                  </a:cxn>
                  <a:cxn ang="0">
                    <a:pos x="376" y="1889"/>
                  </a:cxn>
                  <a:cxn ang="0">
                    <a:pos x="376" y="1889"/>
                  </a:cxn>
                  <a:cxn ang="0">
                    <a:pos x="391" y="1922"/>
                  </a:cxn>
                  <a:cxn ang="0">
                    <a:pos x="417" y="1954"/>
                  </a:cxn>
                  <a:cxn ang="0">
                    <a:pos x="453" y="1981"/>
                  </a:cxn>
                  <a:cxn ang="0">
                    <a:pos x="499" y="2005"/>
                  </a:cxn>
                  <a:cxn ang="0">
                    <a:pos x="552" y="2025"/>
                  </a:cxn>
                  <a:cxn ang="0">
                    <a:pos x="611" y="2039"/>
                  </a:cxn>
                  <a:cxn ang="0">
                    <a:pos x="676" y="2048"/>
                  </a:cxn>
                  <a:cxn ang="0">
                    <a:pos x="746" y="2052"/>
                  </a:cxn>
                  <a:cxn ang="0">
                    <a:pos x="781" y="2051"/>
                  </a:cxn>
                  <a:cxn ang="0">
                    <a:pos x="848" y="2044"/>
                  </a:cxn>
                  <a:cxn ang="0">
                    <a:pos x="912" y="2033"/>
                  </a:cxn>
                  <a:cxn ang="0">
                    <a:pos x="967" y="2016"/>
                  </a:cxn>
                  <a:cxn ang="0">
                    <a:pos x="1018" y="1994"/>
                  </a:cxn>
                  <a:cxn ang="0">
                    <a:pos x="1058" y="1968"/>
                  </a:cxn>
                  <a:cxn ang="0">
                    <a:pos x="1089" y="1938"/>
                  </a:cxn>
                  <a:cxn ang="0">
                    <a:pos x="1110" y="1906"/>
                  </a:cxn>
                  <a:cxn ang="0">
                    <a:pos x="1116" y="1889"/>
                  </a:cxn>
                  <a:cxn ang="0">
                    <a:pos x="1486" y="420"/>
                  </a:cxn>
                  <a:cxn ang="0">
                    <a:pos x="1491" y="396"/>
                  </a:cxn>
                  <a:cxn ang="0">
                    <a:pos x="1492" y="373"/>
                  </a:cxn>
                </a:cxnLst>
                <a:rect l="0" t="0" r="0" b="0"/>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tileRect/>
              </a:gradFill>
              <a:ln w="9525">
                <a:noFill/>
              </a:ln>
            </p:spPr>
            <p:txBody>
              <a:bodyPr/>
              <a:lstStyle/>
              <a:p>
                <a:endParaRPr lang="zh-CN" altLang="en-US"/>
              </a:p>
            </p:txBody>
          </p:sp>
          <p:sp>
            <p:nvSpPr>
              <p:cNvPr id="97313" name="Freeform 21"/>
              <p:cNvSpPr>
                <a:spLocks noEditPoints="1"/>
              </p:cNvSpPr>
              <p:nvPr/>
            </p:nvSpPr>
            <p:spPr>
              <a:xfrm>
                <a:off x="2953" y="1386"/>
                <a:ext cx="1492" cy="746"/>
              </a:xfrm>
              <a:custGeom>
                <a:avLst/>
                <a:gdLst/>
                <a:ahLst/>
                <a:cxnLst>
                  <a:cxn ang="0">
                    <a:pos x="632" y="4"/>
                  </a:cxn>
                  <a:cxn ang="0">
                    <a:pos x="456" y="30"/>
                  </a:cxn>
                  <a:cxn ang="0">
                    <a:pos x="299" y="74"/>
                  </a:cxn>
                  <a:cxn ang="0">
                    <a:pos x="171" y="136"/>
                  </a:cxn>
                  <a:cxn ang="0">
                    <a:pos x="74" y="211"/>
                  </a:cxn>
                  <a:cxn ang="0">
                    <a:pos x="16" y="298"/>
                  </a:cxn>
                  <a:cxn ang="0">
                    <a:pos x="0" y="373"/>
                  </a:cxn>
                  <a:cxn ang="0">
                    <a:pos x="23" y="466"/>
                  </a:cxn>
                  <a:cxn ang="0">
                    <a:pos x="91" y="551"/>
                  </a:cxn>
                  <a:cxn ang="0">
                    <a:pos x="194" y="624"/>
                  </a:cxn>
                  <a:cxn ang="0">
                    <a:pos x="329" y="683"/>
                  </a:cxn>
                  <a:cxn ang="0">
                    <a:pos x="490" y="724"/>
                  </a:cxn>
                  <a:cxn ang="0">
                    <a:pos x="670" y="745"/>
                  </a:cxn>
                  <a:cxn ang="0">
                    <a:pos x="822" y="745"/>
                  </a:cxn>
                  <a:cxn ang="0">
                    <a:pos x="1002" y="724"/>
                  </a:cxn>
                  <a:cxn ang="0">
                    <a:pos x="1163" y="683"/>
                  </a:cxn>
                  <a:cxn ang="0">
                    <a:pos x="1298" y="624"/>
                  </a:cxn>
                  <a:cxn ang="0">
                    <a:pos x="1401" y="551"/>
                  </a:cxn>
                  <a:cxn ang="0">
                    <a:pos x="1469" y="466"/>
                  </a:cxn>
                  <a:cxn ang="0">
                    <a:pos x="1492" y="373"/>
                  </a:cxn>
                  <a:cxn ang="0">
                    <a:pos x="1476" y="298"/>
                  </a:cxn>
                  <a:cxn ang="0">
                    <a:pos x="1418" y="211"/>
                  </a:cxn>
                  <a:cxn ang="0">
                    <a:pos x="1321" y="136"/>
                  </a:cxn>
                  <a:cxn ang="0">
                    <a:pos x="1193" y="74"/>
                  </a:cxn>
                  <a:cxn ang="0">
                    <a:pos x="1036" y="30"/>
                  </a:cxn>
                  <a:cxn ang="0">
                    <a:pos x="860" y="4"/>
                  </a:cxn>
                  <a:cxn ang="0">
                    <a:pos x="746" y="723"/>
                  </a:cxn>
                  <a:cxn ang="0">
                    <a:pos x="605" y="716"/>
                  </a:cxn>
                  <a:cxn ang="0">
                    <a:pos x="443" y="689"/>
                  </a:cxn>
                  <a:cxn ang="0">
                    <a:pos x="302" y="644"/>
                  </a:cxn>
                  <a:cxn ang="0">
                    <a:pos x="185" y="583"/>
                  </a:cxn>
                  <a:cxn ang="0">
                    <a:pos x="101" y="509"/>
                  </a:cxn>
                  <a:cxn ang="0">
                    <a:pos x="54" y="426"/>
                  </a:cxn>
                  <a:cxn ang="0">
                    <a:pos x="48" y="355"/>
                  </a:cxn>
                  <a:cxn ang="0">
                    <a:pos x="78" y="269"/>
                  </a:cxn>
                  <a:cxn ang="0">
                    <a:pos x="148" y="192"/>
                  </a:cxn>
                  <a:cxn ang="0">
                    <a:pos x="251" y="126"/>
                  </a:cxn>
                  <a:cxn ang="0">
                    <a:pos x="383" y="74"/>
                  </a:cxn>
                  <a:cxn ang="0">
                    <a:pos x="537" y="39"/>
                  </a:cxn>
                  <a:cxn ang="0">
                    <a:pos x="710" y="23"/>
                  </a:cxn>
                  <a:cxn ang="0">
                    <a:pos x="852" y="27"/>
                  </a:cxn>
                  <a:cxn ang="0">
                    <a:pos x="1018" y="51"/>
                  </a:cxn>
                  <a:cxn ang="0">
                    <a:pos x="1164" y="92"/>
                  </a:cxn>
                  <a:cxn ang="0">
                    <a:pos x="1286" y="150"/>
                  </a:cxn>
                  <a:cxn ang="0">
                    <a:pos x="1377" y="222"/>
                  </a:cxn>
                  <a:cxn ang="0">
                    <a:pos x="1431" y="302"/>
                  </a:cxn>
                  <a:cxn ang="0">
                    <a:pos x="1445" y="373"/>
                  </a:cxn>
                  <a:cxn ang="0">
                    <a:pos x="1423" y="461"/>
                  </a:cxn>
                  <a:cxn ang="0">
                    <a:pos x="1361" y="540"/>
                  </a:cxn>
                  <a:cxn ang="0">
                    <a:pos x="1264" y="609"/>
                  </a:cxn>
                  <a:cxn ang="0">
                    <a:pos x="1137" y="663"/>
                  </a:cxn>
                  <a:cxn ang="0">
                    <a:pos x="987" y="702"/>
                  </a:cxn>
                  <a:cxn ang="0">
                    <a:pos x="817" y="722"/>
                  </a:cxn>
                </a:cxnLst>
                <a:rect l="0" t="0" r="0" b="0"/>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w="9525">
                <a:noFill/>
              </a:ln>
            </p:spPr>
            <p:txBody>
              <a:bodyPr/>
              <a:lstStyle/>
              <a:p>
                <a:endParaRPr lang="zh-CN" altLang="en-US"/>
              </a:p>
            </p:txBody>
          </p:sp>
          <p:sp>
            <p:nvSpPr>
              <p:cNvPr id="97314" name="Freeform 22"/>
              <p:cNvSpPr/>
              <p:nvPr/>
            </p:nvSpPr>
            <p:spPr>
              <a:xfrm>
                <a:off x="3000" y="1409"/>
                <a:ext cx="1398" cy="700"/>
              </a:xfrm>
              <a:custGeom>
                <a:avLst/>
                <a:gdLst/>
                <a:ahLst/>
                <a:cxnLst>
                  <a:cxn ang="0">
                    <a:pos x="1397" y="368"/>
                  </a:cxn>
                  <a:cxn ang="0">
                    <a:pos x="1384" y="421"/>
                  </a:cxn>
                  <a:cxn ang="0">
                    <a:pos x="1356" y="471"/>
                  </a:cxn>
                  <a:cxn ang="0">
                    <a:pos x="1314" y="517"/>
                  </a:cxn>
                  <a:cxn ang="0">
                    <a:pos x="1260" y="560"/>
                  </a:cxn>
                  <a:cxn ang="0">
                    <a:pos x="1194" y="598"/>
                  </a:cxn>
                  <a:cxn ang="0">
                    <a:pos x="1117" y="631"/>
                  </a:cxn>
                  <a:cxn ang="0">
                    <a:pos x="1032" y="658"/>
                  </a:cxn>
                  <a:cxn ang="0">
                    <a:pos x="940" y="679"/>
                  </a:cxn>
                  <a:cxn ang="0">
                    <a:pos x="840" y="693"/>
                  </a:cxn>
                  <a:cxn ang="0">
                    <a:pos x="735" y="700"/>
                  </a:cxn>
                  <a:cxn ang="0">
                    <a:pos x="663" y="700"/>
                  </a:cxn>
                  <a:cxn ang="0">
                    <a:pos x="558" y="693"/>
                  </a:cxn>
                  <a:cxn ang="0">
                    <a:pos x="458" y="679"/>
                  </a:cxn>
                  <a:cxn ang="0">
                    <a:pos x="366" y="658"/>
                  </a:cxn>
                  <a:cxn ang="0">
                    <a:pos x="281" y="631"/>
                  </a:cxn>
                  <a:cxn ang="0">
                    <a:pos x="204" y="598"/>
                  </a:cxn>
                  <a:cxn ang="0">
                    <a:pos x="138" y="560"/>
                  </a:cxn>
                  <a:cxn ang="0">
                    <a:pos x="84" y="517"/>
                  </a:cxn>
                  <a:cxn ang="0">
                    <a:pos x="42" y="471"/>
                  </a:cxn>
                  <a:cxn ang="0">
                    <a:pos x="14" y="421"/>
                  </a:cxn>
                  <a:cxn ang="0">
                    <a:pos x="1" y="368"/>
                  </a:cxn>
                  <a:cxn ang="0">
                    <a:pos x="1" y="332"/>
                  </a:cxn>
                  <a:cxn ang="0">
                    <a:pos x="14" y="279"/>
                  </a:cxn>
                  <a:cxn ang="0">
                    <a:pos x="42" y="230"/>
                  </a:cxn>
                  <a:cxn ang="0">
                    <a:pos x="84" y="183"/>
                  </a:cxn>
                  <a:cxn ang="0">
                    <a:pos x="138" y="140"/>
                  </a:cxn>
                  <a:cxn ang="0">
                    <a:pos x="204" y="103"/>
                  </a:cxn>
                  <a:cxn ang="0">
                    <a:pos x="281" y="69"/>
                  </a:cxn>
                  <a:cxn ang="0">
                    <a:pos x="366" y="42"/>
                  </a:cxn>
                  <a:cxn ang="0">
                    <a:pos x="458" y="21"/>
                  </a:cxn>
                  <a:cxn ang="0">
                    <a:pos x="558" y="7"/>
                  </a:cxn>
                  <a:cxn ang="0">
                    <a:pos x="663" y="0"/>
                  </a:cxn>
                  <a:cxn ang="0">
                    <a:pos x="735" y="0"/>
                  </a:cxn>
                  <a:cxn ang="0">
                    <a:pos x="840" y="7"/>
                  </a:cxn>
                  <a:cxn ang="0">
                    <a:pos x="940" y="21"/>
                  </a:cxn>
                  <a:cxn ang="0">
                    <a:pos x="1032" y="42"/>
                  </a:cxn>
                  <a:cxn ang="0">
                    <a:pos x="1117" y="69"/>
                  </a:cxn>
                  <a:cxn ang="0">
                    <a:pos x="1194" y="103"/>
                  </a:cxn>
                  <a:cxn ang="0">
                    <a:pos x="1260" y="140"/>
                  </a:cxn>
                  <a:cxn ang="0">
                    <a:pos x="1314" y="183"/>
                  </a:cxn>
                  <a:cxn ang="0">
                    <a:pos x="1356" y="230"/>
                  </a:cxn>
                  <a:cxn ang="0">
                    <a:pos x="1384" y="279"/>
                  </a:cxn>
                  <a:cxn ang="0">
                    <a:pos x="1397" y="332"/>
                  </a:cxn>
                </a:cxnLst>
                <a:rect l="0" t="0" r="0" b="0"/>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w="9525">
                <a:noFill/>
              </a:ln>
            </p:spPr>
            <p:txBody>
              <a:bodyPr/>
              <a:lstStyle/>
              <a:p>
                <a:endParaRPr lang="zh-CN" altLang="en-US"/>
              </a:p>
            </p:txBody>
          </p:sp>
        </p:grpSp>
        <p:grpSp>
          <p:nvGrpSpPr>
            <p:cNvPr id="97315" name="Group 23"/>
            <p:cNvGrpSpPr/>
            <p:nvPr/>
          </p:nvGrpSpPr>
          <p:grpSpPr>
            <a:xfrm>
              <a:off x="2232026" y="1713707"/>
              <a:ext cx="1042988" cy="1042987"/>
              <a:chOff x="2335" y="1139"/>
              <a:chExt cx="1089" cy="1089"/>
            </a:xfrm>
          </p:grpSpPr>
          <p:sp>
            <p:nvSpPr>
              <p:cNvPr id="97316" name="Oval 24"/>
              <p:cNvSpPr/>
              <p:nvPr/>
            </p:nvSpPr>
            <p:spPr>
              <a:xfrm>
                <a:off x="2335" y="1139"/>
                <a:ext cx="1089" cy="1089"/>
              </a:xfrm>
              <a:prstGeom prst="ellipse">
                <a:avLst/>
              </a:prstGeom>
              <a:gradFill rotWithShape="1">
                <a:gsLst>
                  <a:gs pos="0">
                    <a:srgbClr val="00C8FF"/>
                  </a:gs>
                  <a:gs pos="100000">
                    <a:srgbClr val="004BFF"/>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17" name="Group 25"/>
              <p:cNvGrpSpPr/>
              <p:nvPr/>
            </p:nvGrpSpPr>
            <p:grpSpPr>
              <a:xfrm>
                <a:off x="2426" y="1169"/>
                <a:ext cx="908" cy="296"/>
                <a:chOff x="1431" y="1843"/>
                <a:chExt cx="907" cy="295"/>
              </a:xfrm>
            </p:grpSpPr>
            <p:sp>
              <p:nvSpPr>
                <p:cNvPr id="97318" name="Freeform 26"/>
                <p:cNvSpPr/>
                <p:nvPr/>
              </p:nvSpPr>
              <p:spPr>
                <a:xfrm>
                  <a:off x="1429" y="1843"/>
                  <a:ext cx="911"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19" name="Oval 27"/>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20" name="Group 28"/>
            <p:cNvGrpSpPr/>
            <p:nvPr/>
          </p:nvGrpSpPr>
          <p:grpSpPr>
            <a:xfrm>
              <a:off x="1150938" y="2074070"/>
              <a:ext cx="755650" cy="755650"/>
              <a:chOff x="2335" y="1139"/>
              <a:chExt cx="1089" cy="1089"/>
            </a:xfrm>
          </p:grpSpPr>
          <p:sp>
            <p:nvSpPr>
              <p:cNvPr id="97321" name="Oval 29"/>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22" name="Group 30"/>
              <p:cNvGrpSpPr/>
              <p:nvPr/>
            </p:nvGrpSpPr>
            <p:grpSpPr>
              <a:xfrm>
                <a:off x="2426" y="1169"/>
                <a:ext cx="908" cy="296"/>
                <a:chOff x="1431" y="1843"/>
                <a:chExt cx="907" cy="295"/>
              </a:xfrm>
            </p:grpSpPr>
            <p:sp>
              <p:nvSpPr>
                <p:cNvPr id="97323" name="Freeform 31"/>
                <p:cNvSpPr/>
                <p:nvPr/>
              </p:nvSpPr>
              <p:spPr>
                <a:xfrm>
                  <a:off x="1430" y="1843"/>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24" name="Oval 32"/>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25" name="Group 33"/>
            <p:cNvGrpSpPr/>
            <p:nvPr/>
          </p:nvGrpSpPr>
          <p:grpSpPr>
            <a:xfrm>
              <a:off x="1800226" y="1931195"/>
              <a:ext cx="755650" cy="755650"/>
              <a:chOff x="2335" y="1139"/>
              <a:chExt cx="1089" cy="1089"/>
            </a:xfrm>
          </p:grpSpPr>
          <p:sp>
            <p:nvSpPr>
              <p:cNvPr id="97326" name="Oval 34"/>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27" name="Group 35"/>
              <p:cNvGrpSpPr/>
              <p:nvPr/>
            </p:nvGrpSpPr>
            <p:grpSpPr>
              <a:xfrm>
                <a:off x="2426" y="1169"/>
                <a:ext cx="908" cy="296"/>
                <a:chOff x="1431" y="1843"/>
                <a:chExt cx="907" cy="295"/>
              </a:xfrm>
            </p:grpSpPr>
            <p:sp>
              <p:nvSpPr>
                <p:cNvPr id="97328" name="Freeform 36"/>
                <p:cNvSpPr/>
                <p:nvPr/>
              </p:nvSpPr>
              <p:spPr>
                <a:xfrm>
                  <a:off x="1430" y="1819"/>
                  <a:ext cx="907" cy="31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29" name="Oval 37"/>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30" name="Group 38"/>
            <p:cNvGrpSpPr/>
            <p:nvPr/>
          </p:nvGrpSpPr>
          <p:grpSpPr>
            <a:xfrm>
              <a:off x="1692276" y="2255045"/>
              <a:ext cx="755650" cy="755650"/>
              <a:chOff x="2335" y="1139"/>
              <a:chExt cx="1089" cy="1089"/>
            </a:xfrm>
          </p:grpSpPr>
          <p:sp>
            <p:nvSpPr>
              <p:cNvPr id="97331" name="Oval 39"/>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32" name="Group 40"/>
              <p:cNvGrpSpPr/>
              <p:nvPr/>
            </p:nvGrpSpPr>
            <p:grpSpPr>
              <a:xfrm>
                <a:off x="2426" y="1169"/>
                <a:ext cx="908" cy="296"/>
                <a:chOff x="1431" y="1843"/>
                <a:chExt cx="907" cy="295"/>
              </a:xfrm>
            </p:grpSpPr>
            <p:sp>
              <p:nvSpPr>
                <p:cNvPr id="97333" name="Freeform 41"/>
                <p:cNvSpPr/>
                <p:nvPr/>
              </p:nvSpPr>
              <p:spPr>
                <a:xfrm>
                  <a:off x="1431" y="1820"/>
                  <a:ext cx="907" cy="31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34" name="Oval 42"/>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35" name="Group 43"/>
            <p:cNvGrpSpPr/>
            <p:nvPr/>
          </p:nvGrpSpPr>
          <p:grpSpPr>
            <a:xfrm>
              <a:off x="1223963" y="2397920"/>
              <a:ext cx="755650" cy="755650"/>
              <a:chOff x="2335" y="1139"/>
              <a:chExt cx="1089" cy="1089"/>
            </a:xfrm>
          </p:grpSpPr>
          <p:sp>
            <p:nvSpPr>
              <p:cNvPr id="97336" name="Oval 44"/>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37" name="Group 45"/>
              <p:cNvGrpSpPr/>
              <p:nvPr/>
            </p:nvGrpSpPr>
            <p:grpSpPr>
              <a:xfrm>
                <a:off x="2426" y="1169"/>
                <a:ext cx="908" cy="296"/>
                <a:chOff x="1431" y="1843"/>
                <a:chExt cx="907" cy="295"/>
              </a:xfrm>
            </p:grpSpPr>
            <p:sp>
              <p:nvSpPr>
                <p:cNvPr id="97338" name="Freeform 46"/>
                <p:cNvSpPr/>
                <p:nvPr/>
              </p:nvSpPr>
              <p:spPr>
                <a:xfrm>
                  <a:off x="1430" y="1819"/>
                  <a:ext cx="907" cy="31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39" name="Oval 47"/>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40" name="Group 48"/>
            <p:cNvGrpSpPr/>
            <p:nvPr/>
          </p:nvGrpSpPr>
          <p:grpSpPr>
            <a:xfrm>
              <a:off x="1727201" y="2686845"/>
              <a:ext cx="755650" cy="755650"/>
              <a:chOff x="2335" y="1139"/>
              <a:chExt cx="1089" cy="1089"/>
            </a:xfrm>
          </p:grpSpPr>
          <p:sp>
            <p:nvSpPr>
              <p:cNvPr id="97341" name="Oval 49"/>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42" name="Group 50"/>
              <p:cNvGrpSpPr/>
              <p:nvPr/>
            </p:nvGrpSpPr>
            <p:grpSpPr>
              <a:xfrm>
                <a:off x="2426" y="1169"/>
                <a:ext cx="908" cy="296"/>
                <a:chOff x="1431" y="1843"/>
                <a:chExt cx="907" cy="295"/>
              </a:xfrm>
            </p:grpSpPr>
            <p:sp>
              <p:nvSpPr>
                <p:cNvPr id="97343" name="Freeform 51"/>
                <p:cNvSpPr/>
                <p:nvPr/>
              </p:nvSpPr>
              <p:spPr>
                <a:xfrm>
                  <a:off x="1430" y="1819"/>
                  <a:ext cx="907" cy="31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44" name="Oval 52"/>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45" name="Group 53"/>
            <p:cNvGrpSpPr/>
            <p:nvPr/>
          </p:nvGrpSpPr>
          <p:grpSpPr>
            <a:xfrm>
              <a:off x="2232026" y="2470945"/>
              <a:ext cx="755650" cy="755650"/>
              <a:chOff x="2335" y="1139"/>
              <a:chExt cx="1089" cy="1089"/>
            </a:xfrm>
          </p:grpSpPr>
          <p:sp>
            <p:nvSpPr>
              <p:cNvPr id="97346" name="Oval 54"/>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47" name="Group 55"/>
              <p:cNvGrpSpPr/>
              <p:nvPr/>
            </p:nvGrpSpPr>
            <p:grpSpPr>
              <a:xfrm>
                <a:off x="2426" y="1169"/>
                <a:ext cx="908" cy="296"/>
                <a:chOff x="1431" y="1843"/>
                <a:chExt cx="907" cy="295"/>
              </a:xfrm>
            </p:grpSpPr>
            <p:sp>
              <p:nvSpPr>
                <p:cNvPr id="97348" name="Freeform 56"/>
                <p:cNvSpPr/>
                <p:nvPr/>
              </p:nvSpPr>
              <p:spPr>
                <a:xfrm>
                  <a:off x="1430" y="1842"/>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49" name="Oval 57"/>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50" name="Group 58"/>
            <p:cNvGrpSpPr/>
            <p:nvPr/>
          </p:nvGrpSpPr>
          <p:grpSpPr>
            <a:xfrm>
              <a:off x="2592388" y="2397920"/>
              <a:ext cx="755650" cy="755650"/>
              <a:chOff x="2335" y="1139"/>
              <a:chExt cx="1089" cy="1089"/>
            </a:xfrm>
          </p:grpSpPr>
          <p:sp>
            <p:nvSpPr>
              <p:cNvPr id="97351" name="Oval 59"/>
              <p:cNvSpPr/>
              <p:nvPr/>
            </p:nvSpPr>
            <p:spPr>
              <a:xfrm>
                <a:off x="2335" y="1139"/>
                <a:ext cx="1089" cy="1089"/>
              </a:xfrm>
              <a:prstGeom prst="ellipse">
                <a:avLst/>
              </a:prstGeom>
              <a:gradFill rotWithShape="1">
                <a:gsLst>
                  <a:gs pos="0">
                    <a:srgbClr val="9E9E9E"/>
                  </a:gs>
                  <a:gs pos="100000">
                    <a:srgbClr val="5B5B5B"/>
                  </a:gs>
                </a:gsLst>
                <a:lin ang="5400000" scaled="1"/>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97352" name="Group 60"/>
              <p:cNvGrpSpPr/>
              <p:nvPr/>
            </p:nvGrpSpPr>
            <p:grpSpPr>
              <a:xfrm>
                <a:off x="2426" y="1169"/>
                <a:ext cx="908" cy="296"/>
                <a:chOff x="1431" y="1843"/>
                <a:chExt cx="907" cy="295"/>
              </a:xfrm>
            </p:grpSpPr>
            <p:sp>
              <p:nvSpPr>
                <p:cNvPr id="97353" name="Freeform 61"/>
                <p:cNvSpPr/>
                <p:nvPr/>
              </p:nvSpPr>
              <p:spPr>
                <a:xfrm>
                  <a:off x="1410" y="1819"/>
                  <a:ext cx="907" cy="31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rgbClr val="FFFFFF">
                        <a:alpha val="0"/>
                      </a:srgbClr>
                    </a:gs>
                  </a:gsLst>
                  <a:lin ang="5400000" scaled="1"/>
                  <a:tileRect/>
                </a:gradFill>
                <a:ln w="9525">
                  <a:noFill/>
                </a:ln>
              </p:spPr>
              <p:txBody>
                <a:bodyPr/>
                <a:lstStyle/>
                <a:p>
                  <a:endParaRPr lang="zh-CN" altLang="en-US"/>
                </a:p>
              </p:txBody>
            </p:sp>
            <p:sp>
              <p:nvSpPr>
                <p:cNvPr id="97354" name="Oval 62"/>
                <p:cNvSpPr/>
                <p:nvPr/>
              </p:nvSpPr>
              <p:spPr>
                <a:xfrm>
                  <a:off x="1771" y="1843"/>
                  <a:ext cx="227" cy="204"/>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endParaRPr lang="zh-CN" altLang="en-US">
                    <a:latin typeface="Calibri" panose="020F0502020204030204" pitchFamily="34" charset="0"/>
                    <a:ea typeface="宋体" panose="02010600030101010101" pitchFamily="2" charset="-122"/>
                  </a:endParaRPr>
                </a:p>
              </p:txBody>
            </p:sp>
          </p:grpSp>
        </p:grpSp>
        <p:grpSp>
          <p:nvGrpSpPr>
            <p:cNvPr id="97355" name="Group 63"/>
            <p:cNvGrpSpPr/>
            <p:nvPr/>
          </p:nvGrpSpPr>
          <p:grpSpPr>
            <a:xfrm>
              <a:off x="1042988" y="2590007"/>
              <a:ext cx="2368550" cy="2665412"/>
              <a:chOff x="1088" y="1759"/>
              <a:chExt cx="1492" cy="1679"/>
            </a:xfrm>
          </p:grpSpPr>
          <p:sp>
            <p:nvSpPr>
              <p:cNvPr id="97356" name="Freeform 64"/>
              <p:cNvSpPr/>
              <p:nvPr/>
            </p:nvSpPr>
            <p:spPr>
              <a:xfrm>
                <a:off x="1088" y="1759"/>
                <a:ext cx="1492" cy="373"/>
              </a:xfrm>
              <a:custGeom>
                <a:avLst/>
                <a:gdLst/>
                <a:ahLst/>
                <a:cxnLst>
                  <a:cxn ang="0">
                    <a:pos x="710" y="350"/>
                  </a:cxn>
                  <a:cxn ang="0">
                    <a:pos x="605" y="343"/>
                  </a:cxn>
                  <a:cxn ang="0">
                    <a:pos x="505" y="329"/>
                  </a:cxn>
                  <a:cxn ang="0">
                    <a:pos x="413" y="308"/>
                  </a:cxn>
                  <a:cxn ang="0">
                    <a:pos x="328" y="281"/>
                  </a:cxn>
                  <a:cxn ang="0">
                    <a:pos x="251" y="248"/>
                  </a:cxn>
                  <a:cxn ang="0">
                    <a:pos x="185" y="210"/>
                  </a:cxn>
                  <a:cxn ang="0">
                    <a:pos x="131" y="167"/>
                  </a:cxn>
                  <a:cxn ang="0">
                    <a:pos x="89" y="121"/>
                  </a:cxn>
                  <a:cxn ang="0">
                    <a:pos x="61" y="71"/>
                  </a:cxn>
                  <a:cxn ang="0">
                    <a:pos x="48" y="18"/>
                  </a:cxn>
                  <a:cxn ang="0">
                    <a:pos x="0" y="0"/>
                  </a:cxn>
                  <a:cxn ang="0">
                    <a:pos x="9" y="57"/>
                  </a:cxn>
                  <a:cxn ang="0">
                    <a:pos x="34" y="112"/>
                  </a:cxn>
                  <a:cxn ang="0">
                    <a:pos x="74" y="162"/>
                  </a:cxn>
                  <a:cxn ang="0">
                    <a:pos x="127" y="209"/>
                  </a:cxn>
                  <a:cxn ang="0">
                    <a:pos x="194" y="251"/>
                  </a:cxn>
                  <a:cxn ang="0">
                    <a:pos x="272" y="288"/>
                  </a:cxn>
                  <a:cxn ang="0">
                    <a:pos x="359" y="319"/>
                  </a:cxn>
                  <a:cxn ang="0">
                    <a:pos x="456" y="343"/>
                  </a:cxn>
                  <a:cxn ang="0">
                    <a:pos x="560" y="362"/>
                  </a:cxn>
                  <a:cxn ang="0">
                    <a:pos x="670" y="372"/>
                  </a:cxn>
                  <a:cxn ang="0">
                    <a:pos x="746" y="373"/>
                  </a:cxn>
                  <a:cxn ang="0">
                    <a:pos x="860" y="369"/>
                  </a:cxn>
                  <a:cxn ang="0">
                    <a:pos x="967" y="356"/>
                  </a:cxn>
                  <a:cxn ang="0">
                    <a:pos x="1070" y="337"/>
                  </a:cxn>
                  <a:cxn ang="0">
                    <a:pos x="1163" y="310"/>
                  </a:cxn>
                  <a:cxn ang="0">
                    <a:pos x="1247" y="276"/>
                  </a:cxn>
                  <a:cxn ang="0">
                    <a:pos x="1321" y="237"/>
                  </a:cxn>
                  <a:cxn ang="0">
                    <a:pos x="1385" y="193"/>
                  </a:cxn>
                  <a:cxn ang="0">
                    <a:pos x="1434" y="145"/>
                  </a:cxn>
                  <a:cxn ang="0">
                    <a:pos x="1469" y="93"/>
                  </a:cxn>
                  <a:cxn ang="0">
                    <a:pos x="1488" y="38"/>
                  </a:cxn>
                  <a:cxn ang="0">
                    <a:pos x="1445" y="0"/>
                  </a:cxn>
                  <a:cxn ang="0">
                    <a:pos x="1441" y="36"/>
                  </a:cxn>
                  <a:cxn ang="0">
                    <a:pos x="1423" y="88"/>
                  </a:cxn>
                  <a:cxn ang="0">
                    <a:pos x="1391" y="136"/>
                  </a:cxn>
                  <a:cxn ang="0">
                    <a:pos x="1344" y="181"/>
                  </a:cxn>
                  <a:cxn ang="0">
                    <a:pos x="1286" y="223"/>
                  </a:cxn>
                  <a:cxn ang="0">
                    <a:pos x="1216" y="259"/>
                  </a:cxn>
                  <a:cxn ang="0">
                    <a:pos x="1137" y="290"/>
                  </a:cxn>
                  <a:cxn ang="0">
                    <a:pos x="1049" y="316"/>
                  </a:cxn>
                  <a:cxn ang="0">
                    <a:pos x="955" y="334"/>
                  </a:cxn>
                  <a:cxn ang="0">
                    <a:pos x="852" y="346"/>
                  </a:cxn>
                  <a:cxn ang="0">
                    <a:pos x="746" y="350"/>
                  </a:cxn>
                </a:cxnLst>
                <a:rect l="0" t="0" r="0" b="0"/>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rgbClr val="EAEAEA"/>
              </a:solidFill>
              <a:ln w="9525">
                <a:noFill/>
              </a:ln>
            </p:spPr>
            <p:txBody>
              <a:bodyPr/>
              <a:lstStyle/>
              <a:p>
                <a:endParaRPr lang="zh-CN" altLang="en-US"/>
              </a:p>
            </p:txBody>
          </p:sp>
          <p:sp>
            <p:nvSpPr>
              <p:cNvPr id="97357" name="Freeform 65"/>
              <p:cNvSpPr/>
              <p:nvPr/>
            </p:nvSpPr>
            <p:spPr>
              <a:xfrm>
                <a:off x="1093" y="1806"/>
                <a:ext cx="1482" cy="1632"/>
              </a:xfrm>
              <a:custGeom>
                <a:avLst/>
                <a:gdLst/>
                <a:ahLst/>
                <a:cxnLst>
                  <a:cxn ang="0">
                    <a:pos x="1481" y="0"/>
                  </a:cxn>
                  <a:cxn ang="0">
                    <a:pos x="1469" y="35"/>
                  </a:cxn>
                  <a:cxn ang="0">
                    <a:pos x="1452" y="67"/>
                  </a:cxn>
                  <a:cxn ang="0">
                    <a:pos x="1429" y="98"/>
                  </a:cxn>
                  <a:cxn ang="0">
                    <a:pos x="1399" y="129"/>
                  </a:cxn>
                  <a:cxn ang="0">
                    <a:pos x="1365" y="158"/>
                  </a:cxn>
                  <a:cxn ang="0">
                    <a:pos x="1326" y="184"/>
                  </a:cxn>
                  <a:cxn ang="0">
                    <a:pos x="1284" y="210"/>
                  </a:cxn>
                  <a:cxn ang="0">
                    <a:pos x="1236" y="232"/>
                  </a:cxn>
                  <a:cxn ang="0">
                    <a:pos x="1185" y="252"/>
                  </a:cxn>
                  <a:cxn ang="0">
                    <a:pos x="1130" y="272"/>
                  </a:cxn>
                  <a:cxn ang="0">
                    <a:pos x="1071" y="287"/>
                  </a:cxn>
                  <a:cxn ang="0">
                    <a:pos x="1010" y="302"/>
                  </a:cxn>
                  <a:cxn ang="0">
                    <a:pos x="947" y="312"/>
                  </a:cxn>
                  <a:cxn ang="0">
                    <a:pos x="880" y="320"/>
                  </a:cxn>
                  <a:cxn ang="0">
                    <a:pos x="811" y="325"/>
                  </a:cxn>
                  <a:cxn ang="0">
                    <a:pos x="741" y="326"/>
                  </a:cxn>
                  <a:cxn ang="0">
                    <a:pos x="706" y="326"/>
                  </a:cxn>
                  <a:cxn ang="0">
                    <a:pos x="636" y="322"/>
                  </a:cxn>
                  <a:cxn ang="0">
                    <a:pos x="569" y="316"/>
                  </a:cxn>
                  <a:cxn ang="0">
                    <a:pos x="503" y="307"/>
                  </a:cxn>
                  <a:cxn ang="0">
                    <a:pos x="441" y="295"/>
                  </a:cxn>
                  <a:cxn ang="0">
                    <a:pos x="381" y="280"/>
                  </a:cxn>
                  <a:cxn ang="0">
                    <a:pos x="324" y="263"/>
                  </a:cxn>
                  <a:cxn ang="0">
                    <a:pos x="271" y="243"/>
                  </a:cxn>
                  <a:cxn ang="0">
                    <a:pos x="222" y="221"/>
                  </a:cxn>
                  <a:cxn ang="0">
                    <a:pos x="176" y="197"/>
                  </a:cxn>
                  <a:cxn ang="0">
                    <a:pos x="135" y="171"/>
                  </a:cxn>
                  <a:cxn ang="0">
                    <a:pos x="99" y="144"/>
                  </a:cxn>
                  <a:cxn ang="0">
                    <a:pos x="68" y="114"/>
                  </a:cxn>
                  <a:cxn ang="0">
                    <a:pos x="42" y="83"/>
                  </a:cxn>
                  <a:cxn ang="0">
                    <a:pos x="21" y="50"/>
                  </a:cxn>
                  <a:cxn ang="0">
                    <a:pos x="5" y="18"/>
                  </a:cxn>
                  <a:cxn ang="0">
                    <a:pos x="1" y="0"/>
                  </a:cxn>
                  <a:cxn ang="0">
                    <a:pos x="0" y="0"/>
                  </a:cxn>
                  <a:cxn ang="0">
                    <a:pos x="371" y="1469"/>
                  </a:cxn>
                  <a:cxn ang="0">
                    <a:pos x="377" y="1486"/>
                  </a:cxn>
                  <a:cxn ang="0">
                    <a:pos x="398" y="1518"/>
                  </a:cxn>
                  <a:cxn ang="0">
                    <a:pos x="429" y="1548"/>
                  </a:cxn>
                  <a:cxn ang="0">
                    <a:pos x="469" y="1574"/>
                  </a:cxn>
                  <a:cxn ang="0">
                    <a:pos x="520" y="1596"/>
                  </a:cxn>
                  <a:cxn ang="0">
                    <a:pos x="575" y="1613"/>
                  </a:cxn>
                  <a:cxn ang="0">
                    <a:pos x="639" y="1624"/>
                  </a:cxn>
                  <a:cxn ang="0">
                    <a:pos x="706" y="1631"/>
                  </a:cxn>
                  <a:cxn ang="0">
                    <a:pos x="741" y="1632"/>
                  </a:cxn>
                  <a:cxn ang="0">
                    <a:pos x="811" y="1628"/>
                  </a:cxn>
                  <a:cxn ang="0">
                    <a:pos x="876" y="1619"/>
                  </a:cxn>
                  <a:cxn ang="0">
                    <a:pos x="935" y="1605"/>
                  </a:cxn>
                  <a:cxn ang="0">
                    <a:pos x="988" y="1585"/>
                  </a:cxn>
                  <a:cxn ang="0">
                    <a:pos x="1034" y="1561"/>
                  </a:cxn>
                  <a:cxn ang="0">
                    <a:pos x="1070" y="1534"/>
                  </a:cxn>
                  <a:cxn ang="0">
                    <a:pos x="1096" y="1502"/>
                  </a:cxn>
                  <a:cxn ang="0">
                    <a:pos x="1111" y="1469"/>
                  </a:cxn>
                  <a:cxn ang="0">
                    <a:pos x="1482" y="0"/>
                  </a:cxn>
                  <a:cxn ang="0">
                    <a:pos x="1481" y="0"/>
                  </a:cxn>
                  <a:cxn ang="0">
                    <a:pos x="1481" y="0"/>
                  </a:cxn>
                </a:cxnLst>
                <a:rect l="0" t="0" r="0" b="0"/>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gradFill rotWithShape="1">
                <a:gsLst>
                  <a:gs pos="0">
                    <a:srgbClr val="969696"/>
                  </a:gs>
                  <a:gs pos="50000">
                    <a:srgbClr val="FFFFFF"/>
                  </a:gs>
                  <a:gs pos="100000">
                    <a:srgbClr val="969696"/>
                  </a:gs>
                </a:gsLst>
                <a:lin ang="0" scaled="1"/>
                <a:tileRect/>
              </a:gradFill>
              <a:ln w="9525">
                <a:noFill/>
              </a:ln>
            </p:spPr>
            <p:txBody>
              <a:bodyPr/>
              <a:lstStyle/>
              <a:p>
                <a:endParaRPr lang="zh-CN" altLang="en-US"/>
              </a:p>
            </p:txBody>
          </p:sp>
        </p:grpSp>
      </p:grpSp>
      <p:sp>
        <p:nvSpPr>
          <p:cNvPr id="81" name="AutoShape 85"/>
          <p:cNvSpPr/>
          <p:nvPr/>
        </p:nvSpPr>
        <p:spPr>
          <a:xfrm>
            <a:off x="6043295" y="541020"/>
            <a:ext cx="3075940" cy="4758055"/>
          </a:xfrm>
          <a:prstGeom prst="roundRect">
            <a:avLst>
              <a:gd name="adj" fmla="val 5528"/>
            </a:avLst>
          </a:prstGeom>
          <a:solidFill>
            <a:schemeClr val="tx1">
              <a:alpha val="10196"/>
            </a:schemeClr>
          </a:solidFill>
          <a:ln w="19050" cap="rnd" cmpd="sng">
            <a:solidFill>
              <a:srgbClr val="9E9E9E"/>
            </a:solidFill>
            <a:prstDash val="sysDot"/>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sp>
        <p:nvSpPr>
          <p:cNvPr id="82" name="Text Box 86"/>
          <p:cNvSpPr txBox="1"/>
          <p:nvPr/>
        </p:nvSpPr>
        <p:spPr>
          <a:xfrm>
            <a:off x="6880860" y="641350"/>
            <a:ext cx="2047875" cy="521970"/>
          </a:xfrm>
          <a:prstGeom prst="rect">
            <a:avLst/>
          </a:prstGeom>
          <a:noFill/>
          <a:ln w="9525">
            <a:noFill/>
          </a:ln>
        </p:spPr>
        <p:txBody>
          <a:bodyPr wrap="square" anchor="t">
            <a:spAutoFit/>
          </a:bodyPr>
          <a:lstStyle/>
          <a:p>
            <a:r>
              <a:rPr lang="zh-CN" altLang="en-US" sz="1400" b="1">
                <a:solidFill>
                  <a:srgbClr val="0070C0"/>
                </a:solidFill>
                <a:latin typeface="微软雅黑" panose="020B0503020204020204" pitchFamily="34" charset="-122"/>
                <a:ea typeface="微软雅黑" panose="020B0503020204020204" pitchFamily="34" charset="-122"/>
              </a:rPr>
              <a:t>装饰品、家庭生活日用品、美容化妆品等</a:t>
            </a:r>
            <a:endParaRPr lang="en-US" altLang="ko-KR" sz="1000">
              <a:solidFill>
                <a:srgbClr val="9E9E9E"/>
              </a:solidFill>
              <a:latin typeface="Arial" panose="020B0604020202020204" pitchFamily="34" charset="0"/>
              <a:ea typeface="Gulim" panose="020B0600000101010101" pitchFamily="34" charset="-127"/>
            </a:endParaRPr>
          </a:p>
        </p:txBody>
      </p:sp>
      <p:sp>
        <p:nvSpPr>
          <p:cNvPr id="96" name="Text Box 81"/>
          <p:cNvSpPr txBox="1"/>
          <p:nvPr/>
        </p:nvSpPr>
        <p:spPr>
          <a:xfrm>
            <a:off x="1849839" y="2471657"/>
            <a:ext cx="1914598" cy="923330"/>
          </a:xfrm>
          <a:prstGeom prst="rect">
            <a:avLst/>
          </a:prstGeom>
          <a:noFill/>
          <a:ln w="9525">
            <a:noFill/>
          </a:ln>
        </p:spPr>
        <p:txBody>
          <a:bodyPr wrap="square" anchor="t">
            <a:spAutoFit/>
          </a:bodyPr>
          <a:lstStyle/>
          <a:p>
            <a:pPr algn="ctr"/>
            <a:r>
              <a:rPr lang="zh-CN" altLang="en-US" b="1" dirty="0">
                <a:latin typeface="微软雅黑" panose="020B0503020204020204" pitchFamily="34" charset="-122"/>
                <a:ea typeface="微软雅黑" panose="020B0503020204020204" pitchFamily="34" charset="-122"/>
              </a:rPr>
              <a:t>横向科研</a:t>
            </a:r>
            <a:r>
              <a:rPr lang="zh-CN" altLang="en-US" b="1" dirty="0" smtClean="0">
                <a:latin typeface="微软雅黑" panose="020B0503020204020204" pitchFamily="34" charset="-122"/>
                <a:ea typeface="微软雅黑" panose="020B0503020204020204" pitchFamily="34" charset="-122"/>
              </a:rPr>
              <a:t>项目</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经费使用</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solidFill>
                  <a:srgbClr val="FF0000"/>
                </a:solidFill>
                <a:latin typeface="微软雅黑" panose="020B0503020204020204" pitchFamily="34" charset="-122"/>
                <a:ea typeface="微软雅黑" panose="020B0503020204020204" pitchFamily="34" charset="-122"/>
              </a:rPr>
              <a:t>不设比例</a:t>
            </a:r>
            <a:r>
              <a:rPr lang="zh-CN" altLang="en-US" b="1" dirty="0">
                <a:solidFill>
                  <a:srgbClr val="FF0000"/>
                </a:solidFill>
                <a:latin typeface="微软雅黑" panose="020B0503020204020204" pitchFamily="34" charset="-122"/>
                <a:ea typeface="微软雅黑" panose="020B0503020204020204" pitchFamily="34" charset="-122"/>
              </a:rPr>
              <a:t>限制</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33807" name="图片 15" descr="11"/>
          <p:cNvPicPr>
            <a:picLocks noChangeAspect="1"/>
          </p:cNvPicPr>
          <p:nvPr/>
        </p:nvPicPr>
        <p:blipFill>
          <a:blip r:embed="rId1"/>
          <a:stretch>
            <a:fillRect/>
          </a:stretch>
        </p:blipFill>
        <p:spPr>
          <a:xfrm>
            <a:off x="4856806" y="504411"/>
            <a:ext cx="1082675" cy="1119505"/>
          </a:xfrm>
          <a:prstGeom prst="rect">
            <a:avLst/>
          </a:prstGeom>
          <a:noFill/>
          <a:ln w="9525">
            <a:noFill/>
          </a:ln>
        </p:spPr>
      </p:pic>
      <p:pic>
        <p:nvPicPr>
          <p:cNvPr id="2" name="图片 15" descr="11"/>
          <p:cNvPicPr>
            <a:picLocks noChangeAspect="1"/>
          </p:cNvPicPr>
          <p:nvPr/>
        </p:nvPicPr>
        <p:blipFill>
          <a:blip r:embed="rId1"/>
          <a:stretch>
            <a:fillRect/>
          </a:stretch>
        </p:blipFill>
        <p:spPr>
          <a:xfrm>
            <a:off x="6105525" y="641350"/>
            <a:ext cx="713105" cy="737235"/>
          </a:xfrm>
          <a:prstGeom prst="rect">
            <a:avLst/>
          </a:prstGeom>
          <a:noFill/>
          <a:ln w="9525">
            <a:noFill/>
          </a:ln>
        </p:spPr>
      </p:pic>
      <p:pic>
        <p:nvPicPr>
          <p:cNvPr id="33809" name="图片 21" descr="22"/>
          <p:cNvPicPr>
            <a:picLocks noChangeAspect="1"/>
          </p:cNvPicPr>
          <p:nvPr/>
        </p:nvPicPr>
        <p:blipFill>
          <a:blip r:embed="rId2"/>
          <a:stretch>
            <a:fillRect/>
          </a:stretch>
        </p:blipFill>
        <p:spPr>
          <a:xfrm>
            <a:off x="6105525" y="2525395"/>
            <a:ext cx="789305" cy="789305"/>
          </a:xfrm>
          <a:prstGeom prst="rect">
            <a:avLst/>
          </a:prstGeom>
          <a:noFill/>
          <a:ln w="9525">
            <a:noFill/>
          </a:ln>
        </p:spPr>
      </p:pic>
      <p:pic>
        <p:nvPicPr>
          <p:cNvPr id="33808" name="图片 20" descr="苦脸"/>
          <p:cNvPicPr>
            <a:picLocks noChangeAspect="1"/>
          </p:cNvPicPr>
          <p:nvPr/>
        </p:nvPicPr>
        <p:blipFill>
          <a:blip r:embed="rId3"/>
          <a:stretch>
            <a:fillRect/>
          </a:stretch>
        </p:blipFill>
        <p:spPr>
          <a:xfrm>
            <a:off x="6105525" y="1591945"/>
            <a:ext cx="774700" cy="731520"/>
          </a:xfrm>
          <a:prstGeom prst="rect">
            <a:avLst/>
          </a:prstGeom>
          <a:noFill/>
          <a:ln w="9525">
            <a:noFill/>
          </a:ln>
        </p:spPr>
      </p:pic>
      <p:pic>
        <p:nvPicPr>
          <p:cNvPr id="3" name="图片 15" descr="11"/>
          <p:cNvPicPr>
            <a:picLocks noChangeAspect="1"/>
          </p:cNvPicPr>
          <p:nvPr/>
        </p:nvPicPr>
        <p:blipFill>
          <a:blip r:embed="rId1"/>
          <a:stretch>
            <a:fillRect/>
          </a:stretch>
        </p:blipFill>
        <p:spPr>
          <a:xfrm>
            <a:off x="6105525" y="3463925"/>
            <a:ext cx="743585" cy="768985"/>
          </a:xfrm>
          <a:prstGeom prst="rect">
            <a:avLst/>
          </a:prstGeom>
          <a:noFill/>
          <a:ln w="9525">
            <a:noFill/>
          </a:ln>
        </p:spPr>
      </p:pic>
      <p:pic>
        <p:nvPicPr>
          <p:cNvPr id="5" name="图片 20" descr="苦脸"/>
          <p:cNvPicPr>
            <a:picLocks noChangeAspect="1"/>
          </p:cNvPicPr>
          <p:nvPr/>
        </p:nvPicPr>
        <p:blipFill>
          <a:blip r:embed="rId3"/>
          <a:stretch>
            <a:fillRect/>
          </a:stretch>
        </p:blipFill>
        <p:spPr>
          <a:xfrm>
            <a:off x="6106160" y="4305935"/>
            <a:ext cx="774700" cy="731520"/>
          </a:xfrm>
          <a:prstGeom prst="rect">
            <a:avLst/>
          </a:prstGeom>
          <a:noFill/>
          <a:ln w="9525">
            <a:noFill/>
          </a:ln>
        </p:spPr>
      </p:pic>
      <p:sp>
        <p:nvSpPr>
          <p:cNvPr id="6" name="Text Box 86"/>
          <p:cNvSpPr txBox="1"/>
          <p:nvPr/>
        </p:nvSpPr>
        <p:spPr>
          <a:xfrm>
            <a:off x="6880225" y="3560445"/>
            <a:ext cx="2239010" cy="521970"/>
          </a:xfrm>
          <a:prstGeom prst="rect">
            <a:avLst/>
          </a:prstGeom>
          <a:noFill/>
          <a:ln w="9525">
            <a:noFill/>
          </a:ln>
        </p:spPr>
        <p:txBody>
          <a:bodyPr wrap="square" anchor="t">
            <a:spAutoFit/>
          </a:bodyPr>
          <a:lstStyle/>
          <a:p>
            <a:r>
              <a:rPr lang="zh-CN" altLang="en-US" sz="1400" b="1" dirty="0" smtClean="0">
                <a:solidFill>
                  <a:srgbClr val="0070C0"/>
                </a:solidFill>
                <a:latin typeface="微软雅黑" panose="020B0503020204020204" pitchFamily="34" charset="-122"/>
                <a:ea typeface="微软雅黑" panose="020B0503020204020204" pitchFamily="34" charset="-122"/>
              </a:rPr>
              <a:t>其他</a:t>
            </a:r>
            <a:r>
              <a:rPr lang="zh-CN" altLang="en-US" sz="1400" b="1" dirty="0">
                <a:solidFill>
                  <a:srgbClr val="0070C0"/>
                </a:solidFill>
                <a:latin typeface="微软雅黑" panose="020B0503020204020204" pitchFamily="34" charset="-122"/>
                <a:ea typeface="微软雅黑" panose="020B0503020204020204" pitchFamily="34" charset="-122"/>
              </a:rPr>
              <a:t>与科研工作没有直接相关性支出</a:t>
            </a:r>
            <a:endParaRPr lang="en-US" altLang="zh-CN" sz="1400" b="1" dirty="0">
              <a:solidFill>
                <a:srgbClr val="0070C0"/>
              </a:solidFill>
              <a:latin typeface="微软雅黑" panose="020B0503020204020204" pitchFamily="34" charset="-122"/>
              <a:ea typeface="微软雅黑" panose="020B0503020204020204" pitchFamily="34" charset="-122"/>
              <a:sym typeface="+mn-ea"/>
            </a:endParaRPr>
          </a:p>
        </p:txBody>
      </p:sp>
      <p:sp>
        <p:nvSpPr>
          <p:cNvPr id="7" name="对角圆角矩形 6"/>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（八）</a:t>
            </a:r>
            <a:r>
              <a:rPr lang="zh-CN" altLang="zh-CN" sz="2400" b="1">
                <a:solidFill>
                  <a:schemeClr val="bg1"/>
                </a:solidFill>
                <a:latin typeface="微软雅黑" panose="020B0503020204020204" pitchFamily="34" charset="-122"/>
                <a:ea typeface="微软雅黑" panose="020B0503020204020204" pitchFamily="34" charset="-122"/>
                <a:sym typeface="+mn-ea"/>
              </a:rPr>
              <a:t>科研经费支出和结余管理</a:t>
            </a:r>
            <a:r>
              <a:rPr lang="zh-CN" altLang="zh-CN" sz="2400" b="1" strike="noStrike" noProof="1">
                <a:solidFill>
                  <a:schemeClr val="bg1"/>
                </a:solidFill>
                <a:latin typeface="微软雅黑" panose="020B0503020204020204" pitchFamily="34" charset="-122"/>
                <a:ea typeface="微软雅黑" panose="020B0503020204020204" pitchFamily="34" charset="-122"/>
              </a:rPr>
              <a:t>（续</a:t>
            </a:r>
            <a:r>
              <a:rPr lang="en-US" altLang="zh-CN" sz="2400" b="1" strike="noStrike" noProof="1">
                <a:solidFill>
                  <a:schemeClr val="bg1"/>
                </a:solidFill>
                <a:latin typeface="微软雅黑" panose="020B0503020204020204" pitchFamily="34" charset="-122"/>
                <a:ea typeface="微软雅黑" panose="020B0503020204020204" pitchFamily="34" charset="-122"/>
              </a:rPr>
              <a:t>5</a:t>
            </a:r>
            <a:r>
              <a:rPr lang="zh-CN" altLang="zh-CN" sz="2400" b="1" strike="noStrike" noProof="1">
                <a:solidFill>
                  <a:schemeClr val="bg1"/>
                </a:solidFill>
                <a:latin typeface="微软雅黑" panose="020B0503020204020204" pitchFamily="34" charset="-122"/>
                <a:ea typeface="微软雅黑" panose="020B0503020204020204" pitchFamily="34" charset="-122"/>
              </a:rPr>
              <a:t>）</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8" name="对角圆角矩形 7"/>
          <p:cNvSpPr/>
          <p:nvPr/>
        </p:nvSpPr>
        <p:spPr>
          <a:xfrm>
            <a:off x="-7620" y="5114925"/>
            <a:ext cx="9745980" cy="28448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横向科研</a:t>
            </a:r>
            <a:r>
              <a:rPr lang="zh-CN" altLang="en-US" b="1" strike="noStrike" noProof="1" smtClean="0">
                <a:solidFill>
                  <a:schemeClr val="bg1"/>
                </a:solidFill>
                <a:latin typeface="微软雅黑" panose="020B0503020204020204" pitchFamily="34" charset="-122"/>
                <a:ea typeface="微软雅黑" panose="020B0503020204020204" pitchFamily="34" charset="-122"/>
              </a:rPr>
              <a:t>经费使用</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955155" y="1645285"/>
            <a:ext cx="1973580" cy="521970"/>
          </a:xfrm>
          <a:prstGeom prst="rect">
            <a:avLst/>
          </a:prstGeom>
          <a:noFill/>
        </p:spPr>
        <p:txBody>
          <a:bodyPr wrap="square" rtlCol="0">
            <a:spAutoFit/>
          </a:bodyPr>
          <a:lstStyle/>
          <a:p>
            <a:pPr algn="l"/>
            <a:r>
              <a:rPr lang="zh-CN" altLang="en-US" sz="1400" b="1" dirty="0">
                <a:solidFill>
                  <a:srgbClr val="0070C0"/>
                </a:solidFill>
                <a:latin typeface="微软雅黑" panose="020B0503020204020204" pitchFamily="34" charset="-122"/>
                <a:ea typeface="微软雅黑" panose="020B0503020204020204" pitchFamily="34" charset="-122"/>
                <a:cs typeface="+mn-ea"/>
                <a:sym typeface="+mn-ea"/>
              </a:rPr>
              <a:t>罚款、捐赠、赠予、投资等</a:t>
            </a:r>
            <a:endParaRPr lang="zh-CN" altLang="en-US" sz="1400" b="1" dirty="0">
              <a:solidFill>
                <a:srgbClr val="0070C0"/>
              </a:solidFill>
              <a:latin typeface="微软雅黑" panose="020B0503020204020204" pitchFamily="34" charset="-122"/>
              <a:ea typeface="微软雅黑" panose="020B0503020204020204" pitchFamily="34" charset="-122"/>
              <a:cs typeface="+mn-ea"/>
            </a:endParaRPr>
          </a:p>
        </p:txBody>
      </p:sp>
      <p:sp>
        <p:nvSpPr>
          <p:cNvPr id="10" name="文本框 9"/>
          <p:cNvSpPr txBox="1"/>
          <p:nvPr/>
        </p:nvSpPr>
        <p:spPr>
          <a:xfrm>
            <a:off x="6984365" y="2658745"/>
            <a:ext cx="1915160" cy="521970"/>
          </a:xfrm>
          <a:prstGeom prst="rect">
            <a:avLst/>
          </a:prstGeom>
          <a:noFill/>
        </p:spPr>
        <p:txBody>
          <a:bodyPr wrap="square" rtlCol="0">
            <a:spAutoFit/>
          </a:bodyPr>
          <a:lstStyle/>
          <a:p>
            <a:pPr algn="l"/>
            <a:r>
              <a:rPr lang="zh-CN" altLang="en-US" sz="1400" b="1">
                <a:solidFill>
                  <a:srgbClr val="0070C0"/>
                </a:solidFill>
                <a:latin typeface="微软雅黑" panose="020B0503020204020204" pitchFamily="34" charset="-122"/>
                <a:ea typeface="微软雅黑" panose="020B0503020204020204" pitchFamily="34" charset="-122"/>
                <a:cs typeface="+mn-ea"/>
                <a:sym typeface="+mn-ea"/>
              </a:rPr>
              <a:t>休闲、娱乐和旅游运动场所发生的费用</a:t>
            </a:r>
            <a:endParaRPr lang="zh-CN" altLang="en-US"/>
          </a:p>
        </p:txBody>
      </p:sp>
      <p:sp>
        <p:nvSpPr>
          <p:cNvPr id="11" name="文本框 10"/>
          <p:cNvSpPr txBox="1"/>
          <p:nvPr/>
        </p:nvSpPr>
        <p:spPr>
          <a:xfrm>
            <a:off x="6955155" y="4314825"/>
            <a:ext cx="2069465" cy="737235"/>
          </a:xfrm>
          <a:prstGeom prst="rect">
            <a:avLst/>
          </a:prstGeom>
          <a:noFill/>
        </p:spPr>
        <p:txBody>
          <a:bodyPr wrap="square" rtlCol="0">
            <a:spAutoFit/>
          </a:bodyPr>
          <a:lstStyle/>
          <a:p>
            <a:r>
              <a:rPr lang="zh-CN" altLang="en-US" sz="1400" b="1" dirty="0" smtClean="0">
                <a:solidFill>
                  <a:srgbClr val="0070C0"/>
                </a:solidFill>
                <a:latin typeface="微软雅黑" panose="020B0503020204020204" pitchFamily="34" charset="-122"/>
                <a:ea typeface="微软雅黑" panose="020B0503020204020204" pitchFamily="34" charset="-122"/>
                <a:cs typeface="+mn-ea"/>
                <a:sym typeface="+mn-ea"/>
              </a:rPr>
              <a:t>不</a:t>
            </a:r>
            <a:r>
              <a:rPr lang="zh-CN" altLang="en-US" sz="1400" b="1" dirty="0">
                <a:solidFill>
                  <a:srgbClr val="0070C0"/>
                </a:solidFill>
                <a:latin typeface="微软雅黑" panose="020B0503020204020204" pitchFamily="34" charset="-122"/>
                <a:ea typeface="微软雅黑" panose="020B0503020204020204" pitchFamily="34" charset="-122"/>
                <a:cs typeface="+mn-ea"/>
                <a:sym typeface="+mn-ea"/>
              </a:rPr>
              <a:t>符合财务规章制度和科研经费管理规定支出等</a:t>
            </a:r>
            <a:endParaRPr lang="zh-CN" altLang="en-US" dirty="0"/>
          </a:p>
        </p:txBody>
      </p:sp>
      <p:sp>
        <p:nvSpPr>
          <p:cNvPr id="12" name="文本框 11"/>
          <p:cNvSpPr txBox="1"/>
          <p:nvPr/>
        </p:nvSpPr>
        <p:spPr>
          <a:xfrm>
            <a:off x="9345295" y="4839335"/>
            <a:ext cx="393065" cy="275590"/>
          </a:xfrm>
          <a:prstGeom prst="rect">
            <a:avLst/>
          </a:prstGeom>
          <a:noFill/>
        </p:spPr>
        <p:txBody>
          <a:bodyPr wrap="square" rtlCol="0">
            <a:spAutoFit/>
          </a:bodyPr>
          <a:lstStyle/>
          <a:p>
            <a:r>
              <a:rPr lang="en-US" altLang="zh-CN" sz="1200" dirty="0" smtClean="0"/>
              <a:t>43</a:t>
            </a:r>
            <a:endParaRPr lang="en-US" altLang="zh-CN" sz="1200" dirty="0" smtClean="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randombar(horizontal)">
                                      <p:cBhvr>
                                        <p:cTn id="11" dur="500"/>
                                        <p:tgtEl>
                                          <p:spTgt spid="9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19" presetClass="entr" presetSubtype="10" fill="hold" nodeType="afterEffect">
                                  <p:stCondLst>
                                    <p:cond delay="0"/>
                                  </p:stCondLst>
                                  <p:childTnLst>
                                    <p:set>
                                      <p:cBhvr>
                                        <p:cTn id="18" dur="1" fill="hold">
                                          <p:stCondLst>
                                            <p:cond delay="0"/>
                                          </p:stCondLst>
                                        </p:cTn>
                                        <p:tgtEl>
                                          <p:spTgt spid="33807"/>
                                        </p:tgtEl>
                                        <p:attrNameLst>
                                          <p:attrName>style.visibility</p:attrName>
                                        </p:attrNameLst>
                                      </p:cBhvr>
                                      <p:to>
                                        <p:strVal val="visible"/>
                                      </p:to>
                                    </p:set>
                                    <p:anim calcmode="lin" valueType="num">
                                      <p:cBhvr>
                                        <p:cTn id="19" dur="1000" fill="hold"/>
                                        <p:tgtEl>
                                          <p:spTgt spid="33807"/>
                                        </p:tgtEl>
                                        <p:attrNameLst>
                                          <p:attrName>ppt_w</p:attrName>
                                        </p:attrNameLst>
                                      </p:cBhvr>
                                      <p:tavLst>
                                        <p:tav tm="0" fmla="#ppt_w*sin(2.5*pi*$)">
                                          <p:val>
                                            <p:fltVal val="0"/>
                                          </p:val>
                                        </p:tav>
                                        <p:tav tm="100000">
                                          <p:val>
                                            <p:fltVal val="1"/>
                                          </p:val>
                                        </p:tav>
                                      </p:tavLst>
                                    </p:anim>
                                    <p:anim calcmode="lin" valueType="num">
                                      <p:cBhvr>
                                        <p:cTn id="20" dur="1000" fill="hold"/>
                                        <p:tgtEl>
                                          <p:spTgt spid="33807"/>
                                        </p:tgtEl>
                                        <p:attrNameLst>
                                          <p:attrName>ppt_h</p:attrName>
                                        </p:attrNameLst>
                                      </p:cBhvr>
                                      <p:tavLst>
                                        <p:tav tm="0">
                                          <p:val>
                                            <p:strVal val="#ppt_h"/>
                                          </p:val>
                                        </p:tav>
                                        <p:tav tm="100000">
                                          <p:val>
                                            <p:strVal val="#ppt_h"/>
                                          </p:val>
                                        </p:tav>
                                      </p:tavLst>
                                    </p:anim>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childTnLst>
                          </p:cTn>
                        </p:par>
                        <p:par>
                          <p:cTn id="25" fill="hold">
                            <p:stCondLst>
                              <p:cond delay="3000"/>
                            </p:stCondLst>
                            <p:childTnLst>
                              <p:par>
                                <p:cTn id="26" presetID="26"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80">
                                          <p:stCondLst>
                                            <p:cond delay="0"/>
                                          </p:stCondLst>
                                        </p:cTn>
                                        <p:tgtEl>
                                          <p:spTgt spid="24"/>
                                        </p:tgtEl>
                                      </p:cBhvr>
                                    </p:animEffect>
                                    <p:anim calcmode="lin" valueType="num">
                                      <p:cBhvr>
                                        <p:cTn id="2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4" dur="26">
                                          <p:stCondLst>
                                            <p:cond delay="650"/>
                                          </p:stCondLst>
                                        </p:cTn>
                                        <p:tgtEl>
                                          <p:spTgt spid="24"/>
                                        </p:tgtEl>
                                      </p:cBhvr>
                                      <p:to x="100000" y="60000"/>
                                    </p:animScale>
                                    <p:animScale>
                                      <p:cBhvr>
                                        <p:cTn id="35" dur="166" decel="50000">
                                          <p:stCondLst>
                                            <p:cond delay="676"/>
                                          </p:stCondLst>
                                        </p:cTn>
                                        <p:tgtEl>
                                          <p:spTgt spid="24"/>
                                        </p:tgtEl>
                                      </p:cBhvr>
                                      <p:to x="100000" y="100000"/>
                                    </p:animScale>
                                    <p:animScale>
                                      <p:cBhvr>
                                        <p:cTn id="36" dur="26">
                                          <p:stCondLst>
                                            <p:cond delay="1312"/>
                                          </p:stCondLst>
                                        </p:cTn>
                                        <p:tgtEl>
                                          <p:spTgt spid="24"/>
                                        </p:tgtEl>
                                      </p:cBhvr>
                                      <p:to x="100000" y="80000"/>
                                    </p:animScale>
                                    <p:animScale>
                                      <p:cBhvr>
                                        <p:cTn id="37" dur="166" decel="50000">
                                          <p:stCondLst>
                                            <p:cond delay="1338"/>
                                          </p:stCondLst>
                                        </p:cTn>
                                        <p:tgtEl>
                                          <p:spTgt spid="24"/>
                                        </p:tgtEl>
                                      </p:cBhvr>
                                      <p:to x="100000" y="100000"/>
                                    </p:animScale>
                                    <p:animScale>
                                      <p:cBhvr>
                                        <p:cTn id="38" dur="26">
                                          <p:stCondLst>
                                            <p:cond delay="1642"/>
                                          </p:stCondLst>
                                        </p:cTn>
                                        <p:tgtEl>
                                          <p:spTgt spid="24"/>
                                        </p:tgtEl>
                                      </p:cBhvr>
                                      <p:to x="100000" y="90000"/>
                                    </p:animScale>
                                    <p:animScale>
                                      <p:cBhvr>
                                        <p:cTn id="39" dur="166" decel="50000">
                                          <p:stCondLst>
                                            <p:cond delay="1668"/>
                                          </p:stCondLst>
                                        </p:cTn>
                                        <p:tgtEl>
                                          <p:spTgt spid="24"/>
                                        </p:tgtEl>
                                      </p:cBhvr>
                                      <p:to x="100000" y="100000"/>
                                    </p:animScale>
                                    <p:animScale>
                                      <p:cBhvr>
                                        <p:cTn id="40" dur="26">
                                          <p:stCondLst>
                                            <p:cond delay="1808"/>
                                          </p:stCondLst>
                                        </p:cTn>
                                        <p:tgtEl>
                                          <p:spTgt spid="24"/>
                                        </p:tgtEl>
                                      </p:cBhvr>
                                      <p:to x="100000" y="95000"/>
                                    </p:animScale>
                                    <p:animScale>
                                      <p:cBhvr>
                                        <p:cTn id="41" dur="166" decel="50000">
                                          <p:stCondLst>
                                            <p:cond delay="1834"/>
                                          </p:stCondLst>
                                        </p:cTn>
                                        <p:tgtEl>
                                          <p:spTgt spid="24"/>
                                        </p:tgtEl>
                                      </p:cBhvr>
                                      <p:to x="100000" y="100000"/>
                                    </p:animScale>
                                  </p:childTnLst>
                                </p:cTn>
                              </p:par>
                              <p:par>
                                <p:cTn id="42" presetID="26" presetClass="entr" presetSubtype="0" fill="hold" nodeType="withEffect">
                                  <p:stCondLst>
                                    <p:cond delay="25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80">
                                          <p:stCondLst>
                                            <p:cond delay="0"/>
                                          </p:stCondLst>
                                        </p:cTn>
                                        <p:tgtEl>
                                          <p:spTgt spid="4"/>
                                        </p:tgtEl>
                                      </p:cBhvr>
                                    </p:animEffect>
                                    <p:anim calcmode="lin" valueType="num">
                                      <p:cBhvr>
                                        <p:cTn id="4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0" dur="26">
                                          <p:stCondLst>
                                            <p:cond delay="650"/>
                                          </p:stCondLst>
                                        </p:cTn>
                                        <p:tgtEl>
                                          <p:spTgt spid="4"/>
                                        </p:tgtEl>
                                      </p:cBhvr>
                                      <p:to x="100000" y="60000"/>
                                    </p:animScale>
                                    <p:animScale>
                                      <p:cBhvr>
                                        <p:cTn id="51" dur="166" decel="50000">
                                          <p:stCondLst>
                                            <p:cond delay="676"/>
                                          </p:stCondLst>
                                        </p:cTn>
                                        <p:tgtEl>
                                          <p:spTgt spid="4"/>
                                        </p:tgtEl>
                                      </p:cBhvr>
                                      <p:to x="100000" y="100000"/>
                                    </p:animScale>
                                    <p:animScale>
                                      <p:cBhvr>
                                        <p:cTn id="52" dur="26">
                                          <p:stCondLst>
                                            <p:cond delay="1312"/>
                                          </p:stCondLst>
                                        </p:cTn>
                                        <p:tgtEl>
                                          <p:spTgt spid="4"/>
                                        </p:tgtEl>
                                      </p:cBhvr>
                                      <p:to x="100000" y="80000"/>
                                    </p:animScale>
                                    <p:animScale>
                                      <p:cBhvr>
                                        <p:cTn id="53" dur="166" decel="50000">
                                          <p:stCondLst>
                                            <p:cond delay="1338"/>
                                          </p:stCondLst>
                                        </p:cTn>
                                        <p:tgtEl>
                                          <p:spTgt spid="4"/>
                                        </p:tgtEl>
                                      </p:cBhvr>
                                      <p:to x="100000" y="100000"/>
                                    </p:animScale>
                                    <p:animScale>
                                      <p:cBhvr>
                                        <p:cTn id="54" dur="26">
                                          <p:stCondLst>
                                            <p:cond delay="1642"/>
                                          </p:stCondLst>
                                        </p:cTn>
                                        <p:tgtEl>
                                          <p:spTgt spid="4"/>
                                        </p:tgtEl>
                                      </p:cBhvr>
                                      <p:to x="100000" y="90000"/>
                                    </p:animScale>
                                    <p:animScale>
                                      <p:cBhvr>
                                        <p:cTn id="55" dur="166" decel="50000">
                                          <p:stCondLst>
                                            <p:cond delay="1668"/>
                                          </p:stCondLst>
                                        </p:cTn>
                                        <p:tgtEl>
                                          <p:spTgt spid="4"/>
                                        </p:tgtEl>
                                      </p:cBhvr>
                                      <p:to x="100000" y="100000"/>
                                    </p:animScale>
                                    <p:animScale>
                                      <p:cBhvr>
                                        <p:cTn id="56" dur="26">
                                          <p:stCondLst>
                                            <p:cond delay="1808"/>
                                          </p:stCondLst>
                                        </p:cTn>
                                        <p:tgtEl>
                                          <p:spTgt spid="4"/>
                                        </p:tgtEl>
                                      </p:cBhvr>
                                      <p:to x="100000" y="95000"/>
                                    </p:animScale>
                                    <p:animScale>
                                      <p:cBhvr>
                                        <p:cTn id="57" dur="166" decel="50000">
                                          <p:stCondLst>
                                            <p:cond delay="1834"/>
                                          </p:stCondLst>
                                        </p:cTn>
                                        <p:tgtEl>
                                          <p:spTgt spid="4"/>
                                        </p:tgtEl>
                                      </p:cBhvr>
                                      <p:to x="100000" y="100000"/>
                                    </p:animScale>
                                  </p:childTnLst>
                                </p:cTn>
                              </p:par>
                              <p:par>
                                <p:cTn id="58" presetID="26" presetClass="entr" presetSubtype="0" fill="hold" nodeType="withEffect">
                                  <p:stCondLst>
                                    <p:cond delay="50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80">
                                          <p:stCondLst>
                                            <p:cond delay="0"/>
                                          </p:stCondLst>
                                        </p:cTn>
                                        <p:tgtEl>
                                          <p:spTgt spid="17"/>
                                        </p:tgtEl>
                                      </p:cBhvr>
                                    </p:animEffect>
                                    <p:anim calcmode="lin" valueType="num">
                                      <p:cBhvr>
                                        <p:cTn id="6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6" dur="26">
                                          <p:stCondLst>
                                            <p:cond delay="650"/>
                                          </p:stCondLst>
                                        </p:cTn>
                                        <p:tgtEl>
                                          <p:spTgt spid="17"/>
                                        </p:tgtEl>
                                      </p:cBhvr>
                                      <p:to x="100000" y="60000"/>
                                    </p:animScale>
                                    <p:animScale>
                                      <p:cBhvr>
                                        <p:cTn id="67" dur="166" decel="50000">
                                          <p:stCondLst>
                                            <p:cond delay="676"/>
                                          </p:stCondLst>
                                        </p:cTn>
                                        <p:tgtEl>
                                          <p:spTgt spid="17"/>
                                        </p:tgtEl>
                                      </p:cBhvr>
                                      <p:to x="100000" y="100000"/>
                                    </p:animScale>
                                    <p:animScale>
                                      <p:cBhvr>
                                        <p:cTn id="68" dur="26">
                                          <p:stCondLst>
                                            <p:cond delay="1312"/>
                                          </p:stCondLst>
                                        </p:cTn>
                                        <p:tgtEl>
                                          <p:spTgt spid="17"/>
                                        </p:tgtEl>
                                      </p:cBhvr>
                                      <p:to x="100000" y="80000"/>
                                    </p:animScale>
                                    <p:animScale>
                                      <p:cBhvr>
                                        <p:cTn id="69" dur="166" decel="50000">
                                          <p:stCondLst>
                                            <p:cond delay="1338"/>
                                          </p:stCondLst>
                                        </p:cTn>
                                        <p:tgtEl>
                                          <p:spTgt spid="17"/>
                                        </p:tgtEl>
                                      </p:cBhvr>
                                      <p:to x="100000" y="100000"/>
                                    </p:animScale>
                                    <p:animScale>
                                      <p:cBhvr>
                                        <p:cTn id="70" dur="26">
                                          <p:stCondLst>
                                            <p:cond delay="1642"/>
                                          </p:stCondLst>
                                        </p:cTn>
                                        <p:tgtEl>
                                          <p:spTgt spid="17"/>
                                        </p:tgtEl>
                                      </p:cBhvr>
                                      <p:to x="100000" y="90000"/>
                                    </p:animScale>
                                    <p:animScale>
                                      <p:cBhvr>
                                        <p:cTn id="71" dur="166" decel="50000">
                                          <p:stCondLst>
                                            <p:cond delay="1668"/>
                                          </p:stCondLst>
                                        </p:cTn>
                                        <p:tgtEl>
                                          <p:spTgt spid="17"/>
                                        </p:tgtEl>
                                      </p:cBhvr>
                                      <p:to x="100000" y="100000"/>
                                    </p:animScale>
                                    <p:animScale>
                                      <p:cBhvr>
                                        <p:cTn id="72" dur="26">
                                          <p:stCondLst>
                                            <p:cond delay="1808"/>
                                          </p:stCondLst>
                                        </p:cTn>
                                        <p:tgtEl>
                                          <p:spTgt spid="17"/>
                                        </p:tgtEl>
                                      </p:cBhvr>
                                      <p:to x="100000" y="95000"/>
                                    </p:animScale>
                                    <p:animScale>
                                      <p:cBhvr>
                                        <p:cTn id="73" dur="166" decel="50000">
                                          <p:stCondLst>
                                            <p:cond delay="1834"/>
                                          </p:stCondLst>
                                        </p:cTn>
                                        <p:tgtEl>
                                          <p:spTgt spid="17"/>
                                        </p:tgtEl>
                                      </p:cBhvr>
                                      <p:to x="100000" y="100000"/>
                                    </p:animScale>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childTnLst>
                          </p:cTn>
                        </p:par>
                        <p:par>
                          <p:cTn id="78" fill="hold">
                            <p:stCondLst>
                              <p:cond delay="5500"/>
                            </p:stCondLst>
                            <p:childTnLst>
                              <p:par>
                                <p:cTn id="79" presetID="19" presetClass="entr" presetSubtype="10" fill="hold" nodeType="after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p:cTn id="81" dur="1000" fill="hold"/>
                                        <p:tgtEl>
                                          <p:spTgt spid="2"/>
                                        </p:tgtEl>
                                        <p:attrNameLst>
                                          <p:attrName>ppt_w</p:attrName>
                                        </p:attrNameLst>
                                      </p:cBhvr>
                                      <p:tavLst>
                                        <p:tav tm="0" fmla="#ppt_w*sin(2.5*pi*$)">
                                          <p:val>
                                            <p:fltVal val="0"/>
                                          </p:val>
                                        </p:tav>
                                        <p:tav tm="100000">
                                          <p:val>
                                            <p:fltVal val="1"/>
                                          </p:val>
                                        </p:tav>
                                      </p:tavLst>
                                    </p:anim>
                                    <p:anim calcmode="lin" valueType="num">
                                      <p:cBhvr>
                                        <p:cTn id="82" dur="1000" fill="hold"/>
                                        <p:tgtEl>
                                          <p:spTgt spid="2"/>
                                        </p:tgtEl>
                                        <p:attrNameLst>
                                          <p:attrName>ppt_h</p:attrName>
                                        </p:attrNameLst>
                                      </p:cBhvr>
                                      <p:tavLst>
                                        <p:tav tm="0">
                                          <p:val>
                                            <p:strVal val="#ppt_h"/>
                                          </p:val>
                                        </p:tav>
                                        <p:tav tm="100000">
                                          <p:val>
                                            <p:strVal val="#ppt_h"/>
                                          </p:val>
                                        </p:tav>
                                      </p:tavLst>
                                    </p:anim>
                                  </p:childTnLst>
                                </p:cTn>
                              </p:par>
                            </p:childTnLst>
                          </p:cTn>
                        </p:par>
                        <p:par>
                          <p:cTn id="83" fill="hold">
                            <p:stCondLst>
                              <p:cond delay="6500"/>
                            </p:stCondLst>
                            <p:childTnLst>
                              <p:par>
                                <p:cTn id="84" presetID="30" presetClass="entr" presetSubtype="0"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800" decel="100000"/>
                                        <p:tgtEl>
                                          <p:spTgt spid="82"/>
                                        </p:tgtEl>
                                      </p:cBhvr>
                                    </p:animEffect>
                                    <p:anim calcmode="lin" valueType="num">
                                      <p:cBhvr>
                                        <p:cTn id="87" dur="800" decel="100000" fill="hold"/>
                                        <p:tgtEl>
                                          <p:spTgt spid="82"/>
                                        </p:tgtEl>
                                        <p:attrNameLst>
                                          <p:attrName>style.rotation</p:attrName>
                                        </p:attrNameLst>
                                      </p:cBhvr>
                                      <p:tavLst>
                                        <p:tav tm="0">
                                          <p:val>
                                            <p:fltVal val="-90"/>
                                          </p:val>
                                        </p:tav>
                                        <p:tav tm="100000">
                                          <p:val>
                                            <p:fltVal val="0"/>
                                          </p:val>
                                        </p:tav>
                                      </p:tavLst>
                                    </p:anim>
                                    <p:anim calcmode="lin" valueType="num">
                                      <p:cBhvr>
                                        <p:cTn id="88" dur="800" decel="100000" fill="hold"/>
                                        <p:tgtEl>
                                          <p:spTgt spid="82"/>
                                        </p:tgtEl>
                                        <p:attrNameLst>
                                          <p:attrName>ppt_x</p:attrName>
                                        </p:attrNameLst>
                                      </p:cBhvr>
                                      <p:tavLst>
                                        <p:tav tm="0">
                                          <p:val>
                                            <p:strVal val="#ppt_x+0.4"/>
                                          </p:val>
                                        </p:tav>
                                        <p:tav tm="100000">
                                          <p:val>
                                            <p:strVal val="#ppt_x-0.05"/>
                                          </p:val>
                                        </p:tav>
                                      </p:tavLst>
                                    </p:anim>
                                    <p:anim calcmode="lin" valueType="num">
                                      <p:cBhvr>
                                        <p:cTn id="89" dur="800" decel="100000" fill="hold"/>
                                        <p:tgtEl>
                                          <p:spTgt spid="82"/>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92" fill="hold">
                            <p:stCondLst>
                              <p:cond delay="7500"/>
                            </p:stCondLst>
                            <p:childTnLst>
                              <p:par>
                                <p:cTn id="93" presetID="19" presetClass="entr" presetSubtype="10" fill="hold" nodeType="afterEffect">
                                  <p:stCondLst>
                                    <p:cond delay="0"/>
                                  </p:stCondLst>
                                  <p:childTnLst>
                                    <p:set>
                                      <p:cBhvr>
                                        <p:cTn id="94" dur="1" fill="hold">
                                          <p:stCondLst>
                                            <p:cond delay="0"/>
                                          </p:stCondLst>
                                        </p:cTn>
                                        <p:tgtEl>
                                          <p:spTgt spid="33808"/>
                                        </p:tgtEl>
                                        <p:attrNameLst>
                                          <p:attrName>style.visibility</p:attrName>
                                        </p:attrNameLst>
                                      </p:cBhvr>
                                      <p:to>
                                        <p:strVal val="visible"/>
                                      </p:to>
                                    </p:set>
                                    <p:anim calcmode="lin" valueType="num">
                                      <p:cBhvr>
                                        <p:cTn id="95" dur="1000" fill="hold"/>
                                        <p:tgtEl>
                                          <p:spTgt spid="33808"/>
                                        </p:tgtEl>
                                        <p:attrNameLst>
                                          <p:attrName>ppt_w</p:attrName>
                                        </p:attrNameLst>
                                      </p:cBhvr>
                                      <p:tavLst>
                                        <p:tav tm="0" fmla="#ppt_w*sin(2.5*pi*$)">
                                          <p:val>
                                            <p:fltVal val="0"/>
                                          </p:val>
                                        </p:tav>
                                        <p:tav tm="100000">
                                          <p:val>
                                            <p:fltVal val="1"/>
                                          </p:val>
                                        </p:tav>
                                      </p:tavLst>
                                    </p:anim>
                                    <p:anim calcmode="lin" valueType="num">
                                      <p:cBhvr>
                                        <p:cTn id="96" dur="1000" fill="hold"/>
                                        <p:tgtEl>
                                          <p:spTgt spid="33808"/>
                                        </p:tgtEl>
                                        <p:attrNameLst>
                                          <p:attrName>ppt_h</p:attrName>
                                        </p:attrNameLst>
                                      </p:cBhvr>
                                      <p:tavLst>
                                        <p:tav tm="0">
                                          <p:val>
                                            <p:strVal val="#ppt_h"/>
                                          </p:val>
                                        </p:tav>
                                        <p:tav tm="100000">
                                          <p:val>
                                            <p:strVal val="#ppt_h"/>
                                          </p:val>
                                        </p:tav>
                                      </p:tavLst>
                                    </p:anim>
                                  </p:childTnLst>
                                </p:cTn>
                              </p:par>
                            </p:childTnLst>
                          </p:cTn>
                        </p:par>
                        <p:par>
                          <p:cTn id="97" fill="hold">
                            <p:stCondLst>
                              <p:cond delay="8500"/>
                            </p:stCondLst>
                            <p:childTnLst>
                              <p:par>
                                <p:cTn id="98" presetID="30" presetClass="entr" presetSubtype="0"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800" decel="100000"/>
                                        <p:tgtEl>
                                          <p:spTgt spid="9"/>
                                        </p:tgtEl>
                                      </p:cBhvr>
                                    </p:animEffect>
                                    <p:anim calcmode="lin" valueType="num">
                                      <p:cBhvr>
                                        <p:cTn id="101" dur="800" decel="100000" fill="hold"/>
                                        <p:tgtEl>
                                          <p:spTgt spid="9"/>
                                        </p:tgtEl>
                                        <p:attrNameLst>
                                          <p:attrName>style.rotation</p:attrName>
                                        </p:attrNameLst>
                                      </p:cBhvr>
                                      <p:tavLst>
                                        <p:tav tm="0">
                                          <p:val>
                                            <p:fltVal val="-90"/>
                                          </p:val>
                                        </p:tav>
                                        <p:tav tm="100000">
                                          <p:val>
                                            <p:fltVal val="0"/>
                                          </p:val>
                                        </p:tav>
                                      </p:tavLst>
                                    </p:anim>
                                    <p:anim calcmode="lin" valueType="num">
                                      <p:cBhvr>
                                        <p:cTn id="102" dur="800" decel="100000" fill="hold"/>
                                        <p:tgtEl>
                                          <p:spTgt spid="9"/>
                                        </p:tgtEl>
                                        <p:attrNameLst>
                                          <p:attrName>ppt_x</p:attrName>
                                        </p:attrNameLst>
                                      </p:cBhvr>
                                      <p:tavLst>
                                        <p:tav tm="0">
                                          <p:val>
                                            <p:strVal val="#ppt_x+0.4"/>
                                          </p:val>
                                        </p:tav>
                                        <p:tav tm="100000">
                                          <p:val>
                                            <p:strVal val="#ppt_x-0.05"/>
                                          </p:val>
                                        </p:tav>
                                      </p:tavLst>
                                    </p:anim>
                                    <p:anim calcmode="lin" valueType="num">
                                      <p:cBhvr>
                                        <p:cTn id="103" dur="800" decel="100000" fill="hold"/>
                                        <p:tgtEl>
                                          <p:spTgt spid="9"/>
                                        </p:tgtEl>
                                        <p:attrNameLst>
                                          <p:attrName>ppt_y</p:attrName>
                                        </p:attrNameLst>
                                      </p:cBhvr>
                                      <p:tavLst>
                                        <p:tav tm="0">
                                          <p:val>
                                            <p:strVal val="#ppt_y-0.4"/>
                                          </p:val>
                                        </p:tav>
                                        <p:tav tm="100000">
                                          <p:val>
                                            <p:strVal val="#ppt_y+0.1"/>
                                          </p:val>
                                        </p:tav>
                                      </p:tavLst>
                                    </p:anim>
                                    <p:anim calcmode="lin" valueType="num">
                                      <p:cBhvr>
                                        <p:cTn id="10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0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06" fill="hold">
                            <p:stCondLst>
                              <p:cond delay="9500"/>
                            </p:stCondLst>
                            <p:childTnLst>
                              <p:par>
                                <p:cTn id="107" presetID="19" presetClass="entr" presetSubtype="10" fill="hold" nodeType="afterEffect">
                                  <p:stCondLst>
                                    <p:cond delay="0"/>
                                  </p:stCondLst>
                                  <p:childTnLst>
                                    <p:set>
                                      <p:cBhvr>
                                        <p:cTn id="108" dur="1" fill="hold">
                                          <p:stCondLst>
                                            <p:cond delay="0"/>
                                          </p:stCondLst>
                                        </p:cTn>
                                        <p:tgtEl>
                                          <p:spTgt spid="33809"/>
                                        </p:tgtEl>
                                        <p:attrNameLst>
                                          <p:attrName>style.visibility</p:attrName>
                                        </p:attrNameLst>
                                      </p:cBhvr>
                                      <p:to>
                                        <p:strVal val="visible"/>
                                      </p:to>
                                    </p:set>
                                    <p:anim calcmode="lin" valueType="num">
                                      <p:cBhvr>
                                        <p:cTn id="109" dur="1000" fill="hold"/>
                                        <p:tgtEl>
                                          <p:spTgt spid="33809"/>
                                        </p:tgtEl>
                                        <p:attrNameLst>
                                          <p:attrName>ppt_w</p:attrName>
                                        </p:attrNameLst>
                                      </p:cBhvr>
                                      <p:tavLst>
                                        <p:tav tm="0" fmla="#ppt_w*sin(2.5*pi*$)">
                                          <p:val>
                                            <p:fltVal val="0"/>
                                          </p:val>
                                        </p:tav>
                                        <p:tav tm="100000">
                                          <p:val>
                                            <p:fltVal val="1"/>
                                          </p:val>
                                        </p:tav>
                                      </p:tavLst>
                                    </p:anim>
                                    <p:anim calcmode="lin" valueType="num">
                                      <p:cBhvr>
                                        <p:cTn id="110" dur="1000" fill="hold"/>
                                        <p:tgtEl>
                                          <p:spTgt spid="33809"/>
                                        </p:tgtEl>
                                        <p:attrNameLst>
                                          <p:attrName>ppt_h</p:attrName>
                                        </p:attrNameLst>
                                      </p:cBhvr>
                                      <p:tavLst>
                                        <p:tav tm="0">
                                          <p:val>
                                            <p:strVal val="#ppt_h"/>
                                          </p:val>
                                        </p:tav>
                                        <p:tav tm="100000">
                                          <p:val>
                                            <p:strVal val="#ppt_h"/>
                                          </p:val>
                                        </p:tav>
                                      </p:tavLst>
                                    </p:anim>
                                  </p:childTnLst>
                                </p:cTn>
                              </p:par>
                            </p:childTnLst>
                          </p:cTn>
                        </p:par>
                        <p:par>
                          <p:cTn id="111" fill="hold">
                            <p:stCondLst>
                              <p:cond delay="10500"/>
                            </p:stCondLst>
                            <p:childTnLst>
                              <p:par>
                                <p:cTn id="112" presetID="30" presetClass="entr" presetSubtype="0"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800" decel="100000"/>
                                        <p:tgtEl>
                                          <p:spTgt spid="10"/>
                                        </p:tgtEl>
                                      </p:cBhvr>
                                    </p:animEffect>
                                    <p:anim calcmode="lin" valueType="num">
                                      <p:cBhvr>
                                        <p:cTn id="115" dur="800" decel="100000" fill="hold"/>
                                        <p:tgtEl>
                                          <p:spTgt spid="10"/>
                                        </p:tgtEl>
                                        <p:attrNameLst>
                                          <p:attrName>style.rotation</p:attrName>
                                        </p:attrNameLst>
                                      </p:cBhvr>
                                      <p:tavLst>
                                        <p:tav tm="0">
                                          <p:val>
                                            <p:fltVal val="-90"/>
                                          </p:val>
                                        </p:tav>
                                        <p:tav tm="100000">
                                          <p:val>
                                            <p:fltVal val="0"/>
                                          </p:val>
                                        </p:tav>
                                      </p:tavLst>
                                    </p:anim>
                                    <p:anim calcmode="lin" valueType="num">
                                      <p:cBhvr>
                                        <p:cTn id="116" dur="800" decel="100000" fill="hold"/>
                                        <p:tgtEl>
                                          <p:spTgt spid="10"/>
                                        </p:tgtEl>
                                        <p:attrNameLst>
                                          <p:attrName>ppt_x</p:attrName>
                                        </p:attrNameLst>
                                      </p:cBhvr>
                                      <p:tavLst>
                                        <p:tav tm="0">
                                          <p:val>
                                            <p:strVal val="#ppt_x+0.4"/>
                                          </p:val>
                                        </p:tav>
                                        <p:tav tm="100000">
                                          <p:val>
                                            <p:strVal val="#ppt_x-0.05"/>
                                          </p:val>
                                        </p:tav>
                                      </p:tavLst>
                                    </p:anim>
                                    <p:anim calcmode="lin" valueType="num">
                                      <p:cBhvr>
                                        <p:cTn id="117" dur="800" decel="100000" fill="hold"/>
                                        <p:tgtEl>
                                          <p:spTgt spid="10"/>
                                        </p:tgtEl>
                                        <p:attrNameLst>
                                          <p:attrName>ppt_y</p:attrName>
                                        </p:attrNameLst>
                                      </p:cBhvr>
                                      <p:tavLst>
                                        <p:tav tm="0">
                                          <p:val>
                                            <p:strVal val="#ppt_y-0.4"/>
                                          </p:val>
                                        </p:tav>
                                        <p:tav tm="100000">
                                          <p:val>
                                            <p:strVal val="#ppt_y+0.1"/>
                                          </p:val>
                                        </p:tav>
                                      </p:tavLst>
                                    </p:anim>
                                    <p:anim calcmode="lin" valueType="num">
                                      <p:cBhvr>
                                        <p:cTn id="11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1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20" fill="hold">
                            <p:stCondLst>
                              <p:cond delay="11500"/>
                            </p:stCondLst>
                            <p:childTnLst>
                              <p:par>
                                <p:cTn id="121" presetID="19" presetClass="entr" presetSubtype="10" fill="hold" nodeType="afterEffect">
                                  <p:stCondLst>
                                    <p:cond delay="0"/>
                                  </p:stCondLst>
                                  <p:childTnLst>
                                    <p:set>
                                      <p:cBhvr>
                                        <p:cTn id="122" dur="1" fill="hold">
                                          <p:stCondLst>
                                            <p:cond delay="0"/>
                                          </p:stCondLst>
                                        </p:cTn>
                                        <p:tgtEl>
                                          <p:spTgt spid="3"/>
                                        </p:tgtEl>
                                        <p:attrNameLst>
                                          <p:attrName>style.visibility</p:attrName>
                                        </p:attrNameLst>
                                      </p:cBhvr>
                                      <p:to>
                                        <p:strVal val="visible"/>
                                      </p:to>
                                    </p:set>
                                    <p:anim calcmode="lin" valueType="num">
                                      <p:cBhvr>
                                        <p:cTn id="123" dur="1000" fill="hold"/>
                                        <p:tgtEl>
                                          <p:spTgt spid="3"/>
                                        </p:tgtEl>
                                        <p:attrNameLst>
                                          <p:attrName>ppt_w</p:attrName>
                                        </p:attrNameLst>
                                      </p:cBhvr>
                                      <p:tavLst>
                                        <p:tav tm="0" fmla="#ppt_w*sin(2.5*pi*$)">
                                          <p:val>
                                            <p:fltVal val="0"/>
                                          </p:val>
                                        </p:tav>
                                        <p:tav tm="100000">
                                          <p:val>
                                            <p:fltVal val="1"/>
                                          </p:val>
                                        </p:tav>
                                      </p:tavLst>
                                    </p:anim>
                                    <p:anim calcmode="lin" valueType="num">
                                      <p:cBhvr>
                                        <p:cTn id="124" dur="1000" fill="hold"/>
                                        <p:tgtEl>
                                          <p:spTgt spid="3"/>
                                        </p:tgtEl>
                                        <p:attrNameLst>
                                          <p:attrName>ppt_h</p:attrName>
                                        </p:attrNameLst>
                                      </p:cBhvr>
                                      <p:tavLst>
                                        <p:tav tm="0">
                                          <p:val>
                                            <p:strVal val="#ppt_h"/>
                                          </p:val>
                                        </p:tav>
                                        <p:tav tm="100000">
                                          <p:val>
                                            <p:strVal val="#ppt_h"/>
                                          </p:val>
                                        </p:tav>
                                      </p:tavLst>
                                    </p:anim>
                                  </p:childTnLst>
                                </p:cTn>
                              </p:par>
                            </p:childTnLst>
                          </p:cTn>
                        </p:par>
                        <p:par>
                          <p:cTn id="125" fill="hold">
                            <p:stCondLst>
                              <p:cond delay="12500"/>
                            </p:stCondLst>
                            <p:childTnLst>
                              <p:par>
                                <p:cTn id="126" presetID="30" presetClass="entr" presetSubtype="0" fill="hold" grpId="2" nodeType="after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fade">
                                      <p:cBhvr>
                                        <p:cTn id="128" dur="800" decel="100000"/>
                                        <p:tgtEl>
                                          <p:spTgt spid="6"/>
                                        </p:tgtEl>
                                      </p:cBhvr>
                                    </p:animEffect>
                                    <p:anim calcmode="lin" valueType="num">
                                      <p:cBhvr>
                                        <p:cTn id="129" dur="800" decel="100000" fill="hold"/>
                                        <p:tgtEl>
                                          <p:spTgt spid="6"/>
                                        </p:tgtEl>
                                        <p:attrNameLst>
                                          <p:attrName>style.rotation</p:attrName>
                                        </p:attrNameLst>
                                      </p:cBhvr>
                                      <p:tavLst>
                                        <p:tav tm="0">
                                          <p:val>
                                            <p:fltVal val="-90"/>
                                          </p:val>
                                        </p:tav>
                                        <p:tav tm="100000">
                                          <p:val>
                                            <p:fltVal val="0"/>
                                          </p:val>
                                        </p:tav>
                                      </p:tavLst>
                                    </p:anim>
                                    <p:anim calcmode="lin" valueType="num">
                                      <p:cBhvr>
                                        <p:cTn id="130" dur="800" decel="100000" fill="hold"/>
                                        <p:tgtEl>
                                          <p:spTgt spid="6"/>
                                        </p:tgtEl>
                                        <p:attrNameLst>
                                          <p:attrName>ppt_x</p:attrName>
                                        </p:attrNameLst>
                                      </p:cBhvr>
                                      <p:tavLst>
                                        <p:tav tm="0">
                                          <p:val>
                                            <p:strVal val="#ppt_x+0.4"/>
                                          </p:val>
                                        </p:tav>
                                        <p:tav tm="100000">
                                          <p:val>
                                            <p:strVal val="#ppt_x-0.05"/>
                                          </p:val>
                                        </p:tav>
                                      </p:tavLst>
                                    </p:anim>
                                    <p:anim calcmode="lin" valueType="num">
                                      <p:cBhvr>
                                        <p:cTn id="131" dur="800" decel="100000" fill="hold"/>
                                        <p:tgtEl>
                                          <p:spTgt spid="6"/>
                                        </p:tgtEl>
                                        <p:attrNameLst>
                                          <p:attrName>ppt_y</p:attrName>
                                        </p:attrNameLst>
                                      </p:cBhvr>
                                      <p:tavLst>
                                        <p:tav tm="0">
                                          <p:val>
                                            <p:strVal val="#ppt_y-0.4"/>
                                          </p:val>
                                        </p:tav>
                                        <p:tav tm="100000">
                                          <p:val>
                                            <p:strVal val="#ppt_y+0.1"/>
                                          </p:val>
                                        </p:tav>
                                      </p:tavLst>
                                    </p:anim>
                                    <p:anim calcmode="lin" valueType="num">
                                      <p:cBhvr>
                                        <p:cTn id="13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3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4" fill="hold">
                            <p:stCondLst>
                              <p:cond delay="13500"/>
                            </p:stCondLst>
                            <p:childTnLst>
                              <p:par>
                                <p:cTn id="135" presetID="19" presetClass="entr" presetSubtype="10" fill="hold" nodeType="afterEffect">
                                  <p:stCondLst>
                                    <p:cond delay="0"/>
                                  </p:stCondLst>
                                  <p:childTnLst>
                                    <p:set>
                                      <p:cBhvr>
                                        <p:cTn id="136" dur="1" fill="hold">
                                          <p:stCondLst>
                                            <p:cond delay="0"/>
                                          </p:stCondLst>
                                        </p:cTn>
                                        <p:tgtEl>
                                          <p:spTgt spid="5"/>
                                        </p:tgtEl>
                                        <p:attrNameLst>
                                          <p:attrName>style.visibility</p:attrName>
                                        </p:attrNameLst>
                                      </p:cBhvr>
                                      <p:to>
                                        <p:strVal val="visible"/>
                                      </p:to>
                                    </p:set>
                                    <p:anim calcmode="lin" valueType="num">
                                      <p:cBhvr>
                                        <p:cTn id="137" dur="1000" fill="hold"/>
                                        <p:tgtEl>
                                          <p:spTgt spid="5"/>
                                        </p:tgtEl>
                                        <p:attrNameLst>
                                          <p:attrName>ppt_w</p:attrName>
                                        </p:attrNameLst>
                                      </p:cBhvr>
                                      <p:tavLst>
                                        <p:tav tm="0" fmla="#ppt_w*sin(2.5*pi*$)">
                                          <p:val>
                                            <p:fltVal val="0"/>
                                          </p:val>
                                        </p:tav>
                                        <p:tav tm="100000">
                                          <p:val>
                                            <p:fltVal val="1"/>
                                          </p:val>
                                        </p:tav>
                                      </p:tavLst>
                                    </p:anim>
                                    <p:anim calcmode="lin" valueType="num">
                                      <p:cBhvr>
                                        <p:cTn id="138" dur="1000" fill="hold"/>
                                        <p:tgtEl>
                                          <p:spTgt spid="5"/>
                                        </p:tgtEl>
                                        <p:attrNameLst>
                                          <p:attrName>ppt_h</p:attrName>
                                        </p:attrNameLst>
                                      </p:cBhvr>
                                      <p:tavLst>
                                        <p:tav tm="0">
                                          <p:val>
                                            <p:strVal val="#ppt_h"/>
                                          </p:val>
                                        </p:tav>
                                        <p:tav tm="100000">
                                          <p:val>
                                            <p:strVal val="#ppt_h"/>
                                          </p:val>
                                        </p:tav>
                                      </p:tavLst>
                                    </p:anim>
                                  </p:childTnLst>
                                </p:cTn>
                              </p:par>
                            </p:childTnLst>
                          </p:cTn>
                        </p:par>
                        <p:par>
                          <p:cTn id="139" fill="hold">
                            <p:stCondLst>
                              <p:cond delay="14500"/>
                            </p:stCondLst>
                            <p:childTnLst>
                              <p:par>
                                <p:cTn id="140" presetID="30" presetClass="entr" presetSubtype="0" fill="hold" grpId="0" nodeType="afterEffect">
                                  <p:stCondLst>
                                    <p:cond delay="0"/>
                                  </p:stCondLst>
                                  <p:childTnLst>
                                    <p:set>
                                      <p:cBhvr>
                                        <p:cTn id="141" dur="1" fill="hold">
                                          <p:stCondLst>
                                            <p:cond delay="0"/>
                                          </p:stCondLst>
                                        </p:cTn>
                                        <p:tgtEl>
                                          <p:spTgt spid="11"/>
                                        </p:tgtEl>
                                        <p:attrNameLst>
                                          <p:attrName>style.visibility</p:attrName>
                                        </p:attrNameLst>
                                      </p:cBhvr>
                                      <p:to>
                                        <p:strVal val="visible"/>
                                      </p:to>
                                    </p:set>
                                    <p:animEffect transition="in" filter="fade">
                                      <p:cBhvr>
                                        <p:cTn id="142" dur="800" decel="100000"/>
                                        <p:tgtEl>
                                          <p:spTgt spid="11"/>
                                        </p:tgtEl>
                                      </p:cBhvr>
                                    </p:animEffect>
                                    <p:anim calcmode="lin" valueType="num">
                                      <p:cBhvr>
                                        <p:cTn id="143" dur="800" decel="100000" fill="hold"/>
                                        <p:tgtEl>
                                          <p:spTgt spid="11"/>
                                        </p:tgtEl>
                                        <p:attrNameLst>
                                          <p:attrName>style.rotation</p:attrName>
                                        </p:attrNameLst>
                                      </p:cBhvr>
                                      <p:tavLst>
                                        <p:tav tm="0">
                                          <p:val>
                                            <p:fltVal val="-90"/>
                                          </p:val>
                                        </p:tav>
                                        <p:tav tm="100000">
                                          <p:val>
                                            <p:fltVal val="0"/>
                                          </p:val>
                                        </p:tav>
                                      </p:tavLst>
                                    </p:anim>
                                    <p:anim calcmode="lin" valueType="num">
                                      <p:cBhvr>
                                        <p:cTn id="144" dur="800" decel="100000" fill="hold"/>
                                        <p:tgtEl>
                                          <p:spTgt spid="11"/>
                                        </p:tgtEl>
                                        <p:attrNameLst>
                                          <p:attrName>ppt_x</p:attrName>
                                        </p:attrNameLst>
                                      </p:cBhvr>
                                      <p:tavLst>
                                        <p:tav tm="0">
                                          <p:val>
                                            <p:strVal val="#ppt_x+0.4"/>
                                          </p:val>
                                        </p:tav>
                                        <p:tav tm="100000">
                                          <p:val>
                                            <p:strVal val="#ppt_x-0.05"/>
                                          </p:val>
                                        </p:tav>
                                      </p:tavLst>
                                    </p:anim>
                                    <p:anim calcmode="lin" valueType="num">
                                      <p:cBhvr>
                                        <p:cTn id="145" dur="800" decel="100000" fill="hold"/>
                                        <p:tgtEl>
                                          <p:spTgt spid="11"/>
                                        </p:tgtEl>
                                        <p:attrNameLst>
                                          <p:attrName>ppt_y</p:attrName>
                                        </p:attrNameLst>
                                      </p:cBhvr>
                                      <p:tavLst>
                                        <p:tav tm="0">
                                          <p:val>
                                            <p:strVal val="#ppt_y-0.4"/>
                                          </p:val>
                                        </p:tav>
                                        <p:tav tm="100000">
                                          <p:val>
                                            <p:strVal val="#ppt_y+0.1"/>
                                          </p:val>
                                        </p:tav>
                                      </p:tavLst>
                                    </p:anim>
                                    <p:anim calcmode="lin" valueType="num">
                                      <p:cBhvr>
                                        <p:cTn id="14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4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1" grpId="0"/>
      <p:bldP spid="81" grpId="0" bldLvl="0" animBg="1"/>
      <p:bldP spid="82" grpId="0"/>
      <p:bldP spid="96" grpId="0"/>
      <p:bldP spid="6" grpId="2"/>
      <p:bldP spid="9"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647700" y="842010"/>
          <a:ext cx="8173500" cy="4018477"/>
        </p:xfrm>
        <a:graphic>
          <a:graphicData uri="http://schemas.openxmlformats.org/drawingml/2006/table">
            <a:tbl>
              <a:tblPr firstRow="1" firstCol="1" lastRow="1" lastCol="1" bandRow="1" bandCol="1"/>
              <a:tblGrid>
                <a:gridCol w="1239070"/>
                <a:gridCol w="2587992"/>
                <a:gridCol w="4346438"/>
              </a:tblGrid>
              <a:tr h="730802">
                <a:tc>
                  <a:txBody>
                    <a:bodyPr/>
                    <a:lstStyle/>
                    <a:p>
                      <a:pPr indent="295910" algn="r">
                        <a:spcAft>
                          <a:spcPts val="0"/>
                        </a:spcAft>
                      </a:pPr>
                      <a:r>
                        <a:rPr lang="en-US" altLang="zh-CN" sz="1400" b="1" kern="100" spc="-50" dirty="0">
                          <a:effectLst/>
                          <a:latin typeface="微软雅黑" panose="020B0503020204020204" pitchFamily="34" charset="-122"/>
                          <a:ea typeface="微软雅黑" panose="020B0503020204020204" pitchFamily="34" charset="-122"/>
                        </a:rPr>
                        <a:t>        </a:t>
                      </a:r>
                      <a:r>
                        <a:rPr lang="zh-CN" altLang="en-US" sz="1400" b="1" kern="100" spc="-50" dirty="0">
                          <a:effectLst/>
                          <a:latin typeface="微软雅黑" panose="020B0503020204020204" pitchFamily="34" charset="-122"/>
                          <a:ea typeface="微软雅黑" panose="020B0503020204020204" pitchFamily="34" charset="-122"/>
                        </a:rPr>
                        <a:t>类型</a:t>
                      </a:r>
                      <a:r>
                        <a:rPr lang="en-US" altLang="zh-CN" sz="1400" b="1" kern="100" spc="-5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altLang="en-US" sz="1400" b="1" kern="100" dirty="0">
                          <a:effectLst/>
                          <a:latin typeface="微软雅黑" panose="020B0503020204020204" pitchFamily="34" charset="-122"/>
                          <a:ea typeface="微软雅黑" panose="020B0503020204020204" pitchFamily="34" charset="-122"/>
                        </a:rPr>
                        <a:t>事项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科研经费外拨</a:t>
                      </a:r>
                      <a:endPar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1400" b="1" kern="100" dirty="0">
                          <a:effectLst/>
                          <a:latin typeface="微软雅黑" panose="020B0503020204020204" pitchFamily="34" charset="-122"/>
                          <a:ea typeface="微软雅黑" panose="020B0503020204020204" pitchFamily="34" charset="-122"/>
                        </a:rPr>
                        <a:t>科研项目结题调账</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7675">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报销资料清单</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0" kern="100" dirty="0">
                          <a:solidFill>
                            <a:schemeClr val="tx1"/>
                          </a:solidFill>
                          <a:effectLst/>
                          <a:latin typeface="微软雅黑" panose="020B0503020204020204" pitchFamily="34" charset="-122"/>
                          <a:ea typeface="微软雅黑" panose="020B0503020204020204" pitchFamily="34" charset="-122"/>
                        </a:rPr>
                        <a:t>1</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a:t>
                      </a:r>
                      <a:r>
                        <a:rPr lang="zh-CN" altLang="en-US" sz="1400" b="0" kern="100" dirty="0" smtClean="0">
                          <a:solidFill>
                            <a:schemeClr val="tx1"/>
                          </a:solidFill>
                          <a:effectLst/>
                          <a:latin typeface="微软雅黑" panose="020B0503020204020204" pitchFamily="34" charset="-122"/>
                          <a:ea typeface="微软雅黑" panose="020B0503020204020204" pitchFamily="34" charset="-122"/>
                          <a:sym typeface="+mn-ea"/>
                        </a:rPr>
                        <a:t>项目负责人提供项目合同书、科研合作协议等资料；</a:t>
                      </a:r>
                      <a:endParaRPr lang="en-US" altLang="zh-CN" sz="1400" b="0" kern="100" dirty="0" smtClean="0">
                        <a:solidFill>
                          <a:schemeClr val="tx1"/>
                        </a:solidFill>
                        <a:effectLst/>
                        <a:latin typeface="微软雅黑" panose="020B0503020204020204" pitchFamily="34" charset="-122"/>
                        <a:ea typeface="微软雅黑" panose="020B0503020204020204" pitchFamily="34" charset="-122"/>
                        <a:sym typeface="+mn-ea"/>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b="0" kern="100" dirty="0" smtClean="0">
                          <a:solidFill>
                            <a:schemeClr val="tx1"/>
                          </a:solidFill>
                          <a:effectLst/>
                          <a:latin typeface="微软雅黑" panose="020B0503020204020204" pitchFamily="34" charset="-122"/>
                          <a:ea typeface="微软雅黑" panose="020B0503020204020204" pitchFamily="34" charset="-122"/>
                          <a:sym typeface="+mn-ea"/>
                        </a:rPr>
                        <a:t>2.</a:t>
                      </a:r>
                      <a:r>
                        <a:rPr lang="zh-CN" altLang="en-US" sz="1400" b="0" kern="100" dirty="0" smtClean="0">
                          <a:solidFill>
                            <a:schemeClr val="tx1"/>
                          </a:solidFill>
                          <a:effectLst/>
                          <a:latin typeface="微软雅黑" panose="020B0503020204020204" pitchFamily="34" charset="-122"/>
                          <a:ea typeface="微软雅黑" panose="020B0503020204020204" pitchFamily="34" charset="-122"/>
                          <a:sym typeface="+mn-ea"/>
                        </a:rPr>
                        <a:t>由</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科技</a:t>
                      </a:r>
                      <a:r>
                        <a:rPr lang="zh-CN" altLang="en-US" sz="1400" b="0" kern="100" dirty="0">
                          <a:solidFill>
                            <a:schemeClr val="tx1"/>
                          </a:solidFill>
                          <a:effectLst/>
                          <a:latin typeface="微软雅黑" panose="020B0503020204020204" pitchFamily="34" charset="-122"/>
                          <a:ea typeface="微软雅黑" panose="020B0503020204020204" pitchFamily="34" charset="-122"/>
                        </a:rPr>
                        <a:t>处/社科处、财务处（科研经费管理科）共同审批；</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sym typeface="+mn-ea"/>
                        </a:rPr>
                        <a:t>3.</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10万元及以上：财务处副处长审批；</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4</a:t>
                      </a:r>
                      <a:r>
                        <a:rPr lang="en-US" altLang="zh-CN" sz="1400" b="0" kern="100" dirty="0" smtClean="0">
                          <a:solidFill>
                            <a:schemeClr val="tx1"/>
                          </a:solidFill>
                          <a:effectLst/>
                          <a:latin typeface="微软雅黑" panose="020B0503020204020204" pitchFamily="34" charset="-122"/>
                          <a:ea typeface="微软雅黑" panose="020B0503020204020204" pitchFamily="34" charset="-122"/>
                          <a:sym typeface="+mn-ea"/>
                        </a:rPr>
                        <a:t>.</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100万元及以上：主管科研的副校长审批。</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en-US" altLang="zh-CN" sz="1400" b="0" kern="100" dirty="0">
                        <a:solidFill>
                          <a:schemeClr val="tx1"/>
                        </a:solidFill>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altLang="zh-CN" sz="1400" dirty="0">
                          <a:latin typeface="微软雅黑" panose="020B0503020204020204" pitchFamily="34" charset="-122"/>
                          <a:ea typeface="微软雅黑" panose="020B0503020204020204" pitchFamily="34" charset="-122"/>
                          <a:sym typeface="+mn-ea"/>
                        </a:rPr>
                        <a:t>     </a:t>
                      </a:r>
                      <a:r>
                        <a:rPr lang="zh-CN" altLang="zh-CN" sz="1400" dirty="0">
                          <a:solidFill>
                            <a:srgbClr val="FF0000"/>
                          </a:solidFill>
                          <a:latin typeface="微软雅黑" panose="020B0503020204020204" pitchFamily="34" charset="-122"/>
                          <a:ea typeface="微软雅黑" panose="020B0503020204020204" pitchFamily="34" charset="-122"/>
                          <a:sym typeface="+mn-ea"/>
                        </a:rPr>
                        <a:t>原则上不允许项目之间调账</a:t>
                      </a:r>
                      <a:endParaRPr lang="zh-CN" altLang="zh-CN" sz="1400" dirty="0">
                        <a:solidFill>
                          <a:srgbClr val="FF0000"/>
                        </a:solidFill>
                        <a:latin typeface="微软雅黑" panose="020B0503020204020204" pitchFamily="34" charset="-122"/>
                        <a:ea typeface="微软雅黑" panose="020B0503020204020204" pitchFamily="34" charset="-122"/>
                        <a:sym typeface="+mn-ea"/>
                      </a:endParaRPr>
                    </a:p>
                    <a:p>
                      <a:pPr>
                        <a:lnSpc>
                          <a:spcPct val="150000"/>
                        </a:lnSpc>
                      </a:pPr>
                      <a:r>
                        <a:rPr lang="zh-CN" altLang="zh-CN" sz="1400" dirty="0">
                          <a:solidFill>
                            <a:srgbClr val="FF0000"/>
                          </a:solidFill>
                          <a:latin typeface="微软雅黑" panose="020B0503020204020204" pitchFamily="34" charset="-122"/>
                          <a:ea typeface="微软雅黑" panose="020B0503020204020204" pitchFamily="34" charset="-122"/>
                          <a:sym typeface="+mn-ea"/>
                        </a:rPr>
                        <a:t>    </a:t>
                      </a:r>
                      <a:r>
                        <a:rPr lang="en-US" altLang="zh-CN" sz="1400" kern="100" dirty="0">
                          <a:effectLst/>
                          <a:latin typeface="微软雅黑" panose="020B0503020204020204" pitchFamily="34" charset="-122"/>
                          <a:ea typeface="微软雅黑" panose="020B0503020204020204" pitchFamily="34" charset="-122"/>
                          <a:sym typeface="+mn-ea"/>
                        </a:rPr>
                        <a:t>若因特殊情况，必须调账的，程序如下：</a:t>
                      </a:r>
                      <a:endParaRPr lang="en-US" altLang="zh-CN" sz="1400" kern="100" dirty="0">
                        <a:effectLst/>
                        <a:latin typeface="微软雅黑" panose="020B0503020204020204" pitchFamily="34" charset="-122"/>
                        <a:ea typeface="微软雅黑" panose="020B0503020204020204" pitchFamily="34" charset="-122"/>
                        <a:sym typeface="+mn-ea"/>
                      </a:endParaRPr>
                    </a:p>
                    <a:p>
                      <a:pPr>
                        <a:lnSpc>
                          <a:spcPct val="150000"/>
                        </a:lnSpc>
                      </a:pPr>
                      <a:r>
                        <a:rPr lang="en-US" altLang="zh-CN" sz="1400" kern="100" dirty="0">
                          <a:effectLst/>
                          <a:latin typeface="微软雅黑" panose="020B0503020204020204" pitchFamily="34" charset="-122"/>
                          <a:ea typeface="微软雅黑" panose="020B0503020204020204" pitchFamily="34" charset="-122"/>
                          <a:sym typeface="+mn-ea"/>
                        </a:rPr>
                        <a:t>   </a:t>
                      </a:r>
                      <a:r>
                        <a:rPr lang="en-US" altLang="zh-CN" sz="1400" kern="100" dirty="0" smtClean="0">
                          <a:effectLst/>
                          <a:latin typeface="微软雅黑" panose="020B0503020204020204" pitchFamily="34" charset="-122"/>
                          <a:ea typeface="微软雅黑" panose="020B0503020204020204" pitchFamily="34" charset="-122"/>
                          <a:sym typeface="+mn-ea"/>
                        </a:rPr>
                        <a:t> 1</a:t>
                      </a:r>
                      <a:r>
                        <a:rPr lang="en-US" altLang="zh-CN" sz="1400" kern="100" dirty="0">
                          <a:effectLst/>
                          <a:latin typeface="微软雅黑" panose="020B0503020204020204" pitchFamily="34" charset="-122"/>
                          <a:ea typeface="微软雅黑" panose="020B0503020204020204" pitchFamily="34" charset="-122"/>
                          <a:sym typeface="+mn-ea"/>
                        </a:rPr>
                        <a:t>.经费主管部门或委托检查机构书面要求；</a:t>
                      </a:r>
                      <a:endParaRPr lang="en-US" altLang="zh-CN" sz="1400" kern="100" dirty="0">
                        <a:effectLst/>
                        <a:latin typeface="微软雅黑" panose="020B0503020204020204" pitchFamily="34" charset="-122"/>
                        <a:ea typeface="微软雅黑" panose="020B0503020204020204" pitchFamily="34" charset="-122"/>
                        <a:sym typeface="+mn-ea"/>
                      </a:endParaRPr>
                    </a:p>
                    <a:p>
                      <a:pPr>
                        <a:lnSpc>
                          <a:spcPct val="150000"/>
                        </a:lnSpc>
                      </a:pPr>
                      <a:r>
                        <a:rPr lang="en-US" altLang="zh-CN" sz="1400" kern="100" dirty="0">
                          <a:effectLst/>
                          <a:latin typeface="微软雅黑" panose="020B0503020204020204" pitchFamily="34" charset="-122"/>
                          <a:ea typeface="微软雅黑" panose="020B0503020204020204" pitchFamily="34" charset="-122"/>
                          <a:sym typeface="+mn-ea"/>
                        </a:rPr>
                        <a:t>    2.</a:t>
                      </a:r>
                      <a:r>
                        <a:rPr lang="en-US" altLang="zh-CN" sz="1400" kern="100" dirty="0" smtClean="0">
                          <a:effectLst/>
                          <a:latin typeface="微软雅黑" panose="020B0503020204020204" pitchFamily="34" charset="-122"/>
                          <a:ea typeface="微软雅黑" panose="020B0503020204020204" pitchFamily="34" charset="-122"/>
                          <a:sym typeface="+mn-ea"/>
                        </a:rPr>
                        <a:t>项目负责人调账申请；</a:t>
                      </a:r>
                      <a:endParaRPr lang="en-US" altLang="zh-CN" sz="1400" kern="100" dirty="0">
                        <a:effectLst/>
                        <a:latin typeface="微软雅黑" panose="020B0503020204020204" pitchFamily="34" charset="-122"/>
                        <a:ea typeface="微软雅黑" panose="020B0503020204020204" pitchFamily="34" charset="-122"/>
                        <a:sym typeface="+mn-ea"/>
                      </a:endParaRPr>
                    </a:p>
                    <a:p>
                      <a:pPr>
                        <a:lnSpc>
                          <a:spcPct val="150000"/>
                        </a:lnSpc>
                      </a:pPr>
                      <a:r>
                        <a:rPr lang="en-US" altLang="zh-CN" sz="1400" kern="100" dirty="0" smtClean="0">
                          <a:effectLst/>
                          <a:latin typeface="微软雅黑" panose="020B0503020204020204" pitchFamily="34" charset="-122"/>
                          <a:ea typeface="微软雅黑" panose="020B0503020204020204" pitchFamily="34" charset="-122"/>
                          <a:sym typeface="+mn-ea"/>
                        </a:rPr>
                        <a:t>    3.</a:t>
                      </a:r>
                      <a:r>
                        <a:rPr lang="zh-CN" altLang="en-US" sz="1400" kern="100" dirty="0" smtClean="0">
                          <a:effectLst/>
                          <a:latin typeface="微软雅黑" panose="020B0503020204020204" pitchFamily="34" charset="-122"/>
                          <a:ea typeface="微软雅黑" panose="020B0503020204020204" pitchFamily="34" charset="-122"/>
                          <a:sym typeface="+mn-ea"/>
                        </a:rPr>
                        <a:t>提供内部转账单：</a:t>
                      </a:r>
                      <a:r>
                        <a:rPr lang="en-US" altLang="zh-CN" sz="1400" kern="100" dirty="0" err="1" smtClean="0">
                          <a:effectLst/>
                          <a:latin typeface="微软雅黑" panose="020B0503020204020204" pitchFamily="34" charset="-122"/>
                          <a:ea typeface="微软雅黑" panose="020B0503020204020204" pitchFamily="34" charset="-122"/>
                          <a:sym typeface="+mn-ea"/>
                        </a:rPr>
                        <a:t>日期</a:t>
                      </a:r>
                      <a:r>
                        <a:rPr lang="en-US" altLang="zh-CN" sz="1400" kern="100" dirty="0" err="1">
                          <a:effectLst/>
                          <a:latin typeface="微软雅黑" panose="020B0503020204020204" pitchFamily="34" charset="-122"/>
                          <a:ea typeface="微软雅黑" panose="020B0503020204020204" pitchFamily="34" charset="-122"/>
                          <a:sym typeface="+mn-ea"/>
                        </a:rPr>
                        <a:t>、凭证号、摘要、金额等</a:t>
                      </a:r>
                      <a:r>
                        <a:rPr lang="en-US" altLang="zh-CN" sz="1400" kern="100" dirty="0" err="1" smtClean="0">
                          <a:effectLst/>
                          <a:latin typeface="微软雅黑" panose="020B0503020204020204" pitchFamily="34" charset="-122"/>
                          <a:ea typeface="微软雅黑" panose="020B0503020204020204" pitchFamily="34" charset="-122"/>
                          <a:sym typeface="+mn-ea"/>
                        </a:rPr>
                        <a:t>；项目明细账清单</a:t>
                      </a:r>
                      <a:r>
                        <a:rPr lang="zh-CN" altLang="en-US" sz="1400" kern="100" dirty="0" smtClean="0">
                          <a:effectLst/>
                          <a:latin typeface="微软雅黑" panose="020B0503020204020204" pitchFamily="34" charset="-122"/>
                          <a:ea typeface="微软雅黑" panose="020B0503020204020204" pitchFamily="34" charset="-122"/>
                          <a:sym typeface="+mn-ea"/>
                        </a:rPr>
                        <a:t>；</a:t>
                      </a:r>
                      <a:endParaRPr lang="en-US" altLang="zh-CN" sz="1400" kern="100" dirty="0" smtClean="0">
                        <a:effectLst/>
                        <a:latin typeface="微软雅黑" panose="020B0503020204020204" pitchFamily="34" charset="-122"/>
                        <a:ea typeface="微软雅黑" panose="020B0503020204020204" pitchFamily="34" charset="-122"/>
                        <a:sym typeface="+mn-ea"/>
                      </a:endParaRPr>
                    </a:p>
                    <a:p>
                      <a:pPr>
                        <a:lnSpc>
                          <a:spcPct val="150000"/>
                        </a:lnSpc>
                      </a:pPr>
                      <a:r>
                        <a:rPr lang="en-US" altLang="zh-CN" sz="1400" kern="100" dirty="0" smtClean="0">
                          <a:effectLst/>
                          <a:latin typeface="微软雅黑" panose="020B0503020204020204" pitchFamily="34" charset="-122"/>
                          <a:ea typeface="微软雅黑" panose="020B0503020204020204" pitchFamily="34" charset="-122"/>
                          <a:sym typeface="+mn-ea"/>
                        </a:rPr>
                        <a:t>    4.财务处（科研经费管理科）审核；</a:t>
                      </a:r>
                      <a:endParaRPr lang="en-US" altLang="zh-CN" sz="1400" kern="100" dirty="0">
                        <a:effectLst/>
                        <a:latin typeface="微软雅黑" panose="020B0503020204020204" pitchFamily="34" charset="-122"/>
                        <a:ea typeface="微软雅黑" panose="020B0503020204020204" pitchFamily="34" charset="-122"/>
                        <a:sym typeface="+mn-ea"/>
                      </a:endParaRPr>
                    </a:p>
                    <a:p>
                      <a:pPr>
                        <a:lnSpc>
                          <a:spcPct val="150000"/>
                        </a:lnSpc>
                      </a:pPr>
                      <a:r>
                        <a:rPr lang="en-US" altLang="zh-CN" sz="1400" kern="100" dirty="0">
                          <a:effectLst/>
                          <a:latin typeface="微软雅黑" panose="020B0503020204020204" pitchFamily="34" charset="-122"/>
                          <a:ea typeface="微软雅黑" panose="020B0503020204020204" pitchFamily="34" charset="-122"/>
                          <a:sym typeface="+mn-ea"/>
                        </a:rPr>
                        <a:t>    5.</a:t>
                      </a:r>
                      <a:r>
                        <a:rPr lang="en-US" altLang="zh-CN" sz="1400" kern="100" dirty="0" smtClean="0">
                          <a:effectLst/>
                          <a:latin typeface="微软雅黑" panose="020B0503020204020204" pitchFamily="34" charset="-122"/>
                          <a:ea typeface="微软雅黑" panose="020B0503020204020204" pitchFamily="34" charset="-122"/>
                          <a:sym typeface="+mn-ea"/>
                        </a:rPr>
                        <a:t>原则上</a:t>
                      </a:r>
                      <a:r>
                        <a:rPr lang="en-US" altLang="zh-CN" sz="1400" b="1" kern="100" dirty="0" smtClean="0">
                          <a:solidFill>
                            <a:srgbClr val="FF0000"/>
                          </a:solidFill>
                          <a:effectLst/>
                          <a:latin typeface="微软雅黑" panose="020B0503020204020204" pitchFamily="34" charset="-122"/>
                          <a:ea typeface="微软雅黑" panose="020B0503020204020204" pitchFamily="34" charset="-122"/>
                          <a:sym typeface="+mn-ea"/>
                        </a:rPr>
                        <a:t>只能调账一次</a:t>
                      </a:r>
                      <a:r>
                        <a:rPr lang="en-US" altLang="zh-CN" sz="1400" kern="100" dirty="0">
                          <a:effectLst/>
                          <a:latin typeface="微软雅黑" panose="020B0503020204020204" pitchFamily="34" charset="-122"/>
                          <a:ea typeface="微软雅黑" panose="020B0503020204020204" pitchFamily="34" charset="-122"/>
                          <a:sym typeface="+mn-ea"/>
                        </a:rPr>
                        <a:t>，当年度的支出。</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对角圆角矩形 2"/>
          <p:cNvSpPr/>
          <p:nvPr/>
        </p:nvSpPr>
        <p:spPr>
          <a:xfrm>
            <a:off x="-8255" y="5247005"/>
            <a:ext cx="9767570" cy="19304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7" name="对角圆角矩形 6"/>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（九）</a:t>
            </a:r>
            <a:r>
              <a:rPr lang="zh-CN" altLang="zh-CN" sz="2400" b="1" dirty="0">
                <a:solidFill>
                  <a:schemeClr val="bg1"/>
                </a:solidFill>
                <a:latin typeface="微软雅黑" panose="020B0503020204020204" pitchFamily="34" charset="-122"/>
                <a:ea typeface="微软雅黑" panose="020B0503020204020204" pitchFamily="34" charset="-122"/>
                <a:sym typeface="+mn-ea"/>
              </a:rPr>
              <a:t>科研经费外拨</a:t>
            </a:r>
            <a:r>
              <a:rPr lang="zh-CN" altLang="zh-CN" sz="2400" b="1" dirty="0" smtClean="0">
                <a:solidFill>
                  <a:schemeClr val="bg1"/>
                </a:solidFill>
                <a:latin typeface="微软雅黑" panose="020B0503020204020204" pitchFamily="34" charset="-122"/>
                <a:ea typeface="微软雅黑" panose="020B0503020204020204" pitchFamily="34" charset="-122"/>
                <a:sym typeface="+mn-ea"/>
              </a:rPr>
              <a:t>、调</a:t>
            </a:r>
            <a:r>
              <a:rPr lang="zh-CN" altLang="zh-CN" sz="2400" b="1" dirty="0">
                <a:solidFill>
                  <a:schemeClr val="bg1"/>
                </a:solidFill>
                <a:latin typeface="微软雅黑" panose="020B0503020204020204" pitchFamily="34" charset="-122"/>
                <a:ea typeface="微软雅黑" panose="020B0503020204020204" pitchFamily="34" charset="-122"/>
                <a:sym typeface="+mn-ea"/>
              </a:rPr>
              <a:t>账</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80525" y="4971415"/>
            <a:ext cx="393065" cy="275590"/>
          </a:xfrm>
          <a:prstGeom prst="rect">
            <a:avLst/>
          </a:prstGeom>
          <a:noFill/>
        </p:spPr>
        <p:txBody>
          <a:bodyPr wrap="square" rtlCol="0">
            <a:spAutoFit/>
          </a:bodyPr>
          <a:lstStyle/>
          <a:p>
            <a:r>
              <a:rPr lang="en-US" altLang="zh-CN" sz="1200" dirty="0" smtClean="0"/>
              <a:t>44</a:t>
            </a:r>
            <a:endParaRPr lang="en-US" altLang="zh-CN" sz="1200" dirty="0" smtClean="0"/>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3605530" y="1388745"/>
            <a:ext cx="1842770" cy="1865630"/>
            <a:chOff x="1694" y="1460"/>
            <a:chExt cx="1186" cy="1256"/>
          </a:xfrm>
        </p:grpSpPr>
        <p:sp>
          <p:nvSpPr>
            <p:cNvPr id="101378" name="Freeform 9"/>
            <p:cNvSpPr/>
            <p:nvPr/>
          </p:nvSpPr>
          <p:spPr>
            <a:xfrm>
              <a:off x="1694" y="1460"/>
              <a:ext cx="1186" cy="837"/>
            </a:xfrm>
            <a:custGeom>
              <a:avLst/>
              <a:gdLst/>
              <a:ahLst/>
              <a:cxnLst>
                <a:cxn ang="0">
                  <a:pos x="0" y="246"/>
                </a:cxn>
                <a:cxn ang="0">
                  <a:pos x="0" y="246"/>
                </a:cxn>
                <a:cxn ang="0">
                  <a:pos x="58" y="218"/>
                </a:cxn>
                <a:cxn ang="0">
                  <a:pos x="120" y="192"/>
                </a:cxn>
                <a:cxn ang="0">
                  <a:pos x="182" y="167"/>
                </a:cxn>
                <a:cxn ang="0">
                  <a:pos x="248" y="144"/>
                </a:cxn>
                <a:cxn ang="0">
                  <a:pos x="316" y="121"/>
                </a:cxn>
                <a:cxn ang="0">
                  <a:pos x="386" y="101"/>
                </a:cxn>
                <a:cxn ang="0">
                  <a:pos x="459" y="82"/>
                </a:cxn>
                <a:cxn ang="0">
                  <a:pos x="533" y="65"/>
                </a:cxn>
                <a:cxn ang="0">
                  <a:pos x="610" y="51"/>
                </a:cxn>
                <a:cxn ang="0">
                  <a:pos x="687" y="38"/>
                </a:cxn>
                <a:cxn ang="0">
                  <a:pos x="767" y="27"/>
                </a:cxn>
                <a:cxn ang="0">
                  <a:pos x="848" y="17"/>
                </a:cxn>
                <a:cxn ang="0">
                  <a:pos x="930" y="10"/>
                </a:cxn>
                <a:cxn ang="0">
                  <a:pos x="1015" y="4"/>
                </a:cxn>
                <a:cxn ang="0">
                  <a:pos x="1099" y="1"/>
                </a:cxn>
                <a:cxn ang="0">
                  <a:pos x="1186" y="0"/>
                </a:cxn>
                <a:cxn ang="0">
                  <a:pos x="1186" y="837"/>
                </a:cxn>
                <a:cxn ang="0">
                  <a:pos x="0" y="246"/>
                </a:cxn>
              </a:cxnLst>
              <a:rect l="0" t="0" r="0" b="0"/>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w="9525">
              <a:noFill/>
            </a:ln>
          </p:spPr>
          <p:txBody>
            <a:bodyPr/>
            <a:lstStyle/>
            <a:p>
              <a:endParaRPr lang="zh-CN" altLang="en-US"/>
            </a:p>
          </p:txBody>
        </p:sp>
        <p:sp>
          <p:nvSpPr>
            <p:cNvPr id="101379" name="Freeform 10"/>
            <p:cNvSpPr/>
            <p:nvPr/>
          </p:nvSpPr>
          <p:spPr>
            <a:xfrm>
              <a:off x="1694" y="1706"/>
              <a:ext cx="1186" cy="1010"/>
            </a:xfrm>
            <a:custGeom>
              <a:avLst/>
              <a:gdLst/>
              <a:ahLst/>
              <a:cxnLst>
                <a:cxn ang="0">
                  <a:pos x="1186" y="591"/>
                </a:cxn>
                <a:cxn ang="0">
                  <a:pos x="0" y="0"/>
                </a:cxn>
                <a:cxn ang="0">
                  <a:pos x="0" y="419"/>
                </a:cxn>
                <a:cxn ang="0">
                  <a:pos x="1186" y="1010"/>
                </a:cxn>
                <a:cxn ang="0">
                  <a:pos x="1186" y="591"/>
                </a:cxn>
              </a:cxnLst>
              <a:rect l="0" t="0" r="0" b="0"/>
              <a:pathLst>
                <a:path w="1186" h="1010">
                  <a:moveTo>
                    <a:pt x="1186" y="591"/>
                  </a:moveTo>
                  <a:lnTo>
                    <a:pt x="0" y="0"/>
                  </a:lnTo>
                  <a:lnTo>
                    <a:pt x="0" y="419"/>
                  </a:lnTo>
                  <a:lnTo>
                    <a:pt x="1186" y="1010"/>
                  </a:lnTo>
                  <a:lnTo>
                    <a:pt x="1186" y="591"/>
                  </a:lnTo>
                  <a:close/>
                </a:path>
              </a:pathLst>
            </a:custGeom>
            <a:solidFill>
              <a:srgbClr val="DDDDDD"/>
            </a:solidFill>
            <a:ln w="9525">
              <a:noFill/>
            </a:ln>
          </p:spPr>
          <p:txBody>
            <a:bodyPr/>
            <a:lstStyle/>
            <a:p>
              <a:endParaRPr lang="zh-CN" altLang="en-US"/>
            </a:p>
          </p:txBody>
        </p:sp>
      </p:grpSp>
      <p:grpSp>
        <p:nvGrpSpPr>
          <p:cNvPr id="7" name="Group 11"/>
          <p:cNvGrpSpPr/>
          <p:nvPr/>
        </p:nvGrpSpPr>
        <p:grpSpPr>
          <a:xfrm>
            <a:off x="5448300" y="1665288"/>
            <a:ext cx="1843088" cy="1589087"/>
            <a:chOff x="2880" y="1565"/>
            <a:chExt cx="1185" cy="1151"/>
          </a:xfrm>
        </p:grpSpPr>
        <p:sp>
          <p:nvSpPr>
            <p:cNvPr id="101381" name="Freeform 12"/>
            <p:cNvSpPr/>
            <p:nvPr/>
          </p:nvSpPr>
          <p:spPr>
            <a:xfrm>
              <a:off x="2880" y="1565"/>
              <a:ext cx="1185" cy="838"/>
            </a:xfrm>
            <a:custGeom>
              <a:avLst/>
              <a:gdLst/>
              <a:ahLst/>
              <a:cxnLst>
                <a:cxn ang="0">
                  <a:pos x="1185" y="245"/>
                </a:cxn>
                <a:cxn ang="0">
                  <a:pos x="1185" y="245"/>
                </a:cxn>
                <a:cxn ang="0">
                  <a:pos x="1127" y="218"/>
                </a:cxn>
                <a:cxn ang="0">
                  <a:pos x="1065" y="191"/>
                </a:cxn>
                <a:cxn ang="0">
                  <a:pos x="1003" y="167"/>
                </a:cxn>
                <a:cxn ang="0">
                  <a:pos x="937" y="143"/>
                </a:cxn>
                <a:cxn ang="0">
                  <a:pos x="869" y="121"/>
                </a:cxn>
                <a:cxn ang="0">
                  <a:pos x="799" y="101"/>
                </a:cxn>
                <a:cxn ang="0">
                  <a:pos x="726" y="83"/>
                </a:cxn>
                <a:cxn ang="0">
                  <a:pos x="652" y="66"/>
                </a:cxn>
                <a:cxn ang="0">
                  <a:pos x="575" y="50"/>
                </a:cxn>
                <a:cxn ang="0">
                  <a:pos x="498" y="37"/>
                </a:cxn>
                <a:cxn ang="0">
                  <a:pos x="418" y="26"/>
                </a:cxn>
                <a:cxn ang="0">
                  <a:pos x="337" y="17"/>
                </a:cxn>
                <a:cxn ang="0">
                  <a:pos x="255" y="10"/>
                </a:cxn>
                <a:cxn ang="0">
                  <a:pos x="170" y="5"/>
                </a:cxn>
                <a:cxn ang="0">
                  <a:pos x="86" y="2"/>
                </a:cxn>
                <a:cxn ang="0">
                  <a:pos x="0" y="0"/>
                </a:cxn>
                <a:cxn ang="0">
                  <a:pos x="0" y="838"/>
                </a:cxn>
                <a:cxn ang="0">
                  <a:pos x="1185" y="245"/>
                </a:cxn>
              </a:cxnLst>
              <a:rect l="0" t="0" r="0" b="0"/>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w="9525">
              <a:noFill/>
            </a:ln>
          </p:spPr>
          <p:txBody>
            <a:bodyPr/>
            <a:lstStyle/>
            <a:p>
              <a:endParaRPr lang="zh-CN" altLang="en-US"/>
            </a:p>
          </p:txBody>
        </p:sp>
        <p:sp>
          <p:nvSpPr>
            <p:cNvPr id="101382" name="Freeform 13"/>
            <p:cNvSpPr/>
            <p:nvPr/>
          </p:nvSpPr>
          <p:spPr>
            <a:xfrm>
              <a:off x="2880" y="1810"/>
              <a:ext cx="1185" cy="906"/>
            </a:xfrm>
            <a:custGeom>
              <a:avLst/>
              <a:gdLst/>
              <a:ahLst/>
              <a:cxnLst>
                <a:cxn ang="0">
                  <a:pos x="0" y="593"/>
                </a:cxn>
                <a:cxn ang="0">
                  <a:pos x="1185" y="0"/>
                </a:cxn>
                <a:cxn ang="0">
                  <a:pos x="1185" y="315"/>
                </a:cxn>
                <a:cxn ang="0">
                  <a:pos x="0" y="906"/>
                </a:cxn>
                <a:cxn ang="0">
                  <a:pos x="0" y="593"/>
                </a:cxn>
              </a:cxnLst>
              <a:rect l="0" t="0" r="0" b="0"/>
              <a:pathLst>
                <a:path w="1185" h="906">
                  <a:moveTo>
                    <a:pt x="0" y="593"/>
                  </a:moveTo>
                  <a:lnTo>
                    <a:pt x="1185" y="0"/>
                  </a:lnTo>
                  <a:lnTo>
                    <a:pt x="1185" y="315"/>
                  </a:lnTo>
                  <a:lnTo>
                    <a:pt x="0" y="906"/>
                  </a:lnTo>
                  <a:lnTo>
                    <a:pt x="0" y="593"/>
                  </a:lnTo>
                  <a:close/>
                </a:path>
              </a:pathLst>
            </a:custGeom>
            <a:solidFill>
              <a:srgbClr val="0070C0"/>
            </a:solidFill>
            <a:ln w="9525">
              <a:noFill/>
            </a:ln>
          </p:spPr>
          <p:txBody>
            <a:bodyPr/>
            <a:lstStyle/>
            <a:p>
              <a:endParaRPr lang="zh-CN" altLang="en-US"/>
            </a:p>
          </p:txBody>
        </p:sp>
      </p:grpSp>
      <p:grpSp>
        <p:nvGrpSpPr>
          <p:cNvPr id="13" name="Group 17"/>
          <p:cNvGrpSpPr/>
          <p:nvPr/>
        </p:nvGrpSpPr>
        <p:grpSpPr>
          <a:xfrm>
            <a:off x="5448300" y="2149475"/>
            <a:ext cx="2605088" cy="1104900"/>
            <a:chOff x="2880" y="1916"/>
            <a:chExt cx="1675" cy="800"/>
          </a:xfrm>
        </p:grpSpPr>
        <p:sp>
          <p:nvSpPr>
            <p:cNvPr id="101387" name="Freeform 18"/>
            <p:cNvSpPr/>
            <p:nvPr/>
          </p:nvSpPr>
          <p:spPr>
            <a:xfrm>
              <a:off x="2880" y="1916"/>
              <a:ext cx="1675" cy="591"/>
            </a:xfrm>
            <a:custGeom>
              <a:avLst/>
              <a:gdLst/>
              <a:ahLst/>
              <a:cxnLst>
                <a:cxn ang="0">
                  <a:pos x="0" y="591"/>
                </a:cxn>
                <a:cxn ang="0">
                  <a:pos x="1185" y="0"/>
                </a:cxn>
                <a:cxn ang="0">
                  <a:pos x="1185" y="0"/>
                </a:cxn>
                <a:cxn ang="0">
                  <a:pos x="1239" y="28"/>
                </a:cxn>
                <a:cxn ang="0">
                  <a:pos x="1292" y="58"/>
                </a:cxn>
                <a:cxn ang="0">
                  <a:pos x="1342" y="89"/>
                </a:cxn>
                <a:cxn ang="0">
                  <a:pos x="1389" y="124"/>
                </a:cxn>
                <a:cxn ang="0">
                  <a:pos x="1433" y="156"/>
                </a:cxn>
                <a:cxn ang="0">
                  <a:pos x="1473" y="192"/>
                </a:cxn>
                <a:cxn ang="0">
                  <a:pos x="1510" y="228"/>
                </a:cxn>
                <a:cxn ang="0">
                  <a:pos x="1544" y="265"/>
                </a:cxn>
                <a:cxn ang="0">
                  <a:pos x="1574" y="303"/>
                </a:cxn>
                <a:cxn ang="0">
                  <a:pos x="1587" y="323"/>
                </a:cxn>
                <a:cxn ang="0">
                  <a:pos x="1600" y="342"/>
                </a:cxn>
                <a:cxn ang="0">
                  <a:pos x="1611" y="361"/>
                </a:cxn>
                <a:cxn ang="0">
                  <a:pos x="1622" y="381"/>
                </a:cxn>
                <a:cxn ang="0">
                  <a:pos x="1632" y="401"/>
                </a:cxn>
                <a:cxn ang="0">
                  <a:pos x="1641" y="423"/>
                </a:cxn>
                <a:cxn ang="0">
                  <a:pos x="1650" y="443"/>
                </a:cxn>
                <a:cxn ang="0">
                  <a:pos x="1655" y="464"/>
                </a:cxn>
                <a:cxn ang="0">
                  <a:pos x="1662" y="484"/>
                </a:cxn>
                <a:cxn ang="0">
                  <a:pos x="1667" y="505"/>
                </a:cxn>
                <a:cxn ang="0">
                  <a:pos x="1671" y="527"/>
                </a:cxn>
                <a:cxn ang="0">
                  <a:pos x="1672" y="548"/>
                </a:cxn>
                <a:cxn ang="0">
                  <a:pos x="1675" y="569"/>
                </a:cxn>
                <a:cxn ang="0">
                  <a:pos x="1675" y="591"/>
                </a:cxn>
                <a:cxn ang="0">
                  <a:pos x="0" y="591"/>
                </a:cxn>
              </a:cxnLst>
              <a:rect l="0" t="0" r="0" b="0"/>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w="9525">
              <a:noFill/>
            </a:ln>
          </p:spPr>
          <p:txBody>
            <a:bodyPr/>
            <a:lstStyle/>
            <a:p>
              <a:endParaRPr lang="zh-CN" altLang="en-US"/>
            </a:p>
          </p:txBody>
        </p:sp>
        <p:sp>
          <p:nvSpPr>
            <p:cNvPr id="15" name="Rectangle 19"/>
            <p:cNvSpPr>
              <a:spLocks noChangeArrowheads="1"/>
            </p:cNvSpPr>
            <p:nvPr/>
          </p:nvSpPr>
          <p:spPr bwMode="auto">
            <a:xfrm>
              <a:off x="2880" y="2507"/>
              <a:ext cx="1675" cy="209"/>
            </a:xfrm>
            <a:prstGeom prst="rect">
              <a:avLst/>
            </a:prstGeom>
            <a:solidFill>
              <a:schemeClr val="accent6">
                <a:lumMod val="75000"/>
              </a:schemeClr>
            </a:solidFill>
            <a:ln>
              <a:noFill/>
            </a:ln>
          </p:spPr>
          <p:txBody>
            <a:bodyPr/>
            <a:lstStyle/>
            <a:p>
              <a:pPr fontAlgn="base" latinLnBrk="1">
                <a:defRPr/>
              </a:pPr>
              <a:endParaRPr kumimoji="1" lang="zh-CN" altLang="en-US" strike="noStrike" noProof="1">
                <a:solidFill>
                  <a:srgbClr val="000000"/>
                </a:solidFill>
                <a:latin typeface="Gulim" panose="020B0600000101010101" pitchFamily="34" charset="-127"/>
                <a:ea typeface="Gulim" panose="020B0600000101010101" pitchFamily="34" charset="-127"/>
              </a:endParaRPr>
            </a:p>
          </p:txBody>
        </p:sp>
      </p:grpSp>
      <p:grpSp>
        <p:nvGrpSpPr>
          <p:cNvPr id="16" name="Group 20"/>
          <p:cNvGrpSpPr/>
          <p:nvPr/>
        </p:nvGrpSpPr>
        <p:grpSpPr>
          <a:xfrm rot="1140000">
            <a:off x="2383790" y="2196465"/>
            <a:ext cx="2605405" cy="2295525"/>
            <a:chOff x="1204" y="2088"/>
            <a:chExt cx="1676" cy="1221"/>
          </a:xfrm>
        </p:grpSpPr>
        <p:sp>
          <p:nvSpPr>
            <p:cNvPr id="101390" name="Freeform 21"/>
            <p:cNvSpPr/>
            <p:nvPr/>
          </p:nvSpPr>
          <p:spPr>
            <a:xfrm>
              <a:off x="1204" y="2088"/>
              <a:ext cx="1676" cy="593"/>
            </a:xfrm>
            <a:custGeom>
              <a:avLst/>
              <a:gdLst/>
              <a:ahLst/>
              <a:cxnLst>
                <a:cxn ang="0">
                  <a:pos x="1676" y="0"/>
                </a:cxn>
                <a:cxn ang="0">
                  <a:pos x="490" y="593"/>
                </a:cxn>
                <a:cxn ang="0">
                  <a:pos x="490" y="593"/>
                </a:cxn>
                <a:cxn ang="0">
                  <a:pos x="436" y="564"/>
                </a:cxn>
                <a:cxn ang="0">
                  <a:pos x="383" y="533"/>
                </a:cxn>
                <a:cxn ang="0">
                  <a:pos x="333" y="501"/>
                </a:cxn>
                <a:cxn ang="0">
                  <a:pos x="286" y="469"/>
                </a:cxn>
                <a:cxn ang="0">
                  <a:pos x="242" y="434"/>
                </a:cxn>
                <a:cxn ang="0">
                  <a:pos x="202" y="400"/>
                </a:cxn>
                <a:cxn ang="0">
                  <a:pos x="165" y="363"/>
                </a:cxn>
                <a:cxn ang="0">
                  <a:pos x="131" y="326"/>
                </a:cxn>
                <a:cxn ang="0">
                  <a:pos x="101" y="288"/>
                </a:cxn>
                <a:cxn ang="0">
                  <a:pos x="88" y="269"/>
                </a:cxn>
                <a:cxn ang="0">
                  <a:pos x="75" y="249"/>
                </a:cxn>
                <a:cxn ang="0">
                  <a:pos x="64" y="229"/>
                </a:cxn>
                <a:cxn ang="0">
                  <a:pos x="53" y="209"/>
                </a:cxn>
                <a:cxn ang="0">
                  <a:pos x="43" y="189"/>
                </a:cxn>
                <a:cxn ang="0">
                  <a:pos x="34" y="170"/>
                </a:cxn>
                <a:cxn ang="0">
                  <a:pos x="25" y="148"/>
                </a:cxn>
                <a:cxn ang="0">
                  <a:pos x="20" y="128"/>
                </a:cxn>
                <a:cxn ang="0">
                  <a:pos x="13" y="107"/>
                </a:cxn>
                <a:cxn ang="0">
                  <a:pos x="8" y="85"/>
                </a:cxn>
                <a:cxn ang="0">
                  <a:pos x="4" y="66"/>
                </a:cxn>
                <a:cxn ang="0">
                  <a:pos x="3" y="44"/>
                </a:cxn>
                <a:cxn ang="0">
                  <a:pos x="0" y="21"/>
                </a:cxn>
                <a:cxn ang="0">
                  <a:pos x="0" y="0"/>
                </a:cxn>
                <a:cxn ang="0">
                  <a:pos x="1676" y="0"/>
                </a:cxn>
              </a:cxnLst>
              <a:rect l="0" t="0" r="0" b="0"/>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w="9525">
              <a:noFill/>
            </a:ln>
          </p:spPr>
          <p:txBody>
            <a:bodyPr/>
            <a:lstStyle/>
            <a:p>
              <a:endParaRPr lang="zh-CN" altLang="en-US"/>
            </a:p>
          </p:txBody>
        </p:sp>
        <p:sp>
          <p:nvSpPr>
            <p:cNvPr id="101391" name="Freeform 22"/>
            <p:cNvSpPr/>
            <p:nvPr/>
          </p:nvSpPr>
          <p:spPr>
            <a:xfrm>
              <a:off x="1204" y="2088"/>
              <a:ext cx="490" cy="1221"/>
            </a:xfrm>
            <a:custGeom>
              <a:avLst/>
              <a:gdLst/>
              <a:ahLst/>
              <a:cxnLst>
                <a:cxn ang="0">
                  <a:pos x="490" y="593"/>
                </a:cxn>
                <a:cxn ang="0">
                  <a:pos x="490" y="593"/>
                </a:cxn>
                <a:cxn ang="0">
                  <a:pos x="436" y="564"/>
                </a:cxn>
                <a:cxn ang="0">
                  <a:pos x="383" y="533"/>
                </a:cxn>
                <a:cxn ang="0">
                  <a:pos x="333" y="501"/>
                </a:cxn>
                <a:cxn ang="0">
                  <a:pos x="286" y="469"/>
                </a:cxn>
                <a:cxn ang="0">
                  <a:pos x="242" y="434"/>
                </a:cxn>
                <a:cxn ang="0">
                  <a:pos x="202" y="400"/>
                </a:cxn>
                <a:cxn ang="0">
                  <a:pos x="165" y="363"/>
                </a:cxn>
                <a:cxn ang="0">
                  <a:pos x="131" y="326"/>
                </a:cxn>
                <a:cxn ang="0">
                  <a:pos x="101" y="288"/>
                </a:cxn>
                <a:cxn ang="0">
                  <a:pos x="88" y="269"/>
                </a:cxn>
                <a:cxn ang="0">
                  <a:pos x="75" y="249"/>
                </a:cxn>
                <a:cxn ang="0">
                  <a:pos x="64" y="229"/>
                </a:cxn>
                <a:cxn ang="0">
                  <a:pos x="53" y="209"/>
                </a:cxn>
                <a:cxn ang="0">
                  <a:pos x="43" y="189"/>
                </a:cxn>
                <a:cxn ang="0">
                  <a:pos x="34" y="170"/>
                </a:cxn>
                <a:cxn ang="0">
                  <a:pos x="25" y="148"/>
                </a:cxn>
                <a:cxn ang="0">
                  <a:pos x="20" y="128"/>
                </a:cxn>
                <a:cxn ang="0">
                  <a:pos x="13" y="107"/>
                </a:cxn>
                <a:cxn ang="0">
                  <a:pos x="8" y="85"/>
                </a:cxn>
                <a:cxn ang="0">
                  <a:pos x="4" y="66"/>
                </a:cxn>
                <a:cxn ang="0">
                  <a:pos x="3" y="44"/>
                </a:cxn>
                <a:cxn ang="0">
                  <a:pos x="0" y="21"/>
                </a:cxn>
                <a:cxn ang="0">
                  <a:pos x="0" y="0"/>
                </a:cxn>
                <a:cxn ang="0">
                  <a:pos x="0" y="628"/>
                </a:cxn>
                <a:cxn ang="0">
                  <a:pos x="0" y="628"/>
                </a:cxn>
                <a:cxn ang="0">
                  <a:pos x="0" y="650"/>
                </a:cxn>
                <a:cxn ang="0">
                  <a:pos x="3" y="672"/>
                </a:cxn>
                <a:cxn ang="0">
                  <a:pos x="4" y="694"/>
                </a:cxn>
                <a:cxn ang="0">
                  <a:pos x="8" y="714"/>
                </a:cxn>
                <a:cxn ang="0">
                  <a:pos x="13" y="735"/>
                </a:cxn>
                <a:cxn ang="0">
                  <a:pos x="20" y="756"/>
                </a:cxn>
                <a:cxn ang="0">
                  <a:pos x="25" y="776"/>
                </a:cxn>
                <a:cxn ang="0">
                  <a:pos x="34" y="798"/>
                </a:cxn>
                <a:cxn ang="0">
                  <a:pos x="43" y="818"/>
                </a:cxn>
                <a:cxn ang="0">
                  <a:pos x="53" y="838"/>
                </a:cxn>
                <a:cxn ang="0">
                  <a:pos x="64" y="858"/>
                </a:cxn>
                <a:cxn ang="0">
                  <a:pos x="75" y="877"/>
                </a:cxn>
                <a:cxn ang="0">
                  <a:pos x="88" y="897"/>
                </a:cxn>
                <a:cxn ang="0">
                  <a:pos x="101" y="916"/>
                </a:cxn>
                <a:cxn ang="0">
                  <a:pos x="131" y="954"/>
                </a:cxn>
                <a:cxn ang="0">
                  <a:pos x="165" y="991"/>
                </a:cxn>
                <a:cxn ang="0">
                  <a:pos x="202" y="1028"/>
                </a:cxn>
                <a:cxn ang="0">
                  <a:pos x="242" y="1063"/>
                </a:cxn>
                <a:cxn ang="0">
                  <a:pos x="286" y="1097"/>
                </a:cxn>
                <a:cxn ang="0">
                  <a:pos x="333" y="1130"/>
                </a:cxn>
                <a:cxn ang="0">
                  <a:pos x="383" y="1161"/>
                </a:cxn>
                <a:cxn ang="0">
                  <a:pos x="436" y="1192"/>
                </a:cxn>
                <a:cxn ang="0">
                  <a:pos x="490" y="1221"/>
                </a:cxn>
                <a:cxn ang="0">
                  <a:pos x="490" y="593"/>
                </a:cxn>
              </a:cxnLst>
              <a:rect l="0" t="0" r="0" b="0"/>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w="9525">
              <a:noFill/>
            </a:ln>
          </p:spPr>
          <p:txBody>
            <a:bodyPr/>
            <a:lstStyle/>
            <a:p>
              <a:endParaRPr lang="zh-CN" altLang="en-US"/>
            </a:p>
          </p:txBody>
        </p:sp>
        <p:sp>
          <p:nvSpPr>
            <p:cNvPr id="101392" name="Freeform 23"/>
            <p:cNvSpPr/>
            <p:nvPr/>
          </p:nvSpPr>
          <p:spPr>
            <a:xfrm>
              <a:off x="1694" y="2088"/>
              <a:ext cx="1186" cy="1221"/>
            </a:xfrm>
            <a:custGeom>
              <a:avLst/>
              <a:gdLst/>
              <a:ahLst/>
              <a:cxnLst>
                <a:cxn ang="0">
                  <a:pos x="1186" y="628"/>
                </a:cxn>
                <a:cxn ang="0">
                  <a:pos x="0" y="1221"/>
                </a:cxn>
                <a:cxn ang="0">
                  <a:pos x="0" y="593"/>
                </a:cxn>
                <a:cxn ang="0">
                  <a:pos x="1186" y="0"/>
                </a:cxn>
                <a:cxn ang="0">
                  <a:pos x="1186" y="628"/>
                </a:cxn>
              </a:cxnLst>
              <a:rect l="0" t="0" r="0" b="0"/>
              <a:pathLst>
                <a:path w="1186" h="1221">
                  <a:moveTo>
                    <a:pt x="1186" y="628"/>
                  </a:moveTo>
                  <a:lnTo>
                    <a:pt x="0" y="1221"/>
                  </a:lnTo>
                  <a:lnTo>
                    <a:pt x="0" y="593"/>
                  </a:lnTo>
                  <a:lnTo>
                    <a:pt x="1186" y="0"/>
                  </a:lnTo>
                  <a:lnTo>
                    <a:pt x="1186" y="628"/>
                  </a:lnTo>
                  <a:close/>
                </a:path>
              </a:pathLst>
            </a:custGeom>
            <a:solidFill>
              <a:srgbClr val="92D050"/>
            </a:solidFill>
            <a:ln w="9525">
              <a:noFill/>
            </a:ln>
          </p:spPr>
          <p:txBody>
            <a:bodyPr/>
            <a:lstStyle/>
            <a:p>
              <a:endParaRPr lang="zh-CN" altLang="en-US"/>
            </a:p>
          </p:txBody>
        </p:sp>
      </p:grpSp>
      <p:sp>
        <p:nvSpPr>
          <p:cNvPr id="26" name="Text Box 30"/>
          <p:cNvSpPr txBox="1"/>
          <p:nvPr/>
        </p:nvSpPr>
        <p:spPr>
          <a:xfrm>
            <a:off x="6561138" y="3204845"/>
            <a:ext cx="1376362" cy="244475"/>
          </a:xfrm>
          <a:prstGeom prst="rect">
            <a:avLst/>
          </a:prstGeom>
          <a:noFill/>
          <a:ln w="9525">
            <a:noFill/>
          </a:ln>
        </p:spPr>
        <p:txBody>
          <a:bodyPr anchor="t">
            <a:spAutoFit/>
          </a:bodyPr>
          <a:lstStyle/>
          <a:p>
            <a:pPr algn="ctr" latinLnBrk="1"/>
            <a:r>
              <a:rPr lang="zh-CN" altLang="en-US" sz="1000">
                <a:solidFill>
                  <a:srgbClr val="FFFFFF"/>
                </a:solidFill>
                <a:latin typeface="Arial Black" panose="020B0A04020102020204" pitchFamily="34" charset="0"/>
                <a:ea typeface="Gulim" panose="020B0600000101010101" pitchFamily="34" charset="-127"/>
              </a:rPr>
              <a:t>在此插入内容</a:t>
            </a:r>
            <a:endParaRPr lang="zh-CN" altLang="en-US" sz="1000">
              <a:solidFill>
                <a:srgbClr val="FFFFFF"/>
              </a:solidFill>
              <a:latin typeface="Arial Black" panose="020B0A04020102020204" pitchFamily="34" charset="0"/>
              <a:ea typeface="Gulim" panose="020B0600000101010101" pitchFamily="34" charset="-127"/>
            </a:endParaRPr>
          </a:p>
        </p:txBody>
      </p:sp>
      <p:sp>
        <p:nvSpPr>
          <p:cNvPr id="28" name="Text Box 32"/>
          <p:cNvSpPr txBox="1"/>
          <p:nvPr/>
        </p:nvSpPr>
        <p:spPr>
          <a:xfrm>
            <a:off x="3108960" y="2300605"/>
            <a:ext cx="1427480" cy="737235"/>
          </a:xfrm>
          <a:prstGeom prst="rect">
            <a:avLst/>
          </a:prstGeom>
          <a:noFill/>
          <a:ln w="9525">
            <a:noFill/>
          </a:ln>
        </p:spPr>
        <p:txBody>
          <a:bodyPr wrap="square" anchor="t">
            <a:spAutoFit/>
          </a:bodyPr>
          <a:lstStyle/>
          <a:p>
            <a:r>
              <a:rPr lang="zh-CN" altLang="en-US" sz="1400" b="1" dirty="0">
                <a:solidFill>
                  <a:srgbClr val="0D0D0D"/>
                </a:solidFill>
                <a:latin typeface="微软雅黑" panose="020B0503020204020204" pitchFamily="34" charset="-122"/>
                <a:ea typeface="微软雅黑" panose="020B0503020204020204" pitchFamily="34" charset="-122"/>
              </a:rPr>
              <a:t>科研条件建</a:t>
            </a:r>
            <a:endParaRPr lang="zh-CN" altLang="en-US" sz="1400" b="1" dirty="0">
              <a:solidFill>
                <a:srgbClr val="0D0D0D"/>
              </a:solidFill>
              <a:latin typeface="微软雅黑" panose="020B0503020204020204" pitchFamily="34" charset="-122"/>
              <a:ea typeface="微软雅黑" panose="020B0503020204020204" pitchFamily="34" charset="-122"/>
            </a:endParaRPr>
          </a:p>
          <a:p>
            <a:r>
              <a:rPr lang="zh-CN" altLang="en-US" sz="1400" b="1" dirty="0">
                <a:solidFill>
                  <a:srgbClr val="0D0D0D"/>
                </a:solidFill>
                <a:latin typeface="微软雅黑" panose="020B0503020204020204" pitchFamily="34" charset="-122"/>
                <a:ea typeface="微软雅黑" panose="020B0503020204020204" pitchFamily="34" charset="-122"/>
              </a:rPr>
              <a:t>设及业务费</a:t>
            </a:r>
            <a:r>
              <a:rPr lang="en-US" altLang="zh-CN" sz="1400" b="1" dirty="0">
                <a:solidFill>
                  <a:srgbClr val="0D0D0D"/>
                </a:solidFill>
                <a:latin typeface="微软雅黑" panose="020B0503020204020204" pitchFamily="34" charset="-122"/>
                <a:ea typeface="微软雅黑" panose="020B0503020204020204" pitchFamily="34" charset="-122"/>
              </a:rPr>
              <a:t>75%</a:t>
            </a:r>
            <a:endParaRPr lang="en-US" altLang="zh-CN" sz="1400" b="1" dirty="0">
              <a:solidFill>
                <a:srgbClr val="0D0D0D"/>
              </a:solidFill>
              <a:latin typeface="微软雅黑" panose="020B0503020204020204" pitchFamily="34" charset="-122"/>
              <a:ea typeface="微软雅黑" panose="020B0503020204020204" pitchFamily="34" charset="-122"/>
            </a:endParaRPr>
          </a:p>
        </p:txBody>
      </p:sp>
      <p:sp>
        <p:nvSpPr>
          <p:cNvPr id="29" name="Text Box 33"/>
          <p:cNvSpPr txBox="1"/>
          <p:nvPr/>
        </p:nvSpPr>
        <p:spPr>
          <a:xfrm>
            <a:off x="4292600" y="1665605"/>
            <a:ext cx="1155700" cy="521970"/>
          </a:xfrm>
          <a:prstGeom prst="rect">
            <a:avLst/>
          </a:prstGeom>
          <a:noFill/>
          <a:ln w="9525">
            <a:noFill/>
          </a:ln>
        </p:spPr>
        <p:txBody>
          <a:bodyPr wrap="square" anchor="t">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交通费及</a:t>
            </a:r>
            <a:endParaRPr lang="zh-CN" altLang="en-US" sz="1400" b="1">
              <a:solidFill>
                <a:schemeClr val="bg1"/>
              </a:solidFill>
              <a:latin typeface="微软雅黑" panose="020B0503020204020204" pitchFamily="34" charset="-122"/>
              <a:ea typeface="微软雅黑" panose="020B0503020204020204" pitchFamily="34" charset="-122"/>
            </a:endParaRPr>
          </a:p>
          <a:p>
            <a:pPr algn="ctr"/>
            <a:r>
              <a:rPr lang="zh-CN" altLang="en-US" sz="1400" b="1">
                <a:solidFill>
                  <a:schemeClr val="bg1"/>
                </a:solidFill>
                <a:latin typeface="微软雅黑" panose="020B0503020204020204" pitchFamily="34" charset="-122"/>
                <a:ea typeface="微软雅黑" panose="020B0503020204020204" pitchFamily="34" charset="-122"/>
              </a:rPr>
              <a:t>差旅费</a:t>
            </a:r>
            <a:r>
              <a:rPr lang="en-US" altLang="zh-CN" sz="1400" b="1">
                <a:solidFill>
                  <a:schemeClr val="bg1"/>
                </a:solidFill>
                <a:latin typeface="微软雅黑" panose="020B0503020204020204" pitchFamily="34" charset="-122"/>
                <a:ea typeface="微软雅黑" panose="020B0503020204020204" pitchFamily="34" charset="-122"/>
              </a:rPr>
              <a:t>10%</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31" name="Text Box 35"/>
          <p:cNvSpPr txBox="1"/>
          <p:nvPr/>
        </p:nvSpPr>
        <p:spPr>
          <a:xfrm>
            <a:off x="5489575" y="1905000"/>
            <a:ext cx="1376363" cy="306705"/>
          </a:xfrm>
          <a:prstGeom prst="rect">
            <a:avLst/>
          </a:prstGeom>
          <a:noFill/>
          <a:ln w="9525">
            <a:noFill/>
          </a:ln>
        </p:spPr>
        <p:txBody>
          <a:bodyPr anchor="t">
            <a:spAutoFit/>
          </a:bodyPr>
          <a:lstStyle/>
          <a:p>
            <a:pPr algn="ctr" latinLnBrk="1"/>
            <a:r>
              <a:rPr lang="zh-CN" altLang="en-US" sz="1400" b="1">
                <a:solidFill>
                  <a:srgbClr val="FFFFFF"/>
                </a:solidFill>
                <a:latin typeface="微软雅黑" panose="020B0503020204020204" pitchFamily="34" charset="-122"/>
                <a:ea typeface="微软雅黑" panose="020B0503020204020204" pitchFamily="34" charset="-122"/>
              </a:rPr>
              <a:t>劳务费</a:t>
            </a:r>
            <a:r>
              <a:rPr lang="en-US" altLang="zh-CN" sz="1400" b="1">
                <a:solidFill>
                  <a:srgbClr val="FFFFFF"/>
                </a:solidFill>
                <a:latin typeface="微软雅黑" panose="020B0503020204020204" pitchFamily="34" charset="-122"/>
                <a:ea typeface="微软雅黑" panose="020B0503020204020204" pitchFamily="34" charset="-122"/>
              </a:rPr>
              <a:t>10%</a:t>
            </a:r>
            <a:endParaRPr lang="en-US" altLang="zh-CN" sz="1400" b="1">
              <a:solidFill>
                <a:srgbClr val="FFFFFF"/>
              </a:solidFill>
              <a:latin typeface="微软雅黑" panose="020B0503020204020204" pitchFamily="34" charset="-122"/>
              <a:ea typeface="微软雅黑" panose="020B0503020204020204" pitchFamily="34" charset="-122"/>
            </a:endParaRPr>
          </a:p>
        </p:txBody>
      </p:sp>
      <p:sp>
        <p:nvSpPr>
          <p:cNvPr id="32" name="Text Box 36"/>
          <p:cNvSpPr txBox="1"/>
          <p:nvPr/>
        </p:nvSpPr>
        <p:spPr>
          <a:xfrm>
            <a:off x="930910" y="699135"/>
            <a:ext cx="2268220" cy="1014730"/>
          </a:xfrm>
          <a:prstGeom prst="rect">
            <a:avLst/>
          </a:prstGeom>
          <a:noFill/>
          <a:ln w="9525">
            <a:noFill/>
          </a:ln>
        </p:spPr>
        <p:txBody>
          <a:bodyPr wrap="square" anchor="t">
            <a:spAutoFit/>
          </a:bodyPr>
          <a:lstStyle/>
          <a:p>
            <a:r>
              <a:rPr lang="zh-CN" altLang="en-US" sz="1200" dirty="0">
                <a:solidFill>
                  <a:srgbClr val="0D0D0D"/>
                </a:solidFill>
                <a:latin typeface="微软雅黑" panose="020B0503020204020204" pitchFamily="34" charset="-122"/>
                <a:ea typeface="微软雅黑" panose="020B0503020204020204" pitchFamily="34" charset="-122"/>
                <a:cs typeface="+mn-ea"/>
              </a:rPr>
              <a:t>原则上不超过科研启动费的10%。支出范围包括：</a:t>
            </a:r>
            <a:endParaRPr lang="zh-CN" altLang="en-US" sz="1200" dirty="0">
              <a:solidFill>
                <a:srgbClr val="0D0D0D"/>
              </a:solidFill>
              <a:latin typeface="微软雅黑" panose="020B0503020204020204" pitchFamily="34" charset="-122"/>
              <a:ea typeface="微软雅黑" panose="020B0503020204020204" pitchFamily="34" charset="-122"/>
              <a:cs typeface="+mn-ea"/>
            </a:endParaRPr>
          </a:p>
          <a:p>
            <a:r>
              <a:rPr lang="zh-CN" altLang="en-US" sz="1200" dirty="0">
                <a:solidFill>
                  <a:srgbClr val="0D0D0D"/>
                </a:solidFill>
                <a:latin typeface="微软雅黑" panose="020B0503020204020204" pitchFamily="34" charset="-122"/>
                <a:ea typeface="微软雅黑" panose="020B0503020204020204" pitchFamily="34" charset="-122"/>
                <a:cs typeface="+mn-ea"/>
              </a:rPr>
              <a:t>（1）交通费：用于支付市内交通费；（2）差旅费：用于支付赴外地调研、会议等费用。</a:t>
            </a:r>
            <a:endParaRPr lang="zh-CN" altLang="en-US" sz="1200" dirty="0">
              <a:solidFill>
                <a:srgbClr val="0D0D0D"/>
              </a:solidFill>
              <a:latin typeface="微软雅黑" panose="020B0503020204020204" pitchFamily="34" charset="-122"/>
              <a:ea typeface="微软雅黑" panose="020B0503020204020204" pitchFamily="34" charset="-122"/>
              <a:cs typeface="+mn-ea"/>
            </a:endParaRPr>
          </a:p>
        </p:txBody>
      </p:sp>
      <p:sp>
        <p:nvSpPr>
          <p:cNvPr id="33" name="Text Box 37"/>
          <p:cNvSpPr txBox="1"/>
          <p:nvPr/>
        </p:nvSpPr>
        <p:spPr>
          <a:xfrm>
            <a:off x="6965950" y="795655"/>
            <a:ext cx="2751455" cy="460375"/>
          </a:xfrm>
          <a:prstGeom prst="rect">
            <a:avLst/>
          </a:prstGeom>
          <a:noFill/>
          <a:ln w="9525">
            <a:noFill/>
          </a:ln>
        </p:spPr>
        <p:txBody>
          <a:bodyPr wrap="square" anchor="t">
            <a:spAutoFit/>
          </a:bodyPr>
          <a:lstStyle/>
          <a:p>
            <a:pPr latinLnBrk="1"/>
            <a:r>
              <a:rPr lang="zh-CN" altLang="en-US" sz="1200" dirty="0">
                <a:solidFill>
                  <a:srgbClr val="0D0D0D"/>
                </a:solidFill>
                <a:latin typeface="微软雅黑" panose="020B0503020204020204" pitchFamily="34" charset="-122"/>
                <a:ea typeface="微软雅黑" panose="020B0503020204020204" pitchFamily="34" charset="-122"/>
              </a:rPr>
              <a:t>原则上不超过科研启动费的</a:t>
            </a:r>
            <a:r>
              <a:rPr lang="zh-CN" altLang="en-US" sz="1200" b="1" dirty="0">
                <a:solidFill>
                  <a:srgbClr val="FF0000"/>
                </a:solidFill>
                <a:latin typeface="微软雅黑" panose="020B0503020204020204" pitchFamily="34" charset="-122"/>
                <a:ea typeface="微软雅黑" panose="020B0503020204020204" pitchFamily="34" charset="-122"/>
              </a:rPr>
              <a:t>10%</a:t>
            </a:r>
            <a:r>
              <a:rPr lang="zh-CN" altLang="en-US" sz="1200" dirty="0">
                <a:solidFill>
                  <a:srgbClr val="0D0D0D"/>
                </a:solidFill>
                <a:latin typeface="微软雅黑" panose="020B0503020204020204" pitchFamily="34" charset="-122"/>
                <a:ea typeface="微软雅黑" panose="020B0503020204020204" pitchFamily="34" charset="-122"/>
              </a:rPr>
              <a:t>。用于支付</a:t>
            </a:r>
            <a:r>
              <a:rPr lang="zh-CN" altLang="en-US" sz="1200" b="1" dirty="0">
                <a:solidFill>
                  <a:srgbClr val="FF0000"/>
                </a:solidFill>
                <a:latin typeface="微软雅黑" panose="020B0503020204020204" pitchFamily="34" charset="-122"/>
                <a:ea typeface="微软雅黑" panose="020B0503020204020204" pitchFamily="34" charset="-122"/>
              </a:rPr>
              <a:t>学生助学金、外聘人员劳务费</a:t>
            </a:r>
            <a:r>
              <a:rPr lang="zh-CN" altLang="en-US" sz="1200" dirty="0">
                <a:solidFill>
                  <a:srgbClr val="0D0D0D"/>
                </a:solidFill>
                <a:latin typeface="微软雅黑" panose="020B0503020204020204" pitchFamily="34" charset="-122"/>
                <a:ea typeface="微软雅黑" panose="020B0503020204020204" pitchFamily="34" charset="-122"/>
              </a:rPr>
              <a:t>。</a:t>
            </a:r>
            <a:endParaRPr lang="zh-CN" altLang="en-US" sz="1200" dirty="0">
              <a:solidFill>
                <a:srgbClr val="0D0D0D"/>
              </a:solidFill>
              <a:latin typeface="微软雅黑" panose="020B0503020204020204" pitchFamily="34" charset="-122"/>
              <a:ea typeface="微软雅黑" panose="020B0503020204020204" pitchFamily="34" charset="-122"/>
            </a:endParaRPr>
          </a:p>
        </p:txBody>
      </p:sp>
      <p:sp>
        <p:nvSpPr>
          <p:cNvPr id="34" name="Text Box 38"/>
          <p:cNvSpPr txBox="1"/>
          <p:nvPr/>
        </p:nvSpPr>
        <p:spPr>
          <a:xfrm>
            <a:off x="5018405" y="3449320"/>
            <a:ext cx="4584700" cy="1783715"/>
          </a:xfrm>
          <a:prstGeom prst="rect">
            <a:avLst/>
          </a:prstGeom>
          <a:noFill/>
          <a:ln w="9525">
            <a:noFill/>
          </a:ln>
        </p:spPr>
        <p:txBody>
          <a:bodyPr wrap="square" anchor="t">
            <a:spAutoFit/>
          </a:bodyPr>
          <a:lstStyle/>
          <a:p>
            <a:pPr algn="ctr"/>
            <a:endParaRPr lang="en-US" altLang="zh-CN" sz="1400" b="1" dirty="0">
              <a:solidFill>
                <a:srgbClr val="0D0D0D"/>
              </a:solidFill>
              <a:latin typeface="微软雅黑" panose="020B0503020204020204" pitchFamily="34" charset="-122"/>
              <a:ea typeface="微软雅黑" panose="020B0503020204020204" pitchFamily="34" charset="-122"/>
            </a:endParaRPr>
          </a:p>
          <a:p>
            <a:r>
              <a:rPr lang="zh-CN" altLang="en-US" sz="1200" dirty="0">
                <a:solidFill>
                  <a:srgbClr val="0D0D0D"/>
                </a:solidFill>
                <a:latin typeface="微软雅黑" panose="020B0503020204020204" pitchFamily="34" charset="-122"/>
                <a:ea typeface="微软雅黑" panose="020B0503020204020204" pitchFamily="34" charset="-122"/>
              </a:rPr>
              <a:t>原则上不低于科研启动费的75%。支出范围包括：（1）设备费（用于实验室建设或研究项目所需的仪器、设备及软件购置）；（2）材料费：用于研究项目所需的各种原材料购置；（3）测试化验加工费：用于支付委托外单位进行测试、化验、加工所需的费用；（4）实验室维修改造费：用于实验室修缮；（5）信息资料费：主要用于支付版面费、文献检索费、科技查新费，以及复印打印、资料费等。</a:t>
            </a:r>
            <a:endParaRPr lang="zh-CN" altLang="en-US" sz="1200" dirty="0">
              <a:solidFill>
                <a:srgbClr val="0D0D0D"/>
              </a:solidFill>
              <a:latin typeface="微软雅黑" panose="020B0503020204020204" pitchFamily="34" charset="-122"/>
              <a:ea typeface="微软雅黑" panose="020B0503020204020204" pitchFamily="34" charset="-122"/>
            </a:endParaRPr>
          </a:p>
          <a:p>
            <a:endParaRPr lang="zh-CN" altLang="en-US" sz="1200" dirty="0">
              <a:solidFill>
                <a:srgbClr val="0D0D0D"/>
              </a:solidFill>
              <a:latin typeface="微软雅黑" panose="020B0503020204020204" pitchFamily="34" charset="-122"/>
              <a:ea typeface="微软雅黑" panose="020B0503020204020204" pitchFamily="34" charset="-122"/>
            </a:endParaRPr>
          </a:p>
        </p:txBody>
      </p:sp>
      <p:sp>
        <p:nvSpPr>
          <p:cNvPr id="2" name="Text Box 33"/>
          <p:cNvSpPr txBox="1"/>
          <p:nvPr/>
        </p:nvSpPr>
        <p:spPr>
          <a:xfrm>
            <a:off x="6781800" y="2473960"/>
            <a:ext cx="1155700" cy="306705"/>
          </a:xfrm>
          <a:prstGeom prst="rect">
            <a:avLst/>
          </a:prstGeom>
          <a:noFill/>
          <a:ln w="9525">
            <a:noFill/>
          </a:ln>
        </p:spPr>
        <p:txBody>
          <a:bodyPr wrap="square" anchor="t">
            <a:spAutoFit/>
          </a:bodyPr>
          <a:lstStyle/>
          <a:p>
            <a:r>
              <a:rPr lang="zh-CN" altLang="en-US" sz="1400" b="1">
                <a:solidFill>
                  <a:schemeClr val="bg1"/>
                </a:solidFill>
                <a:latin typeface="微软雅黑" panose="020B0503020204020204" pitchFamily="34" charset="-122"/>
                <a:ea typeface="微软雅黑" panose="020B0503020204020204" pitchFamily="34" charset="-122"/>
              </a:rPr>
              <a:t>其他</a:t>
            </a:r>
            <a:r>
              <a:rPr lang="en-US" altLang="zh-CN" sz="1400" b="1">
                <a:solidFill>
                  <a:schemeClr val="bg1"/>
                </a:solidFill>
                <a:latin typeface="微软雅黑" panose="020B0503020204020204" pitchFamily="34" charset="-122"/>
                <a:ea typeface="微软雅黑" panose="020B0503020204020204" pitchFamily="34" charset="-122"/>
              </a:rPr>
              <a:t>5%</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5960428" y="1282700"/>
            <a:ext cx="1004888"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5" name="任意多边形 4"/>
          <p:cNvSpPr/>
          <p:nvPr/>
        </p:nvSpPr>
        <p:spPr>
          <a:xfrm>
            <a:off x="7639368" y="1917700"/>
            <a:ext cx="1006475"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6" name="任意多边形 5"/>
          <p:cNvSpPr/>
          <p:nvPr/>
        </p:nvSpPr>
        <p:spPr>
          <a:xfrm flipH="1">
            <a:off x="4677093" y="3276283"/>
            <a:ext cx="1008063"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8" name="任意多边形 7"/>
          <p:cNvSpPr/>
          <p:nvPr/>
        </p:nvSpPr>
        <p:spPr>
          <a:xfrm flipH="1">
            <a:off x="3244850" y="1012825"/>
            <a:ext cx="1292225" cy="445135"/>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9" name="Text Box 37"/>
          <p:cNvSpPr txBox="1"/>
          <p:nvPr/>
        </p:nvSpPr>
        <p:spPr>
          <a:xfrm>
            <a:off x="7952105" y="2003425"/>
            <a:ext cx="1765300" cy="460375"/>
          </a:xfrm>
          <a:prstGeom prst="rect">
            <a:avLst/>
          </a:prstGeom>
          <a:noFill/>
          <a:ln w="9525">
            <a:noFill/>
          </a:ln>
        </p:spPr>
        <p:txBody>
          <a:bodyPr wrap="square" anchor="t">
            <a:spAutoFit/>
          </a:bodyPr>
          <a:lstStyle/>
          <a:p>
            <a:pPr latinLnBrk="1"/>
            <a:r>
              <a:rPr lang="zh-CN" altLang="en-US" sz="1200" dirty="0">
                <a:solidFill>
                  <a:srgbClr val="0D0D0D"/>
                </a:solidFill>
                <a:latin typeface="微软雅黑" panose="020B0503020204020204" pitchFamily="34" charset="-122"/>
                <a:ea typeface="微软雅黑" panose="020B0503020204020204" pitchFamily="34" charset="-122"/>
              </a:rPr>
              <a:t>原则上不超过科研启动费的</a:t>
            </a:r>
            <a:r>
              <a:rPr lang="en-US" altLang="zh-CN" sz="1200" dirty="0">
                <a:solidFill>
                  <a:srgbClr val="0D0D0D"/>
                </a:solidFill>
                <a:latin typeface="微软雅黑" panose="020B0503020204020204" pitchFamily="34" charset="-122"/>
                <a:ea typeface="微软雅黑" panose="020B0503020204020204" pitchFamily="34" charset="-122"/>
              </a:rPr>
              <a:t>5</a:t>
            </a:r>
            <a:r>
              <a:rPr lang="zh-CN" altLang="en-US" sz="1200" dirty="0">
                <a:solidFill>
                  <a:srgbClr val="0D0D0D"/>
                </a:solidFill>
                <a:latin typeface="微软雅黑" panose="020B0503020204020204" pitchFamily="34" charset="-122"/>
                <a:ea typeface="微软雅黑" panose="020B0503020204020204" pitchFamily="34" charset="-122"/>
              </a:rPr>
              <a:t>%。</a:t>
            </a:r>
            <a:endParaRPr lang="zh-CN" altLang="en-US" sz="1200" dirty="0">
              <a:solidFill>
                <a:srgbClr val="0D0D0D"/>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a:t>
            </a:r>
            <a:r>
              <a:rPr lang="zh-CN" altLang="zh-CN" sz="2400" b="1">
                <a:solidFill>
                  <a:schemeClr val="bg1"/>
                </a:solidFill>
                <a:latin typeface="微软雅黑" panose="020B0503020204020204" pitchFamily="34" charset="-122"/>
                <a:ea typeface="微软雅黑" panose="020B0503020204020204" pitchFamily="34" charset="-122"/>
                <a:sym typeface="+mn-ea"/>
              </a:rPr>
              <a:t>学校人才引进配套科研启动费使用范围</a:t>
            </a:r>
            <a:endParaRPr lang="zh-CN" altLang="zh-CN" sz="2400" b="1">
              <a:solidFill>
                <a:schemeClr val="bg1"/>
              </a:solidFill>
              <a:latin typeface="微软雅黑" panose="020B0503020204020204" pitchFamily="34" charset="-122"/>
              <a:ea typeface="微软雅黑" panose="020B0503020204020204" pitchFamily="34" charset="-122"/>
              <a:sym typeface="+mn-ea"/>
            </a:endParaRPr>
          </a:p>
        </p:txBody>
      </p:sp>
      <p:sp>
        <p:nvSpPr>
          <p:cNvPr id="12" name="对角圆角矩形 11"/>
          <p:cNvSpPr/>
          <p:nvPr/>
        </p:nvSpPr>
        <p:spPr>
          <a:xfrm>
            <a:off x="-8255" y="5247005"/>
            <a:ext cx="9767570" cy="19304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451975" y="5034915"/>
            <a:ext cx="393065" cy="275590"/>
          </a:xfrm>
          <a:prstGeom prst="rect">
            <a:avLst/>
          </a:prstGeom>
          <a:noFill/>
        </p:spPr>
        <p:txBody>
          <a:bodyPr wrap="square" rtlCol="0">
            <a:spAutoFit/>
          </a:bodyPr>
          <a:lstStyle/>
          <a:p>
            <a:r>
              <a:rPr lang="en-US" altLang="zh-CN" sz="1200" dirty="0" smtClean="0"/>
              <a:t>45</a:t>
            </a:r>
            <a:endParaRPr lang="en-US" altLang="zh-CN" sz="1200" dirty="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4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6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200"/>
                            </p:stCondLst>
                            <p:childTnLst>
                              <p:par>
                                <p:cTn id="14" presetID="31"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 calcmode="lin" valueType="num">
                                      <p:cBhvr>
                                        <p:cTn id="18" dur="500" fill="hold"/>
                                        <p:tgtEl>
                                          <p:spTgt spid="26"/>
                                        </p:tgtEl>
                                        <p:attrNameLst>
                                          <p:attrName>style.rotation</p:attrName>
                                        </p:attrNameLst>
                                      </p:cBhvr>
                                      <p:tavLst>
                                        <p:tav tm="0">
                                          <p:val>
                                            <p:fltVal val="90"/>
                                          </p:val>
                                        </p:tav>
                                        <p:tav tm="100000">
                                          <p:val>
                                            <p:fltVal val="0"/>
                                          </p:val>
                                        </p:tav>
                                      </p:tavLst>
                                    </p:anim>
                                    <p:animEffect transition="in" filter="fade">
                                      <p:cBhvr>
                                        <p:cTn id="19" dur="500"/>
                                        <p:tgtEl>
                                          <p:spTgt spid="26"/>
                                        </p:tgtEl>
                                      </p:cBhvr>
                                    </p:animEffect>
                                  </p:childTnLst>
                                </p:cTn>
                              </p:par>
                              <p:par>
                                <p:cTn id="20" presetID="31" presetClass="entr" presetSubtype="0" fill="hold" grpId="0" nodeType="withEffect">
                                  <p:stCondLst>
                                    <p:cond delay="5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 calcmode="lin" valueType="num">
                                      <p:cBhvr>
                                        <p:cTn id="24" dur="500" fill="hold"/>
                                        <p:tgtEl>
                                          <p:spTgt spid="31"/>
                                        </p:tgtEl>
                                        <p:attrNameLst>
                                          <p:attrName>style.rotation</p:attrName>
                                        </p:attrNameLst>
                                      </p:cBhvr>
                                      <p:tavLst>
                                        <p:tav tm="0">
                                          <p:val>
                                            <p:fltVal val="90"/>
                                          </p:val>
                                        </p:tav>
                                        <p:tav tm="100000">
                                          <p:val>
                                            <p:fltVal val="0"/>
                                          </p:val>
                                        </p:tav>
                                      </p:tavLst>
                                    </p:anim>
                                    <p:animEffect transition="in" filter="fade">
                                      <p:cBhvr>
                                        <p:cTn id="25" dur="500"/>
                                        <p:tgtEl>
                                          <p:spTgt spid="31"/>
                                        </p:tgtEl>
                                      </p:cBhvr>
                                    </p:animEffect>
                                  </p:childTnLst>
                                </p:cTn>
                              </p:par>
                              <p:par>
                                <p:cTn id="26" presetID="31" presetClass="entr" presetSubtype="0" fill="hold" grpId="0" nodeType="withEffect">
                                  <p:stCondLst>
                                    <p:cond delay="75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 calcmode="lin" valueType="num">
                                      <p:cBhvr>
                                        <p:cTn id="30" dur="500" fill="hold"/>
                                        <p:tgtEl>
                                          <p:spTgt spid="29"/>
                                        </p:tgtEl>
                                        <p:attrNameLst>
                                          <p:attrName>style.rotation</p:attrName>
                                        </p:attrNameLst>
                                      </p:cBhvr>
                                      <p:tavLst>
                                        <p:tav tm="0">
                                          <p:val>
                                            <p:fltVal val="90"/>
                                          </p:val>
                                        </p:tav>
                                        <p:tav tm="100000">
                                          <p:val>
                                            <p:fltVal val="0"/>
                                          </p:val>
                                        </p:tav>
                                      </p:tavLst>
                                    </p:anim>
                                    <p:animEffect transition="in" filter="fade">
                                      <p:cBhvr>
                                        <p:cTn id="31" dur="500"/>
                                        <p:tgtEl>
                                          <p:spTgt spid="29"/>
                                        </p:tgtEl>
                                      </p:cBhvr>
                                    </p:animEffect>
                                  </p:childTnLst>
                                </p:cTn>
                              </p:par>
                              <p:par>
                                <p:cTn id="32" presetID="31" presetClass="entr" presetSubtype="0" fill="hold" grpId="0" nodeType="withEffect">
                                  <p:stCondLst>
                                    <p:cond delay="125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700"/>
                            </p:stCondLst>
                            <p:childTnLst>
                              <p:par>
                                <p:cTn id="39" presetID="14" presetClass="entr" presetSubtype="1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randombar(horizontal)">
                                      <p:cBhvr>
                                        <p:cTn id="41" dur="500"/>
                                        <p:tgtEl>
                                          <p:spTgt spid="32"/>
                                        </p:tgtEl>
                                      </p:cBhvr>
                                    </p:animEffect>
                                  </p:childTnLst>
                                </p:cTn>
                              </p:par>
                            </p:childTnLst>
                          </p:cTn>
                        </p:par>
                        <p:par>
                          <p:cTn id="42" fill="hold">
                            <p:stCondLst>
                              <p:cond delay="1200"/>
                            </p:stCondLst>
                            <p:childTnLst>
                              <p:par>
                                <p:cTn id="43" presetID="42"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childTnLst>
                          </p:cTn>
                        </p:par>
                        <p:par>
                          <p:cTn id="48" fill="hold">
                            <p:stCondLst>
                              <p:cond delay="2200"/>
                            </p:stCondLst>
                            <p:childTnLst>
                              <p:par>
                                <p:cTn id="49" presetID="31"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style.rotation</p:attrName>
                                        </p:attrNameLst>
                                      </p:cBhvr>
                                      <p:tavLst>
                                        <p:tav tm="0">
                                          <p:val>
                                            <p:fltVal val="90"/>
                                          </p:val>
                                        </p:tav>
                                        <p:tav tm="100000">
                                          <p:val>
                                            <p:fltVal val="0"/>
                                          </p:val>
                                        </p:tav>
                                      </p:tavLst>
                                    </p:anim>
                                    <p:animEffect transition="in" filter="fade">
                                      <p:cBhvr>
                                        <p:cTn id="54" dur="500"/>
                                        <p:tgtEl>
                                          <p:spTgt spid="34"/>
                                        </p:tgtEl>
                                      </p:cBhvr>
                                    </p:animEffect>
                                  </p:childTnLst>
                                </p:cTn>
                              </p:par>
                              <p:par>
                                <p:cTn id="55" presetID="31" presetClass="entr" presetSubtype="0" fill="hold" grpId="0" nodeType="withEffect">
                                  <p:stCondLst>
                                    <p:cond delay="75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 calcmode="lin" valueType="num">
                                      <p:cBhvr>
                                        <p:cTn id="59" dur="500" fill="hold"/>
                                        <p:tgtEl>
                                          <p:spTgt spid="2"/>
                                        </p:tgtEl>
                                        <p:attrNameLst>
                                          <p:attrName>style.rotation</p:attrName>
                                        </p:attrNameLst>
                                      </p:cBhvr>
                                      <p:tavLst>
                                        <p:tav tm="0">
                                          <p:val>
                                            <p:fltVal val="90"/>
                                          </p:val>
                                        </p:tav>
                                        <p:tav tm="100000">
                                          <p:val>
                                            <p:fltVal val="0"/>
                                          </p:val>
                                        </p:tav>
                                      </p:tavLst>
                                    </p:anim>
                                    <p:animEffect transition="in" filter="fade">
                                      <p:cBhvr>
                                        <p:cTn id="60" dur="500"/>
                                        <p:tgtEl>
                                          <p:spTgt spid="2"/>
                                        </p:tgtEl>
                                      </p:cBhvr>
                                    </p:animEffect>
                                  </p:childTnLst>
                                </p:cTn>
                              </p:par>
                              <p:par>
                                <p:cTn id="61" presetID="22" presetClass="entr" presetSubtype="8" fill="hold" nodeType="withEffect">
                                  <p:stCondLst>
                                    <p:cond delay="400"/>
                                  </p:stCondLst>
                                  <p:childTnLst>
                                    <p:set>
                                      <p:cBhvr>
                                        <p:cTn id="62" dur="1" fill="hold">
                                          <p:stCondLst>
                                            <p:cond delay="0"/>
                                          </p:stCondLst>
                                        </p:cTn>
                                        <p:tgtEl>
                                          <p:spTgt spid="3"/>
                                        </p:tgtEl>
                                        <p:attrNameLst>
                                          <p:attrName>style.visibility</p:attrName>
                                        </p:attrNameLst>
                                      </p:cBhvr>
                                      <p:to>
                                        <p:strVal val="visible"/>
                                      </p:to>
                                    </p:set>
                                    <p:animEffect transition="in" filter="wipe(left)">
                                      <p:cBhvr>
                                        <p:cTn id="63" dur="250"/>
                                        <p:tgtEl>
                                          <p:spTgt spid="3"/>
                                        </p:tgtEl>
                                      </p:cBhvr>
                                    </p:animEffect>
                                  </p:childTnLst>
                                </p:cTn>
                              </p:par>
                              <p:par>
                                <p:cTn id="64" presetID="22" presetClass="entr" presetSubtype="8" fill="hold" nodeType="withEffect">
                                  <p:stCondLst>
                                    <p:cond delay="600"/>
                                  </p:stCondLst>
                                  <p:childTnLst>
                                    <p:set>
                                      <p:cBhvr>
                                        <p:cTn id="65" dur="1" fill="hold">
                                          <p:stCondLst>
                                            <p:cond delay="0"/>
                                          </p:stCondLst>
                                        </p:cTn>
                                        <p:tgtEl>
                                          <p:spTgt spid="5"/>
                                        </p:tgtEl>
                                        <p:attrNameLst>
                                          <p:attrName>style.visibility</p:attrName>
                                        </p:attrNameLst>
                                      </p:cBhvr>
                                      <p:to>
                                        <p:strVal val="visible"/>
                                      </p:to>
                                    </p:set>
                                    <p:animEffect transition="in" filter="wipe(left)">
                                      <p:cBhvr>
                                        <p:cTn id="66" dur="250"/>
                                        <p:tgtEl>
                                          <p:spTgt spid="5"/>
                                        </p:tgtEl>
                                      </p:cBhvr>
                                    </p:animEffect>
                                  </p:childTnLst>
                                </p:cTn>
                              </p:par>
                              <p:par>
                                <p:cTn id="67" presetID="22" presetClass="entr" presetSubtype="2" fill="hold" nodeType="withEffect">
                                  <p:stCondLst>
                                    <p:cond delay="200"/>
                                  </p:stCondLst>
                                  <p:childTnLst>
                                    <p:set>
                                      <p:cBhvr>
                                        <p:cTn id="68" dur="1" fill="hold">
                                          <p:stCondLst>
                                            <p:cond delay="0"/>
                                          </p:stCondLst>
                                        </p:cTn>
                                        <p:tgtEl>
                                          <p:spTgt spid="6"/>
                                        </p:tgtEl>
                                        <p:attrNameLst>
                                          <p:attrName>style.visibility</p:attrName>
                                        </p:attrNameLst>
                                      </p:cBhvr>
                                      <p:to>
                                        <p:strVal val="visible"/>
                                      </p:to>
                                    </p:set>
                                    <p:animEffect transition="in" filter="wipe(right)">
                                      <p:cBhvr>
                                        <p:cTn id="69" dur="250"/>
                                        <p:tgtEl>
                                          <p:spTgt spid="6"/>
                                        </p:tgtEl>
                                      </p:cBhvr>
                                    </p:animEffect>
                                  </p:childTnLst>
                                </p:cTn>
                              </p:par>
                              <p:par>
                                <p:cTn id="70" presetID="22" presetClass="entr" presetSubtype="2" fill="hold" nodeType="withEffect">
                                  <p:stCondLst>
                                    <p:cond delay="200"/>
                                  </p:stCondLst>
                                  <p:childTnLst>
                                    <p:set>
                                      <p:cBhvr>
                                        <p:cTn id="71" dur="1" fill="hold">
                                          <p:stCondLst>
                                            <p:cond delay="0"/>
                                          </p:stCondLst>
                                        </p:cTn>
                                        <p:tgtEl>
                                          <p:spTgt spid="8"/>
                                        </p:tgtEl>
                                        <p:attrNameLst>
                                          <p:attrName>style.visibility</p:attrName>
                                        </p:attrNameLst>
                                      </p:cBhvr>
                                      <p:to>
                                        <p:strVal val="visible"/>
                                      </p:to>
                                    </p:set>
                                    <p:animEffect transition="in" filter="wipe(right)">
                                      <p:cBhvr>
                                        <p:cTn id="72" dur="250"/>
                                        <p:tgtEl>
                                          <p:spTgt spid="8"/>
                                        </p:tgtEl>
                                      </p:cBhvr>
                                    </p:animEffect>
                                  </p:childTnLst>
                                </p:cTn>
                              </p:par>
                            </p:childTnLst>
                          </p:cTn>
                        </p:par>
                        <p:par>
                          <p:cTn id="73" fill="hold">
                            <p:stCondLst>
                              <p:cond delay="2700"/>
                            </p:stCondLst>
                            <p:childTnLst>
                              <p:par>
                                <p:cTn id="74" presetID="42"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1000"/>
                                        <p:tgtEl>
                                          <p:spTgt spid="9"/>
                                        </p:tgtEl>
                                      </p:cBhvr>
                                    </p:animEffect>
                                    <p:anim calcmode="lin" valueType="num">
                                      <p:cBhvr>
                                        <p:cTn id="77" dur="1000" fill="hold"/>
                                        <p:tgtEl>
                                          <p:spTgt spid="9"/>
                                        </p:tgtEl>
                                        <p:attrNameLst>
                                          <p:attrName>ppt_x</p:attrName>
                                        </p:attrNameLst>
                                      </p:cBhvr>
                                      <p:tavLst>
                                        <p:tav tm="0">
                                          <p:val>
                                            <p:strVal val="#ppt_x"/>
                                          </p:val>
                                        </p:tav>
                                        <p:tav tm="100000">
                                          <p:val>
                                            <p:strVal val="#ppt_x"/>
                                          </p:val>
                                        </p:tav>
                                      </p:tavLst>
                                    </p:anim>
                                    <p:anim calcmode="lin" valueType="num">
                                      <p:cBhvr>
                                        <p:cTn id="78" dur="1000" fill="hold"/>
                                        <p:tgtEl>
                                          <p:spTgt spid="9"/>
                                        </p:tgtEl>
                                        <p:attrNameLst>
                                          <p:attrName>ppt_y</p:attrName>
                                        </p:attrNameLst>
                                      </p:cBhvr>
                                      <p:tavLst>
                                        <p:tav tm="0">
                                          <p:val>
                                            <p:strVal val="#ppt_y+.1"/>
                                          </p:val>
                                        </p:tav>
                                        <p:tav tm="100000">
                                          <p:val>
                                            <p:strVal val="#ppt_y"/>
                                          </p:val>
                                        </p:tav>
                                      </p:tavLst>
                                    </p:anim>
                                  </p:childTnLst>
                                </p:cTn>
                              </p:par>
                            </p:childTnLst>
                          </p:cTn>
                        </p:par>
                        <p:par>
                          <p:cTn id="79" fill="hold">
                            <p:stCondLst>
                              <p:cond delay="3700"/>
                            </p:stCondLst>
                            <p:childTnLst>
                              <p:par>
                                <p:cTn id="80" presetID="42"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anim calcmode="lin" valueType="num">
                                      <p:cBhvr>
                                        <p:cTn id="83" dur="1000" fill="hold"/>
                                        <p:tgtEl>
                                          <p:spTgt spid="12"/>
                                        </p:tgtEl>
                                        <p:attrNameLst>
                                          <p:attrName>ppt_x</p:attrName>
                                        </p:attrNameLst>
                                      </p:cBhvr>
                                      <p:tavLst>
                                        <p:tav tm="0">
                                          <p:val>
                                            <p:strVal val="#ppt_x"/>
                                          </p:val>
                                        </p:tav>
                                        <p:tav tm="100000">
                                          <p:val>
                                            <p:strVal val="#ppt_x"/>
                                          </p:val>
                                        </p:tav>
                                      </p:tavLst>
                                    </p:anim>
                                    <p:anim calcmode="lin" valueType="num">
                                      <p:cBhvr>
                                        <p:cTn id="8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1" grpId="0"/>
      <p:bldP spid="32" grpId="0"/>
      <p:bldP spid="33" grpId="0"/>
      <p:bldP spid="34" grpId="0"/>
      <p:bldP spid="2" grpId="0"/>
      <p:bldP spid="9" grpId="0"/>
      <p:bldP spid="12"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Freeform 72"/>
          <p:cNvSpPr>
            <a:spLocks noEditPoints="1"/>
          </p:cNvSpPr>
          <p:nvPr/>
        </p:nvSpPr>
        <p:spPr>
          <a:xfrm>
            <a:off x="7076440" y="3987165"/>
            <a:ext cx="1598295" cy="11074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w="9525">
            <a:noFill/>
          </a:ln>
        </p:spPr>
        <p:txBody>
          <a:bodyPr/>
          <a:lstStyle/>
          <a:p>
            <a:endParaRPr lang="zh-CN" altLang="en-US"/>
          </a:p>
        </p:txBody>
      </p:sp>
      <p:graphicFrame>
        <p:nvGraphicFramePr>
          <p:cNvPr id="2" name="表格 -1"/>
          <p:cNvGraphicFramePr/>
          <p:nvPr/>
        </p:nvGraphicFramePr>
        <p:xfrm>
          <a:off x="5838190" y="698500"/>
          <a:ext cx="3402330" cy="4210050"/>
        </p:xfrm>
        <a:graphic>
          <a:graphicData uri="http://schemas.openxmlformats.org/drawingml/2006/table">
            <a:tbl>
              <a:tblPr firstRow="1" bandRow="1">
                <a:tableStyleId>{5940675A-B579-460E-94D1-54222C63F5DA}</a:tableStyleId>
              </a:tblPr>
              <a:tblGrid>
                <a:gridCol w="1940560"/>
                <a:gridCol w="1461770"/>
              </a:tblGrid>
              <a:tr h="1447165">
                <a:tc>
                  <a:txBody>
                    <a:bodyPr/>
                    <a:lstStyle/>
                    <a:p>
                      <a:pPr indent="0" algn="r">
                        <a:buNone/>
                      </a:pPr>
                      <a:r>
                        <a:rPr lang="en-US" altLang="zh-CN" sz="1400" kern="100" dirty="0">
                          <a:effectLst/>
                          <a:latin typeface="微软雅黑" panose="020B0503020204020204" pitchFamily="34" charset="-122"/>
                          <a:ea typeface="微软雅黑" panose="020B0503020204020204" pitchFamily="34" charset="-122"/>
                        </a:rPr>
                        <a:t>           </a:t>
                      </a:r>
                      <a:r>
                        <a:rPr lang="zh-CN" altLang="en-US" sz="1400" kern="100" dirty="0">
                          <a:effectLst/>
                          <a:latin typeface="微软雅黑" panose="020B0503020204020204" pitchFamily="34" charset="-122"/>
                          <a:ea typeface="微软雅黑" panose="020B0503020204020204" pitchFamily="34" charset="-122"/>
                        </a:rPr>
                        <a:t>实习补助标准</a:t>
                      </a:r>
                      <a:endParaRPr lang="zh-CN" altLang="en-US" sz="1400" kern="100" dirty="0">
                        <a:effectLst/>
                        <a:latin typeface="微软雅黑" panose="020B0503020204020204" pitchFamily="34" charset="-122"/>
                        <a:ea typeface="微软雅黑" panose="020B0503020204020204" pitchFamily="34" charset="-122"/>
                      </a:endParaRPr>
                    </a:p>
                    <a:p>
                      <a:pPr indent="0" algn="ctr">
                        <a:buNone/>
                      </a:pPr>
                      <a:endParaRPr lang="zh-CN" altLang="en-US" sz="1400" kern="100" dirty="0">
                        <a:effectLst/>
                        <a:latin typeface="微软雅黑" panose="020B0503020204020204" pitchFamily="34" charset="-122"/>
                        <a:ea typeface="微软雅黑" panose="020B0503020204020204" pitchFamily="34" charset="-122"/>
                      </a:endParaRPr>
                    </a:p>
                    <a:p>
                      <a:pPr indent="0" algn="ctr">
                        <a:buNone/>
                      </a:pPr>
                      <a:endParaRPr lang="zh-CN" altLang="en-US" sz="1400" kern="100" dirty="0">
                        <a:effectLst/>
                        <a:latin typeface="微软雅黑" panose="020B0503020204020204" pitchFamily="34" charset="-122"/>
                        <a:ea typeface="微软雅黑" panose="020B0503020204020204" pitchFamily="34" charset="-122"/>
                      </a:endParaRPr>
                    </a:p>
                    <a:p>
                      <a:pPr indent="0" algn="ctr">
                        <a:buNone/>
                      </a:pPr>
                      <a:endParaRPr lang="zh-CN" altLang="en-US" sz="1400" kern="100" dirty="0">
                        <a:effectLst/>
                        <a:latin typeface="微软雅黑" panose="020B0503020204020204" pitchFamily="34" charset="-122"/>
                        <a:ea typeface="微软雅黑" panose="020B0503020204020204" pitchFamily="34" charset="-122"/>
                      </a:endParaRPr>
                    </a:p>
                    <a:p>
                      <a:pPr indent="0" algn="l">
                        <a:buNone/>
                      </a:pPr>
                      <a:r>
                        <a:rPr lang="zh-CN" altLang="en-US" sz="1400" kern="100" dirty="0">
                          <a:effectLst/>
                          <a:latin typeface="微软雅黑" panose="020B0503020204020204" pitchFamily="34" charset="-122"/>
                          <a:ea typeface="微软雅黑" panose="020B0503020204020204" pitchFamily="34" charset="-122"/>
                        </a:rPr>
                        <a:t>实习补助类型</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kern="100" dirty="0">
                          <a:effectLst/>
                          <a:latin typeface="微软雅黑" panose="020B0503020204020204" pitchFamily="34" charset="-122"/>
                          <a:ea typeface="微软雅黑" panose="020B0503020204020204" pitchFamily="34" charset="-122"/>
                        </a:rPr>
                        <a:t>实习补助标准</a:t>
                      </a:r>
                      <a:endParaRPr lang="zh-CN" altLang="en-US" sz="1400" kern="100" dirty="0">
                        <a:effectLst/>
                        <a:latin typeface="微软雅黑" panose="020B0503020204020204" pitchFamily="34" charset="-122"/>
                        <a:ea typeface="微软雅黑" panose="020B0503020204020204" pitchFamily="34" charset="-122"/>
                      </a:endParaRPr>
                    </a:p>
                    <a:p>
                      <a:pPr indent="0" algn="ctr">
                        <a:buNone/>
                      </a:pPr>
                      <a:r>
                        <a:rPr lang="zh-CN" altLang="en-US" sz="1400" kern="100" dirty="0">
                          <a:effectLst/>
                          <a:latin typeface="微软雅黑" panose="020B0503020204020204" pitchFamily="34" charset="-122"/>
                          <a:ea typeface="微软雅黑" panose="020B0503020204020204" pitchFamily="34" charset="-122"/>
                        </a:rPr>
                        <a:t>（上限）            </a:t>
                      </a:r>
                      <a:endParaRPr lang="zh-CN" altLang="en-US" sz="1400" kern="100" dirty="0">
                        <a:effectLst/>
                        <a:latin typeface="微软雅黑" panose="020B0503020204020204" pitchFamily="34" charset="-122"/>
                        <a:ea typeface="微软雅黑" panose="020B0503020204020204" pitchFamily="34" charset="-122"/>
                      </a:endParaRPr>
                    </a:p>
                    <a:p>
                      <a:pPr indent="0" algn="ctr">
                        <a:buNone/>
                      </a:pPr>
                      <a:r>
                        <a:rPr lang="zh-CN" altLang="en-US" sz="1400" kern="100" dirty="0">
                          <a:effectLst/>
                          <a:latin typeface="微软雅黑" panose="020B0503020204020204" pitchFamily="34" charset="-122"/>
                          <a:ea typeface="微软雅黑" panose="020B0503020204020204" pitchFamily="34" charset="-122"/>
                        </a:rPr>
                        <a:t>单位：元</a:t>
                      </a:r>
                      <a:r>
                        <a:rPr lang="en-US" altLang="zh-CN" sz="1400" kern="100" dirty="0">
                          <a:effectLst/>
                          <a:latin typeface="微软雅黑" panose="020B0503020204020204" pitchFamily="34" charset="-122"/>
                          <a:ea typeface="微软雅黑" panose="020B0503020204020204" pitchFamily="34" charset="-122"/>
                        </a:rPr>
                        <a:t>/</a:t>
                      </a:r>
                      <a:r>
                        <a:rPr lang="zh-CN" altLang="zh-CN" sz="1400" kern="100" dirty="0">
                          <a:effectLst/>
                          <a:latin typeface="微软雅黑" panose="020B0503020204020204" pitchFamily="34" charset="-122"/>
                          <a:ea typeface="微软雅黑" panose="020B0503020204020204" pitchFamily="34" charset="-122"/>
                        </a:rPr>
                        <a:t>人</a:t>
                      </a:r>
                      <a:r>
                        <a:rPr lang="zh-CN" altLang="zh-CN" sz="1400" kern="100" dirty="0">
                          <a:effectLst/>
                          <a:latin typeface="Arial" panose="020B0604020202020204" pitchFamily="34" charset="0"/>
                          <a:ea typeface="微软雅黑" panose="020B0503020204020204" pitchFamily="34" charset="-122"/>
                        </a:rPr>
                        <a:t>▪</a:t>
                      </a:r>
                      <a:r>
                        <a:rPr lang="zh-CN" altLang="zh-CN" sz="1400" kern="100" dirty="0">
                          <a:effectLst/>
                          <a:latin typeface="微软雅黑" panose="020B0503020204020204" pitchFamily="34" charset="-122"/>
                          <a:ea typeface="微软雅黑" panose="020B0503020204020204" pitchFamily="34" charset="-122"/>
                        </a:rPr>
                        <a:t>天</a:t>
                      </a:r>
                      <a:endParaRPr lang="zh-CN" altLang="zh-CN"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47090">
                <a:tc>
                  <a:txBody>
                    <a:bodyPr/>
                    <a:lstStyle/>
                    <a:p>
                      <a:pPr indent="0" algn="ctr">
                        <a:buNone/>
                      </a:pPr>
                      <a:r>
                        <a:rPr lang="zh-CN" altLang="zh-CN" sz="1400" kern="100" dirty="0">
                          <a:effectLst/>
                          <a:latin typeface="微软雅黑" panose="020B0503020204020204" pitchFamily="34" charset="-122"/>
                          <a:ea typeface="微软雅黑" panose="020B0503020204020204" pitchFamily="34" charset="-122"/>
                        </a:rPr>
                        <a:t>市外实习伙食补助</a:t>
                      </a:r>
                      <a:endParaRPr lang="zh-CN" altLang="zh-CN"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kern="100" dirty="0">
                          <a:effectLst/>
                          <a:latin typeface="微软雅黑" panose="020B0503020204020204" pitchFamily="34" charset="-122"/>
                          <a:ea typeface="微软雅黑" panose="020B0503020204020204" pitchFamily="34" charset="-122"/>
                        </a:rPr>
                        <a:t>10</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445">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市外住宿补助</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kern="100" dirty="0">
                          <a:solidFill>
                            <a:srgbClr val="FF0000"/>
                          </a:solidFill>
                          <a:effectLst/>
                          <a:latin typeface="微软雅黑" panose="020B0503020204020204" pitchFamily="34" charset="-122"/>
                          <a:ea typeface="微软雅黑" panose="020B0503020204020204" pitchFamily="34" charset="-122"/>
                        </a:rPr>
                        <a:t>20</a:t>
                      </a:r>
                      <a:endParaRPr lang="en-US" sz="1400" b="1" kern="100" dirty="0">
                        <a:solidFill>
                          <a:srgbClr val="FF0000"/>
                        </a:solidFill>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8175">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市内交通补助</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kern="100" dirty="0">
                          <a:effectLst/>
                          <a:latin typeface="微软雅黑" panose="020B0503020204020204" pitchFamily="34" charset="-122"/>
                          <a:ea typeface="微软雅黑" panose="020B0503020204020204" pitchFamily="34" charset="-122"/>
                        </a:rPr>
                        <a:t>10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8175">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市内伙食补助</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kern="100" dirty="0">
                          <a:effectLst/>
                          <a:latin typeface="微软雅黑" panose="020B0503020204020204" pitchFamily="34" charset="-122"/>
                          <a:ea typeface="微软雅黑" panose="020B0503020204020204" pitchFamily="34" charset="-122"/>
                        </a:rPr>
                        <a:t>0</a:t>
                      </a:r>
                      <a:endParaRPr lang="en-US" altLang="zh-CN"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a:graphicFrameLocks noGrp="1"/>
          </p:cNvGraphicFramePr>
          <p:nvPr/>
        </p:nvGraphicFramePr>
        <p:xfrm>
          <a:off x="92075" y="698500"/>
          <a:ext cx="5326380" cy="4267200"/>
        </p:xfrm>
        <a:graphic>
          <a:graphicData uri="http://schemas.openxmlformats.org/drawingml/2006/table">
            <a:tbl>
              <a:tblPr firstRow="1" firstCol="1" lastRow="1" lastCol="1" bandRow="1" bandCol="1"/>
              <a:tblGrid>
                <a:gridCol w="2494915"/>
                <a:gridCol w="2831465"/>
              </a:tblGrid>
              <a:tr h="213360">
                <a:tc>
                  <a:txBody>
                    <a:bodyPr/>
                    <a:lstStyle/>
                    <a:p>
                      <a:pPr algn="ctr">
                        <a:lnSpc>
                          <a:spcPct val="100000"/>
                        </a:lnSpc>
                        <a:spcAft>
                          <a:spcPts val="0"/>
                        </a:spcAft>
                      </a:pPr>
                      <a:r>
                        <a:rPr lang="zh-CN" altLang="zh-CN" sz="1400" b="1" kern="100" dirty="0">
                          <a:effectLst/>
                          <a:latin typeface="微软雅黑" panose="020B0503020204020204" pitchFamily="34" charset="-122"/>
                          <a:ea typeface="微软雅黑" panose="020B0503020204020204" pitchFamily="34" charset="-122"/>
                          <a:sym typeface="+mn-ea"/>
                        </a:rPr>
                        <a:t>实习经费报销</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400" b="1" kern="100" dirty="0">
                          <a:effectLst/>
                          <a:latin typeface="微软雅黑" panose="020B0503020204020204" pitchFamily="34" charset="-122"/>
                          <a:ea typeface="微软雅黑" panose="020B0503020204020204" pitchFamily="34" charset="-122"/>
                        </a:rPr>
                        <a:t>实验经费报销</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195">
                <a:tc>
                  <a:txBody>
                    <a:bodyPr/>
                    <a:lstStyle/>
                    <a:p>
                      <a:pPr algn="l">
                        <a:lnSpc>
                          <a:spcPct val="100000"/>
                        </a:lnSpc>
                        <a:spcAft>
                          <a:spcPts val="0"/>
                        </a:spcAft>
                        <a:buNone/>
                      </a:pPr>
                      <a:r>
                        <a:rPr lang="zh-CN" altLang="en-US" sz="1200" kern="100" dirty="0">
                          <a:effectLst/>
                          <a:latin typeface="微软雅黑" panose="020B0503020204020204" pitchFamily="34" charset="-122"/>
                          <a:ea typeface="微软雅黑" panose="020B0503020204020204" pitchFamily="34" charset="-122"/>
                          <a:sym typeface="+mn-ea"/>
                        </a:rPr>
                        <a:t>1.《华南农业大学实习经费</a:t>
                      </a:r>
                      <a:r>
                        <a:rPr lang="zh-CN" altLang="en-US" sz="1200" b="1" kern="100" dirty="0">
                          <a:solidFill>
                            <a:srgbClr val="FF0000"/>
                          </a:solidFill>
                          <a:effectLst/>
                          <a:latin typeface="微软雅黑" panose="020B0503020204020204" pitchFamily="34" charset="-122"/>
                          <a:ea typeface="微软雅黑" panose="020B0503020204020204" pitchFamily="34" charset="-122"/>
                          <a:sym typeface="+mn-ea"/>
                        </a:rPr>
                        <a:t>申请表</a:t>
                      </a:r>
                      <a:r>
                        <a:rPr lang="zh-CN" altLang="en-US" sz="1200" kern="100" dirty="0">
                          <a:effectLst/>
                          <a:latin typeface="微软雅黑" panose="020B0503020204020204" pitchFamily="34" charset="-122"/>
                          <a:ea typeface="微软雅黑" panose="020B0503020204020204" pitchFamily="34" charset="-122"/>
                          <a:sym typeface="+mn-ea"/>
                        </a:rPr>
                        <a:t>》、《毕业实习及学生班分散实习补充表格》；</a:t>
                      </a:r>
                      <a:endParaRPr lang="zh-CN" altLang="en-US" sz="12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200" kern="100" dirty="0">
                          <a:effectLst/>
                          <a:latin typeface="微软雅黑" panose="020B0503020204020204" pitchFamily="34" charset="-122"/>
                          <a:ea typeface="微软雅黑" panose="020B0503020204020204" pitchFamily="34" charset="-122"/>
                          <a:sym typeface="+mn-ea"/>
                        </a:rPr>
                        <a:t>2.领取实习补助</a:t>
                      </a:r>
                      <a:r>
                        <a:rPr lang="zh-CN" altLang="en-US" sz="1200" kern="100" dirty="0">
                          <a:effectLst/>
                          <a:latin typeface="微软雅黑" panose="020B0503020204020204" pitchFamily="34" charset="-122"/>
                          <a:ea typeface="微软雅黑" panose="020B0503020204020204" pitchFamily="34" charset="-122"/>
                          <a:sym typeface="+mn-ea"/>
                        </a:rPr>
                        <a:t>（标准见右表）</a:t>
                      </a:r>
                      <a:r>
                        <a:rPr lang="en-US" altLang="zh-CN" sz="1200" kern="100" dirty="0">
                          <a:effectLst/>
                          <a:latin typeface="微软雅黑" panose="020B0503020204020204" pitchFamily="34" charset="-122"/>
                          <a:ea typeface="微软雅黑" panose="020B0503020204020204" pitchFamily="34" charset="-122"/>
                          <a:sym typeface="+mn-ea"/>
                        </a:rPr>
                        <a:t>时，须附已签收的《华南农业大学</a:t>
                      </a:r>
                      <a:r>
                        <a:rPr lang="en-US" altLang="zh-CN" sz="1200" b="1" kern="100" dirty="0">
                          <a:solidFill>
                            <a:srgbClr val="FF0000"/>
                          </a:solidFill>
                          <a:effectLst/>
                          <a:latin typeface="微软雅黑" panose="020B0503020204020204" pitchFamily="34" charset="-122"/>
                          <a:ea typeface="微软雅黑" panose="020B0503020204020204" pitchFamily="34" charset="-122"/>
                          <a:sym typeface="+mn-ea"/>
                        </a:rPr>
                        <a:t>领款表</a:t>
                      </a:r>
                      <a:r>
                        <a:rPr lang="en-US" altLang="zh-CN" sz="1200" kern="100" dirty="0">
                          <a:effectLst/>
                          <a:latin typeface="微软雅黑" panose="020B0503020204020204" pitchFamily="34" charset="-122"/>
                          <a:ea typeface="微软雅黑" panose="020B0503020204020204" pitchFamily="34" charset="-122"/>
                          <a:sym typeface="+mn-ea"/>
                        </a:rPr>
                        <a:t>》；</a:t>
                      </a:r>
                      <a:endParaRPr lang="zh-CN" altLang="en-US" sz="12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200" kern="100" dirty="0">
                          <a:effectLst/>
                          <a:latin typeface="微软雅黑" panose="020B0503020204020204" pitchFamily="34" charset="-122"/>
                          <a:ea typeface="微软雅黑" panose="020B0503020204020204" pitchFamily="34" charset="-122"/>
                          <a:sym typeface="+mn-ea"/>
                        </a:rPr>
                        <a:t>3.</a:t>
                      </a:r>
                      <a:r>
                        <a:rPr lang="zh-CN" altLang="en-US" sz="1200" kern="100" dirty="0">
                          <a:effectLst/>
                          <a:latin typeface="微软雅黑" panose="020B0503020204020204" pitchFamily="34" charset="-122"/>
                          <a:ea typeface="微软雅黑" panose="020B0503020204020204" pitchFamily="34" charset="-122"/>
                          <a:sym typeface="+mn-ea"/>
                        </a:rPr>
                        <a:t>若广州市外实习，另附</a:t>
                      </a:r>
                      <a:r>
                        <a:rPr lang="en-US" altLang="zh-CN" sz="1200" b="1" kern="100" dirty="0">
                          <a:solidFill>
                            <a:srgbClr val="FF0000"/>
                          </a:solidFill>
                          <a:effectLst/>
                          <a:latin typeface="微软雅黑" panose="020B0503020204020204" pitchFamily="34" charset="-122"/>
                          <a:ea typeface="微软雅黑" panose="020B0503020204020204" pitchFamily="34" charset="-122"/>
                          <a:sym typeface="+mn-ea"/>
                        </a:rPr>
                        <a:t>《华南农业大学差旅费报销表》</a:t>
                      </a:r>
                      <a:r>
                        <a:rPr lang="zh-CN" altLang="en-US" sz="1200" kern="100" dirty="0">
                          <a:effectLst/>
                          <a:latin typeface="微软雅黑" panose="020B0503020204020204" pitchFamily="34" charset="-122"/>
                          <a:ea typeface="微软雅黑" panose="020B0503020204020204" pitchFamily="34" charset="-122"/>
                          <a:sym typeface="+mn-ea"/>
                        </a:rPr>
                        <a:t>，</a:t>
                      </a:r>
                      <a:r>
                        <a:rPr lang="en-US" altLang="zh-CN" sz="1200" kern="100" dirty="0">
                          <a:effectLst/>
                          <a:latin typeface="微软雅黑" panose="020B0503020204020204" pitchFamily="34" charset="-122"/>
                          <a:ea typeface="微软雅黑" panose="020B0503020204020204" pitchFamily="34" charset="-122"/>
                          <a:sym typeface="+mn-ea"/>
                        </a:rPr>
                        <a:t>并附车船票等正式发票</a:t>
                      </a:r>
                      <a:r>
                        <a:rPr lang="zh-CN" altLang="en-US" sz="1200" kern="100" dirty="0">
                          <a:effectLst/>
                          <a:latin typeface="微软雅黑" panose="020B0503020204020204" pitchFamily="34" charset="-122"/>
                          <a:ea typeface="微软雅黑" panose="020B0503020204020204" pitchFamily="34" charset="-122"/>
                          <a:sym typeface="+mn-ea"/>
                        </a:rPr>
                        <a:t>；</a:t>
                      </a:r>
                      <a:endParaRPr lang="zh-CN" altLang="en-US" sz="12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200" kern="100" dirty="0">
                          <a:effectLst/>
                          <a:latin typeface="微软雅黑" panose="020B0503020204020204" pitchFamily="34" charset="-122"/>
                          <a:ea typeface="微软雅黑" panose="020B0503020204020204" pitchFamily="34" charset="-122"/>
                          <a:sym typeface="+mn-ea"/>
                        </a:rPr>
                        <a:t>4.</a:t>
                      </a:r>
                      <a:r>
                        <a:rPr lang="en-US" altLang="zh-CN" sz="1200" b="1" kern="100" dirty="0">
                          <a:solidFill>
                            <a:srgbClr val="FF0000"/>
                          </a:solidFill>
                          <a:effectLst/>
                          <a:latin typeface="微软雅黑" panose="020B0503020204020204" pitchFamily="34" charset="-122"/>
                          <a:ea typeface="微软雅黑" panose="020B0503020204020204" pitchFamily="34" charset="-122"/>
                          <a:sym typeface="+mn-ea"/>
                        </a:rPr>
                        <a:t>指导教师</a:t>
                      </a:r>
                      <a:r>
                        <a:rPr lang="en-US" altLang="zh-CN" sz="1200" kern="100" dirty="0">
                          <a:effectLst/>
                          <a:latin typeface="微软雅黑" panose="020B0503020204020204" pitchFamily="34" charset="-122"/>
                          <a:ea typeface="微软雅黑" panose="020B0503020204020204" pitchFamily="34" charset="-122"/>
                          <a:sym typeface="+mn-ea"/>
                        </a:rPr>
                        <a:t>到广州市区以外指导学生实习，按学校差旅费管理办法相关规定执行</a:t>
                      </a:r>
                      <a:r>
                        <a:rPr lang="zh-CN" altLang="en-US" sz="1200" kern="100" dirty="0">
                          <a:effectLst/>
                          <a:latin typeface="微软雅黑" panose="020B0503020204020204" pitchFamily="34" charset="-122"/>
                          <a:ea typeface="微软雅黑" panose="020B0503020204020204" pitchFamily="34" charset="-122"/>
                          <a:sym typeface="+mn-ea"/>
                        </a:rPr>
                        <a:t>；</a:t>
                      </a:r>
                      <a:endParaRPr lang="zh-CN" altLang="en-US" sz="12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200" kern="100" dirty="0">
                          <a:effectLst/>
                          <a:latin typeface="微软雅黑" panose="020B0503020204020204" pitchFamily="34" charset="-122"/>
                          <a:ea typeface="微软雅黑" panose="020B0503020204020204" pitchFamily="34" charset="-122"/>
                          <a:sym typeface="+mn-ea"/>
                        </a:rPr>
                        <a:t>5.支付给同一单位单笔实习经费金额</a:t>
                      </a:r>
                      <a:r>
                        <a:rPr lang="zh-CN" altLang="en-US" sz="1200" kern="100" dirty="0">
                          <a:effectLst/>
                          <a:latin typeface="微软雅黑" panose="020B0503020204020204" pitchFamily="34" charset="-122"/>
                          <a:ea typeface="微软雅黑" panose="020B0503020204020204" pitchFamily="34" charset="-122"/>
                          <a:sym typeface="+mn-ea"/>
                        </a:rPr>
                        <a:t>达</a:t>
                      </a:r>
                      <a:r>
                        <a:rPr lang="en-US" altLang="zh-CN" sz="1200" b="1" kern="100" dirty="0">
                          <a:solidFill>
                            <a:srgbClr val="FF0000"/>
                          </a:solidFill>
                          <a:effectLst/>
                          <a:latin typeface="微软雅黑" panose="020B0503020204020204" pitchFamily="34" charset="-122"/>
                          <a:ea typeface="微软雅黑" panose="020B0503020204020204" pitchFamily="34" charset="-122"/>
                          <a:sym typeface="+mn-ea"/>
                        </a:rPr>
                        <a:t>2万元</a:t>
                      </a:r>
                      <a:r>
                        <a:rPr lang="zh-CN" altLang="en-US" sz="1200" b="1" kern="100" dirty="0">
                          <a:solidFill>
                            <a:srgbClr val="FF0000"/>
                          </a:solidFill>
                          <a:effectLst/>
                          <a:latin typeface="微软雅黑" panose="020B0503020204020204" pitchFamily="34" charset="-122"/>
                          <a:ea typeface="微软雅黑" panose="020B0503020204020204" pitchFamily="34" charset="-122"/>
                          <a:sym typeface="+mn-ea"/>
                        </a:rPr>
                        <a:t>及以上</a:t>
                      </a:r>
                      <a:r>
                        <a:rPr lang="en-US" altLang="zh-CN" sz="1200" kern="100" dirty="0">
                          <a:effectLst/>
                          <a:latin typeface="微软雅黑" panose="020B0503020204020204" pitchFamily="34" charset="-122"/>
                          <a:ea typeface="微软雅黑" panose="020B0503020204020204" pitchFamily="34" charset="-122"/>
                          <a:sym typeface="+mn-ea"/>
                        </a:rPr>
                        <a:t>时，须提供与该单位签订的</a:t>
                      </a:r>
                      <a:r>
                        <a:rPr lang="en-US" altLang="zh-CN" sz="1200" b="1" kern="100" dirty="0">
                          <a:solidFill>
                            <a:srgbClr val="FF0000"/>
                          </a:solidFill>
                          <a:effectLst/>
                          <a:latin typeface="微软雅黑" panose="020B0503020204020204" pitchFamily="34" charset="-122"/>
                          <a:ea typeface="微软雅黑" panose="020B0503020204020204" pitchFamily="34" charset="-122"/>
                          <a:sym typeface="+mn-ea"/>
                        </a:rPr>
                        <a:t>实习合同</a:t>
                      </a:r>
                      <a:r>
                        <a:rPr lang="zh-CN" altLang="en-US" sz="1200" kern="100" dirty="0">
                          <a:effectLst/>
                          <a:latin typeface="微软雅黑" panose="020B0503020204020204" pitchFamily="34" charset="-122"/>
                          <a:ea typeface="微软雅黑" panose="020B0503020204020204" pitchFamily="34" charset="-122"/>
                          <a:sym typeface="+mn-ea"/>
                        </a:rPr>
                        <a:t>（盖</a:t>
                      </a:r>
                      <a:r>
                        <a:rPr lang="zh-CN" altLang="en-US" sz="1200" b="1" kern="100" dirty="0">
                          <a:solidFill>
                            <a:srgbClr val="FF0000"/>
                          </a:solidFill>
                          <a:effectLst/>
                          <a:latin typeface="微软雅黑" panose="020B0503020204020204" pitchFamily="34" charset="-122"/>
                          <a:ea typeface="微软雅黑" panose="020B0503020204020204" pitchFamily="34" charset="-122"/>
                          <a:sym typeface="+mn-ea"/>
                        </a:rPr>
                        <a:t>学校公章</a:t>
                      </a:r>
                      <a:r>
                        <a:rPr lang="zh-CN" altLang="en-US" sz="1200" kern="100" dirty="0">
                          <a:effectLst/>
                          <a:latin typeface="微软雅黑" panose="020B0503020204020204" pitchFamily="34" charset="-122"/>
                          <a:ea typeface="微软雅黑" panose="020B0503020204020204" pitchFamily="34" charset="-122"/>
                          <a:sym typeface="+mn-ea"/>
                        </a:rPr>
                        <a:t>）</a:t>
                      </a:r>
                      <a:r>
                        <a:rPr lang="en-US" altLang="zh-CN" sz="1200" kern="100" dirty="0">
                          <a:effectLst/>
                          <a:latin typeface="微软雅黑" panose="020B0503020204020204" pitchFamily="34" charset="-122"/>
                          <a:ea typeface="微软雅黑" panose="020B0503020204020204" pitchFamily="34" charset="-122"/>
                          <a:sym typeface="+mn-ea"/>
                        </a:rPr>
                        <a:t>。</a:t>
                      </a:r>
                      <a:endParaRPr lang="en-US" altLang="zh-CN" sz="12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200" kern="100" dirty="0">
                          <a:effectLst/>
                          <a:latin typeface="微软雅黑" panose="020B0503020204020204" pitchFamily="34" charset="-122"/>
                          <a:ea typeface="微软雅黑" panose="020B0503020204020204" pitchFamily="34" charset="-122"/>
                          <a:sym typeface="+mn-ea"/>
                        </a:rPr>
                        <a:t>6.原则上不能用于报销市内的士费、发放市内食宿补助、工资福利性支出或其它不符合财务规章制度的支出。</a:t>
                      </a:r>
                      <a:endParaRPr lang="en-US" altLang="zh-CN" sz="1200" kern="100" dirty="0">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endParaRPr lang="zh-CN" altLang="en-US" sz="12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200" b="0" kern="100" dirty="0">
                          <a:solidFill>
                            <a:schemeClr val="tx1"/>
                          </a:solidFill>
                          <a:effectLst/>
                          <a:latin typeface="微软雅黑" panose="020B0503020204020204" pitchFamily="34" charset="-122"/>
                          <a:ea typeface="微软雅黑" panose="020B0503020204020204" pitchFamily="34" charset="-122"/>
                        </a:rPr>
                        <a:t>1. 实验耗材费：指用于开展实验教学购买的各类耗材、易耗物品和材料等费用。</a:t>
                      </a:r>
                      <a:endParaRPr lang="zh-CN" altLang="en-US" sz="12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200" b="0" kern="100" dirty="0">
                          <a:solidFill>
                            <a:schemeClr val="tx1"/>
                          </a:solidFill>
                          <a:effectLst/>
                          <a:latin typeface="微软雅黑" panose="020B0503020204020204" pitchFamily="34" charset="-122"/>
                          <a:ea typeface="微软雅黑" panose="020B0503020204020204" pitchFamily="34" charset="-122"/>
                        </a:rPr>
                        <a:t>2. 资料费：指用于开展实验教学产生的复印、打印、书籍等费用。</a:t>
                      </a:r>
                      <a:endParaRPr lang="zh-CN" altLang="en-US" sz="12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200" b="0" kern="100" dirty="0">
                          <a:solidFill>
                            <a:schemeClr val="tx1"/>
                          </a:solidFill>
                          <a:effectLst/>
                          <a:latin typeface="微软雅黑" panose="020B0503020204020204" pitchFamily="34" charset="-122"/>
                          <a:ea typeface="微软雅黑" panose="020B0503020204020204" pitchFamily="34" charset="-122"/>
                        </a:rPr>
                        <a:t>3. 维修费：指用于本</a:t>
                      </a:r>
                      <a:endParaRPr lang="zh-CN" altLang="en-US" sz="12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200" b="0" kern="100" dirty="0">
                          <a:solidFill>
                            <a:schemeClr val="tx1"/>
                          </a:solidFill>
                          <a:effectLst/>
                          <a:latin typeface="微软雅黑" panose="020B0503020204020204" pitchFamily="34" charset="-122"/>
                          <a:ea typeface="微软雅黑" panose="020B0503020204020204" pitchFamily="34" charset="-122"/>
                        </a:rPr>
                        <a:t>科实验教学仪器、设备的维修费用。4. 小型教学仪器设备购置费：指用于购置损坏无法使用的小型教学仪器，原则上不得超过当年本单位核拨实验教学经费的20%。</a:t>
                      </a:r>
                      <a:endParaRPr lang="zh-CN" altLang="en-US" sz="12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200" b="0" kern="100" dirty="0">
                          <a:solidFill>
                            <a:schemeClr val="tx1"/>
                          </a:solidFill>
                          <a:effectLst/>
                          <a:latin typeface="微软雅黑" panose="020B0503020204020204" pitchFamily="34" charset="-122"/>
                          <a:ea typeface="微软雅黑" panose="020B0503020204020204" pitchFamily="34" charset="-122"/>
                        </a:rPr>
                        <a:t>5. 其他用于实验教学的费用：指用于购买实验用文具、工作服和其他防护用品等费用。</a:t>
                      </a:r>
                      <a:endParaRPr lang="zh-CN" altLang="en-US" sz="12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zh-CN" altLang="en-US" sz="1200" b="0" kern="100" dirty="0">
                          <a:solidFill>
                            <a:schemeClr val="tx1"/>
                          </a:solidFill>
                          <a:effectLst/>
                          <a:latin typeface="微软雅黑" panose="020B0503020204020204" pitchFamily="34" charset="-122"/>
                          <a:ea typeface="微软雅黑" panose="020B0503020204020204" pitchFamily="34" charset="-122"/>
                        </a:rPr>
                        <a:t>上述实验费用按常规报销。</a:t>
                      </a:r>
                      <a:endParaRPr lang="zh-CN" altLang="en-US" sz="12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645">
                <a:tc gridSpan="2">
                  <a:txBody>
                    <a:bodyPr/>
                    <a:lstStyle/>
                    <a:p>
                      <a:pPr algn="l">
                        <a:lnSpc>
                          <a:spcPct val="100000"/>
                        </a:lnSpc>
                        <a:spcAft>
                          <a:spcPts val="0"/>
                        </a:spcAft>
                        <a:buNone/>
                      </a:pPr>
                      <a:r>
                        <a:rPr lang="zh-CN" altLang="en-US" sz="1200" b="0" kern="100" dirty="0">
                          <a:effectLst/>
                          <a:latin typeface="微软雅黑" panose="020B0503020204020204" pitchFamily="34" charset="-122"/>
                          <a:ea typeface="微软雅黑" panose="020B0503020204020204" pitchFamily="34" charset="-122"/>
                          <a:sym typeface="+mn-ea"/>
                        </a:rPr>
                        <a:t>1.《华南农业大学本科专业实践教学经费管理办法》华南农办[2017]77号；</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200" b="0" kern="100" dirty="0">
                          <a:solidFill>
                            <a:schemeClr val="tx1"/>
                          </a:solidFill>
                          <a:effectLst/>
                          <a:latin typeface="微软雅黑" panose="020B0503020204020204" pitchFamily="34" charset="-122"/>
                          <a:ea typeface="微软雅黑" panose="020B0503020204020204" pitchFamily="34" charset="-122"/>
                        </a:rPr>
                        <a:t>2. 毕业论文（设计）经费参照实习、实验经费使用。</a:t>
                      </a:r>
                      <a:endParaRPr lang="zh-CN" altLang="en-US" sz="12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4" name="直接连接符 3"/>
          <p:cNvCxnSpPr/>
          <p:nvPr/>
        </p:nvCxnSpPr>
        <p:spPr>
          <a:xfrm>
            <a:off x="5838190" y="698500"/>
            <a:ext cx="1903095" cy="1426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对角圆角矩形 5"/>
          <p:cNvSpPr/>
          <p:nvPr/>
        </p:nvSpPr>
        <p:spPr>
          <a:xfrm>
            <a:off x="222250" y="5041265"/>
            <a:ext cx="4982210" cy="36258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本科专业实践教学经费报销</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7" name="对角圆角矩形 6"/>
          <p:cNvSpPr/>
          <p:nvPr/>
        </p:nvSpPr>
        <p:spPr>
          <a:xfrm>
            <a:off x="5674995" y="5041265"/>
            <a:ext cx="3698240" cy="35433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实习补助标准表</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（十一）</a:t>
            </a:r>
            <a:r>
              <a:rPr lang="zh-CN" altLang="zh-CN" sz="2400" b="1">
                <a:solidFill>
                  <a:schemeClr val="bg1"/>
                </a:solidFill>
                <a:latin typeface="微软雅黑" panose="020B0503020204020204" pitchFamily="34" charset="-122"/>
                <a:ea typeface="微软雅黑" panose="020B0503020204020204" pitchFamily="34" charset="-122"/>
                <a:sym typeface="+mn-ea"/>
              </a:rPr>
              <a:t>实验实习经费报销</a:t>
            </a:r>
            <a:endParaRPr lang="zh-CN" altLang="zh-CN" sz="2400" b="1">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9373235" y="5041265"/>
            <a:ext cx="393065" cy="275590"/>
          </a:xfrm>
          <a:prstGeom prst="rect">
            <a:avLst/>
          </a:prstGeom>
          <a:noFill/>
        </p:spPr>
        <p:txBody>
          <a:bodyPr wrap="square" rtlCol="0">
            <a:spAutoFit/>
          </a:bodyPr>
          <a:lstStyle/>
          <a:p>
            <a:r>
              <a:rPr lang="en-US" altLang="zh-CN" sz="1200" dirty="0" smtClean="0"/>
              <a:t>46</a:t>
            </a:r>
            <a:endParaRPr lang="en-US" altLang="zh-CN" sz="1200" dirty="0" smtClean="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角星 18"/>
          <p:cNvSpPr/>
          <p:nvPr/>
        </p:nvSpPr>
        <p:spPr>
          <a:xfrm>
            <a:off x="3047670" y="1055023"/>
            <a:ext cx="3264907" cy="2901939"/>
          </a:xfrm>
          <a:prstGeom prst="star5">
            <a:avLst>
              <a:gd name="adj" fmla="val 31063"/>
              <a:gd name="hf" fmla="val 105146"/>
              <a:gd name="vf" fmla="val 110557"/>
            </a:avLst>
          </a:prstGeom>
          <a:gradFill flip="none" rotWithShape="1">
            <a:gsLst>
              <a:gs pos="0">
                <a:srgbClr val="00B0F0"/>
              </a:gs>
              <a:gs pos="16700">
                <a:srgbClr val="0070C0"/>
              </a:gs>
              <a:gs pos="100000">
                <a:srgbClr val="00B0F0"/>
              </a:gs>
            </a:gsLst>
            <a:lin ang="16200000" scaled="0"/>
            <a:tileRect/>
          </a:gradFill>
          <a:ln w="19050">
            <a:gradFill flip="none" rotWithShape="1">
              <a:gsLst>
                <a:gs pos="0">
                  <a:schemeClr val="bg1">
                    <a:lumMod val="71000"/>
                  </a:schemeClr>
                </a:gs>
                <a:gs pos="50000">
                  <a:schemeClr val="bg1">
                    <a:lumMod val="87000"/>
                    <a:lumOff val="13000"/>
                  </a:schemeClr>
                </a:gs>
                <a:gs pos="100000">
                  <a:schemeClr val="accent3">
                    <a:lumMod val="75000"/>
                    <a:lumOff val="25000"/>
                  </a:schemeClr>
                </a:gs>
              </a:gsLst>
              <a:path path="circle">
                <a:fillToRect l="100000" t="100000"/>
              </a:path>
              <a:tileRect r="-100000" b="-100000"/>
            </a:gradFill>
          </a:ln>
          <a:effectLst/>
          <a:scene3d>
            <a:camera prst="isometricTopUp"/>
            <a:lightRig rig="soft" dir="t">
              <a:rot lat="0" lon="0" rev="7800000"/>
            </a:lightRig>
          </a:scene3d>
          <a:sp3d extrusionH="6286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strike="noStrike" noProof="1">
              <a:latin typeface="微软雅黑" panose="020B0503020204020204" pitchFamily="34" charset="-122"/>
              <a:ea typeface="微软雅黑" panose="020B0503020204020204" pitchFamily="34" charset="-122"/>
            </a:endParaRPr>
          </a:p>
        </p:txBody>
      </p:sp>
      <p:sp>
        <p:nvSpPr>
          <p:cNvPr id="20" name="任意多边形 19"/>
          <p:cNvSpPr/>
          <p:nvPr/>
        </p:nvSpPr>
        <p:spPr>
          <a:xfrm flipH="1">
            <a:off x="2506663" y="1585913"/>
            <a:ext cx="1008063"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21" name="任意多边形 20"/>
          <p:cNvSpPr/>
          <p:nvPr/>
        </p:nvSpPr>
        <p:spPr>
          <a:xfrm flipH="1">
            <a:off x="2241550" y="2563813"/>
            <a:ext cx="1006475"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22" name="TextBox 18"/>
          <p:cNvSpPr txBox="1"/>
          <p:nvPr/>
        </p:nvSpPr>
        <p:spPr>
          <a:xfrm>
            <a:off x="190500" y="800735"/>
            <a:ext cx="2329815" cy="1168400"/>
          </a:xfrm>
          <a:prstGeom prst="rect">
            <a:avLst/>
          </a:prstGeom>
          <a:noFill/>
          <a:ln w="9525">
            <a:noFill/>
          </a:ln>
        </p:spPr>
        <p:txBody>
          <a:bodyPr wrap="none" anchor="t">
            <a:spAutoFit/>
          </a:bodyPr>
          <a:lstStyle/>
          <a:p>
            <a:pPr algn="l"/>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由人事处按规定审核发</a:t>
            </a:r>
            <a:endParaRPr lang="zh-CN" altLang="en-US" sz="1400"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放的</a:t>
            </a:r>
            <a:r>
              <a:rPr lang="zh-CN" altLang="en-US" sz="1400" b="1" dirty="0">
                <a:solidFill>
                  <a:srgbClr val="FF0000"/>
                </a:solidFill>
                <a:latin typeface="微软雅黑" panose="020B0503020204020204" pitchFamily="34" charset="-122"/>
                <a:ea typeface="微软雅黑" panose="020B0503020204020204" pitchFamily="34" charset="-122"/>
              </a:rPr>
              <a:t>校内人员绩效工资</a:t>
            </a:r>
            <a:r>
              <a:rPr lang="zh-CN" altLang="en-US" sz="1400" dirty="0">
                <a:latin typeface="微软雅黑" panose="020B0503020204020204" pitchFamily="34" charset="-122"/>
                <a:ea typeface="微软雅黑" panose="020B0503020204020204" pitchFamily="34" charset="-122"/>
              </a:rPr>
              <a:t>，以</a:t>
            </a:r>
            <a:endParaRPr lang="zh-CN" altLang="en-US" sz="1400"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工资薪金方式统一发放，由</a:t>
            </a:r>
            <a:endParaRPr lang="zh-CN" altLang="en-US" sz="1400"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学校按工薪所得代扣代缴个</a:t>
            </a:r>
            <a:endParaRPr lang="zh-CN" altLang="en-US" sz="1400"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人所得税。</a:t>
            </a:r>
            <a:endParaRPr lang="zh-CN" altLang="en-US" sz="1400" dirty="0">
              <a:latin typeface="微软雅黑" panose="020B0503020204020204" pitchFamily="34" charset="-122"/>
              <a:ea typeface="微软雅黑" panose="020B0503020204020204" pitchFamily="34" charset="-122"/>
            </a:endParaRPr>
          </a:p>
        </p:txBody>
      </p:sp>
      <p:sp>
        <p:nvSpPr>
          <p:cNvPr id="23" name="TextBox 19"/>
          <p:cNvSpPr txBox="1"/>
          <p:nvPr/>
        </p:nvSpPr>
        <p:spPr>
          <a:xfrm>
            <a:off x="125095" y="2310130"/>
            <a:ext cx="2005330" cy="1814830"/>
          </a:xfrm>
          <a:prstGeom prst="rect">
            <a:avLst/>
          </a:prstGeom>
          <a:noFill/>
          <a:ln w="9525">
            <a:noFill/>
          </a:ln>
        </p:spPr>
        <p:txBody>
          <a:bodyPr wrap="square" anchor="t">
            <a:spAutoFit/>
          </a:bodyPr>
          <a:lstStyle/>
          <a:p>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在单位</a:t>
            </a:r>
            <a:r>
              <a:rPr lang="zh-CN" altLang="en-US" sz="1400" dirty="0" smtClean="0">
                <a:latin typeface="微软雅黑" panose="020B0503020204020204" pitchFamily="34" charset="-122"/>
                <a:ea typeface="微软雅黑" panose="020B0503020204020204" pitchFamily="34" charset="-122"/>
              </a:rPr>
              <a:t>用</a:t>
            </a:r>
            <a:r>
              <a:rPr lang="zh-CN" altLang="en-US" sz="1400" b="1" dirty="0" smtClean="0">
                <a:solidFill>
                  <a:srgbClr val="FF0000"/>
                </a:solidFill>
                <a:latin typeface="微软雅黑" panose="020B0503020204020204" pitchFamily="34" charset="-122"/>
                <a:ea typeface="微软雅黑" panose="020B0503020204020204" pitchFamily="34" charset="-122"/>
              </a:rPr>
              <a:t>自筹资金、福利费等借支或发放校</a:t>
            </a:r>
            <a:r>
              <a:rPr lang="zh-CN" altLang="en-US" sz="1400" b="1" dirty="0">
                <a:solidFill>
                  <a:srgbClr val="FF0000"/>
                </a:solidFill>
                <a:latin typeface="微软雅黑" panose="020B0503020204020204" pitchFamily="34" charset="-122"/>
                <a:ea typeface="微软雅黑" panose="020B0503020204020204" pitchFamily="34" charset="-122"/>
              </a:rPr>
              <a:t>内人员绩效</a:t>
            </a:r>
            <a:r>
              <a:rPr lang="zh-CN" altLang="en-US" sz="1400" dirty="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按照“一支笔”</a:t>
            </a:r>
            <a:r>
              <a:rPr lang="zh-CN" altLang="en-US" sz="1400" dirty="0">
                <a:latin typeface="微软雅黑" panose="020B0503020204020204" pitchFamily="34" charset="-122"/>
                <a:ea typeface="微软雅黑" panose="020B0503020204020204" pitchFamily="34" charset="-122"/>
              </a:rPr>
              <a:t>原则，由单位负责人审批，通过网上申报系统合并到工资薪金发放，由学校按工薪所得代扣代缴个人所得税。</a:t>
            </a:r>
            <a:endParaRPr lang="zh-CN" altLang="en-US" sz="1400" dirty="0">
              <a:latin typeface="微软雅黑" panose="020B0503020204020204" pitchFamily="34" charset="-122"/>
              <a:ea typeface="微软雅黑" panose="020B0503020204020204" pitchFamily="34" charset="-122"/>
            </a:endParaRPr>
          </a:p>
        </p:txBody>
      </p:sp>
      <p:sp>
        <p:nvSpPr>
          <p:cNvPr id="24" name="TextBox 22"/>
          <p:cNvSpPr txBox="1"/>
          <p:nvPr/>
        </p:nvSpPr>
        <p:spPr>
          <a:xfrm>
            <a:off x="6594329" y="986344"/>
            <a:ext cx="2929890" cy="523220"/>
          </a:xfrm>
          <a:prstGeom prst="rect">
            <a:avLst/>
          </a:prstGeom>
          <a:noFill/>
          <a:ln w="9525">
            <a:noFill/>
          </a:ln>
        </p:spPr>
        <p:txBody>
          <a:bodyPr wrap="square" anchor="t">
            <a:spAutoFit/>
          </a:bodyPr>
          <a:lstStyle/>
          <a:p>
            <a:r>
              <a:rPr lang="en-US" altLang="zh-CN" sz="1400" dirty="0">
                <a:latin typeface="微软雅黑" panose="020B0503020204020204" pitchFamily="34" charset="-122"/>
                <a:ea typeface="微软雅黑" panose="020B0503020204020204" pitchFamily="34" charset="-122"/>
              </a:rPr>
              <a:t>      </a:t>
            </a:r>
            <a:r>
              <a:rPr lang="zh-CN" altLang="en-US" sz="1400" b="1" dirty="0" smtClean="0">
                <a:solidFill>
                  <a:srgbClr val="FF0000"/>
                </a:solidFill>
                <a:latin typeface="微软雅黑" panose="020B0503020204020204" pitchFamily="34" charset="-122"/>
                <a:ea typeface="微软雅黑" panose="020B0503020204020204" pitchFamily="34" charset="-122"/>
              </a:rPr>
              <a:t>严格</a:t>
            </a:r>
            <a:r>
              <a:rPr lang="zh-CN" altLang="en-US" sz="1400" b="1" dirty="0">
                <a:solidFill>
                  <a:srgbClr val="FF0000"/>
                </a:solidFill>
                <a:latin typeface="微软雅黑" panose="020B0503020204020204" pitchFamily="34" charset="-122"/>
                <a:ea typeface="微软雅黑" panose="020B0503020204020204" pitchFamily="34" charset="-122"/>
              </a:rPr>
              <a:t>控制校内人员加班费的发放</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5" name="TextBox 23"/>
          <p:cNvSpPr txBox="1"/>
          <p:nvPr/>
        </p:nvSpPr>
        <p:spPr>
          <a:xfrm>
            <a:off x="7659370" y="1955800"/>
            <a:ext cx="1844040" cy="1384995"/>
          </a:xfrm>
          <a:prstGeom prst="rect">
            <a:avLst/>
          </a:prstGeom>
          <a:noFill/>
          <a:ln w="9525">
            <a:noFill/>
          </a:ln>
        </p:spPr>
        <p:txBody>
          <a:bodyPr wrap="square" anchor="t">
            <a:spAutoFit/>
          </a:bodyPr>
          <a:lstStyle/>
          <a:p>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引进人才领取安家费，需持人事处</a:t>
            </a:r>
            <a:r>
              <a:rPr lang="zh-CN" altLang="en-US" sz="1400" b="1" dirty="0">
                <a:solidFill>
                  <a:srgbClr val="FF0000"/>
                </a:solidFill>
                <a:latin typeface="微软雅黑" panose="020B0503020204020204" pitchFamily="34" charset="-122"/>
                <a:ea typeface="微软雅黑" panose="020B0503020204020204" pitchFamily="34" charset="-122"/>
              </a:rPr>
              <a:t>《支付安家费通知单》</a:t>
            </a:r>
            <a:r>
              <a:rPr lang="zh-CN" altLang="en-US" sz="1400" dirty="0">
                <a:latin typeface="微软雅黑" panose="020B0503020204020204" pitchFamily="34" charset="-122"/>
                <a:ea typeface="微软雅黑" panose="020B0503020204020204" pitchFamily="34" charset="-122"/>
              </a:rPr>
              <a:t>到财务处</a:t>
            </a:r>
            <a:r>
              <a:rPr lang="zh-CN" altLang="en-US" sz="1400" b="1" dirty="0">
                <a:solidFill>
                  <a:srgbClr val="FF0000"/>
                </a:solidFill>
                <a:latin typeface="微软雅黑" panose="020B0503020204020204" pitchFamily="34" charset="-122"/>
                <a:ea typeface="微软雅黑" panose="020B0503020204020204" pitchFamily="34" charset="-122"/>
              </a:rPr>
              <a:t>税务工资科</a:t>
            </a:r>
            <a:r>
              <a:rPr lang="zh-CN" altLang="en-US" sz="1400" dirty="0">
                <a:latin typeface="微软雅黑" panose="020B0503020204020204" pitchFamily="34" charset="-122"/>
                <a:ea typeface="微软雅黑" panose="020B0503020204020204" pitchFamily="34" charset="-122"/>
              </a:rPr>
              <a:t>合并到计税当月的工资薪金计税</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6" name="任意多边形 25"/>
          <p:cNvSpPr/>
          <p:nvPr/>
        </p:nvSpPr>
        <p:spPr>
          <a:xfrm>
            <a:off x="5573713" y="1416050"/>
            <a:ext cx="1004888"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27" name="任意多边形 26"/>
          <p:cNvSpPr/>
          <p:nvPr/>
        </p:nvSpPr>
        <p:spPr>
          <a:xfrm>
            <a:off x="6529388" y="2305050"/>
            <a:ext cx="1006475"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28" name="TextBox 27"/>
          <p:cNvSpPr txBox="1"/>
          <p:nvPr/>
        </p:nvSpPr>
        <p:spPr>
          <a:xfrm>
            <a:off x="6123305" y="3755390"/>
            <a:ext cx="3538855" cy="1599565"/>
          </a:xfrm>
          <a:prstGeom prst="rect">
            <a:avLst/>
          </a:prstGeom>
          <a:noFill/>
          <a:ln w="9525">
            <a:noFill/>
          </a:ln>
        </p:spPr>
        <p:txBody>
          <a:bodyPr wrap="square" anchor="t">
            <a:spAutoFit/>
          </a:bodyPr>
          <a:lstStyle/>
          <a:p>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下列津（补）贴不得发放：</a:t>
            </a:r>
            <a:r>
              <a:rPr lang="zh-CN" altLang="en-US" sz="1400" b="1" dirty="0">
                <a:solidFill>
                  <a:srgbClr val="FF0000"/>
                </a:solidFill>
                <a:latin typeface="微软雅黑" panose="020B0503020204020204" pitchFamily="34" charset="-122"/>
                <a:ea typeface="微软雅黑" panose="020B0503020204020204" pitchFamily="34" charset="-122"/>
              </a:rPr>
              <a:t>开门红</a:t>
            </a:r>
            <a:r>
              <a:rPr lang="zh-CN" altLang="en-US" sz="1400" dirty="0">
                <a:latin typeface="微软雅黑" panose="020B0503020204020204" pitchFamily="34" charset="-122"/>
                <a:ea typeface="微软雅黑" panose="020B0503020204020204" pitchFamily="34" charset="-122"/>
              </a:rPr>
              <a:t>、行政津贴、岗位津贴、特殊津贴、交通补贴、工作补助、夜班津贴、寒假出勤费、审计津贴、纪委监察办案津贴、下基地津贴、施工补贴、评审费、终审费、校对费、辅导员岗位津贴、校房补贴、校交通补贴等。（华南农人〔2016〕195号）</a:t>
            </a:r>
            <a:endParaRPr lang="zh-CN" altLang="en-US" sz="1400" dirty="0">
              <a:latin typeface="微软雅黑" panose="020B0503020204020204" pitchFamily="34" charset="-122"/>
              <a:ea typeface="微软雅黑" panose="020B0503020204020204" pitchFamily="34" charset="-122"/>
            </a:endParaRPr>
          </a:p>
        </p:txBody>
      </p:sp>
      <p:sp>
        <p:nvSpPr>
          <p:cNvPr id="29" name="任意多边形 28"/>
          <p:cNvSpPr/>
          <p:nvPr/>
        </p:nvSpPr>
        <p:spPr>
          <a:xfrm flipV="1">
            <a:off x="5116513" y="3563938"/>
            <a:ext cx="1006475" cy="38258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trike="noStrike" noProof="1"/>
          </a:p>
        </p:txBody>
      </p:sp>
      <p:sp>
        <p:nvSpPr>
          <p:cNvPr id="30" name="椭圆 29"/>
          <p:cNvSpPr/>
          <p:nvPr/>
        </p:nvSpPr>
        <p:spPr>
          <a:xfrm>
            <a:off x="2891475" y="3946820"/>
            <a:ext cx="3279352" cy="413772"/>
          </a:xfrm>
          <a:prstGeom prst="ellipse">
            <a:avLst/>
          </a:prstGeom>
          <a:gradFill flip="none" rotWithShape="1">
            <a:gsLst>
              <a:gs pos="0">
                <a:schemeClr val="tx1">
                  <a:lumMod val="75000"/>
                  <a:lumOff val="25000"/>
                  <a:alpha val="75000"/>
                </a:schemeClr>
              </a:gs>
              <a:gs pos="48000">
                <a:srgbClr val="535353">
                  <a:alpha val="52000"/>
                </a:srgbClr>
              </a:gs>
              <a:gs pos="100000">
                <a:schemeClr val="tx1">
                  <a:lumMod val="50000"/>
                  <a:lumOff val="5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31" name="TextBox 30"/>
          <p:cNvSpPr txBox="1">
            <a:spLocks noChangeArrowheads="1"/>
          </p:cNvSpPr>
          <p:nvPr/>
        </p:nvSpPr>
        <p:spPr bwMode="auto">
          <a:xfrm>
            <a:off x="4016065" y="2154135"/>
            <a:ext cx="1557573" cy="829945"/>
          </a:xfrm>
          <a:prstGeom prst="rect">
            <a:avLst/>
          </a:prstGeom>
          <a:noFill/>
          <a:ln>
            <a:noFill/>
          </a:ln>
        </p:spPr>
        <p:txBody>
          <a:bodyPr>
            <a:spAutoFit/>
          </a:bodyPr>
          <a:lstStyle>
            <a:defPPr>
              <a:defRPr lang="zh-CN"/>
            </a:defPPr>
            <a:lvl1pPr eaLnBrk="1" hangingPunct="1">
              <a:defRPr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auto">
              <a:spcBef>
                <a:spcPts val="0"/>
              </a:spcBef>
              <a:spcAft>
                <a:spcPts val="0"/>
              </a:spcAft>
              <a:defRPr/>
            </a:pPr>
            <a:r>
              <a:rPr lang="zh-CN" altLang="en-US" strike="noStrike" noProof="1">
                <a:latin typeface="微软雅黑" panose="020B0503020204020204" pitchFamily="34" charset="-122"/>
                <a:ea typeface="微软雅黑" panose="020B0503020204020204" pitchFamily="34" charset="-122"/>
                <a:cs typeface="+mn-cs"/>
              </a:rPr>
              <a:t>校内人员绩效工资</a:t>
            </a:r>
            <a:endParaRPr lang="en-US" altLang="zh-CN" strike="noStrike" noProof="1">
              <a:latin typeface="微软雅黑" panose="020B0503020204020204" pitchFamily="34" charset="-122"/>
              <a:ea typeface="微软雅黑" panose="020B0503020204020204" pitchFamily="34" charset="-122"/>
              <a:cs typeface="+mn-cs"/>
            </a:endParaRPr>
          </a:p>
        </p:txBody>
      </p:sp>
      <p:sp>
        <p:nvSpPr>
          <p:cNvPr id="3" name="对角圆角矩形 2"/>
          <p:cNvSpPr/>
          <p:nvPr/>
        </p:nvSpPr>
        <p:spPr>
          <a:xfrm>
            <a:off x="-8255" y="5280025"/>
            <a:ext cx="9767570" cy="1536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（十二）</a:t>
            </a:r>
            <a:r>
              <a:rPr lang="zh-CN" altLang="zh-CN" sz="2400" b="1">
                <a:solidFill>
                  <a:schemeClr val="bg1"/>
                </a:solidFill>
                <a:latin typeface="微软雅黑" panose="020B0503020204020204" pitchFamily="34" charset="-122"/>
                <a:ea typeface="微软雅黑" panose="020B0503020204020204" pitchFamily="34" charset="-122"/>
                <a:sym typeface="+mn-ea"/>
              </a:rPr>
              <a:t>校内人员绩效工资发放</a:t>
            </a:r>
            <a:endParaRPr lang="zh-CN" altLang="zh-CN" sz="2400" b="1">
              <a:solidFill>
                <a:schemeClr val="bg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9366250" y="5004435"/>
            <a:ext cx="393065" cy="275590"/>
          </a:xfrm>
          <a:prstGeom prst="rect">
            <a:avLst/>
          </a:prstGeom>
          <a:noFill/>
        </p:spPr>
        <p:txBody>
          <a:bodyPr wrap="square" rtlCol="0">
            <a:spAutoFit/>
          </a:bodyPr>
          <a:lstStyle/>
          <a:p>
            <a:r>
              <a:rPr lang="en-US" altLang="zh-CN" sz="1200" dirty="0" smtClean="0"/>
              <a:t>47</a:t>
            </a:r>
            <a:endParaRPr lang="en-US" altLang="zh-CN" sz="1200"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250"/>
                                        <p:tgtEl>
                                          <p:spTgt spid="21"/>
                                        </p:tgtEl>
                                      </p:cBhvr>
                                    </p:animEffect>
                                  </p:childTnLst>
                                </p:cTn>
                              </p:par>
                              <p:par>
                                <p:cTn id="17" presetID="22" presetClass="entr" presetSubtype="2" fill="hold" nodeType="withEffect">
                                  <p:stCondLst>
                                    <p:cond delay="20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250"/>
                                        <p:tgtEl>
                                          <p:spTgt spid="20"/>
                                        </p:tgtEl>
                                      </p:cBhvr>
                                    </p:animEffect>
                                  </p:childTnLst>
                                </p:cTn>
                              </p:par>
                              <p:par>
                                <p:cTn id="20" presetID="22" presetClass="entr" presetSubtype="8" fill="hold" nodeType="withEffect">
                                  <p:stCondLst>
                                    <p:cond delay="40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50"/>
                                        <p:tgtEl>
                                          <p:spTgt spid="26"/>
                                        </p:tgtEl>
                                      </p:cBhvr>
                                    </p:animEffect>
                                  </p:childTnLst>
                                </p:cTn>
                              </p:par>
                              <p:par>
                                <p:cTn id="23" presetID="22" presetClass="entr" presetSubtype="8" fill="hold" nodeType="withEffect">
                                  <p:stCondLst>
                                    <p:cond delay="6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250"/>
                                        <p:tgtEl>
                                          <p:spTgt spid="27"/>
                                        </p:tgtEl>
                                      </p:cBhvr>
                                    </p:animEffect>
                                  </p:childTnLst>
                                </p:cTn>
                              </p:par>
                              <p:par>
                                <p:cTn id="26" presetID="22" presetClass="entr" presetSubtype="8" fill="hold" nodeType="withEffect">
                                  <p:stCondLst>
                                    <p:cond delay="80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250"/>
                                        <p:tgtEl>
                                          <p:spTgt spid="29"/>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right)">
                                      <p:cBhvr>
                                        <p:cTn id="32" dur="500"/>
                                        <p:tgtEl>
                                          <p:spTgt spid="31"/>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8" grpId="0"/>
      <p:bldP spid="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（十二）</a:t>
            </a:r>
            <a:r>
              <a:rPr lang="zh-CN" altLang="zh-CN" sz="2400" b="1">
                <a:solidFill>
                  <a:schemeClr val="bg1"/>
                </a:solidFill>
                <a:latin typeface="微软雅黑" panose="020B0503020204020204" pitchFamily="34" charset="-122"/>
                <a:ea typeface="微软雅黑" panose="020B0503020204020204" pitchFamily="34" charset="-122"/>
                <a:sym typeface="+mn-ea"/>
              </a:rPr>
              <a:t>校内人员绩效工资发放（续</a:t>
            </a:r>
            <a:r>
              <a:rPr lang="en-US" altLang="zh-CN" sz="2400" b="1">
                <a:solidFill>
                  <a:schemeClr val="bg1"/>
                </a:solidFill>
                <a:latin typeface="微软雅黑" panose="020B0503020204020204" pitchFamily="34" charset="-122"/>
                <a:ea typeface="微软雅黑" panose="020B0503020204020204" pitchFamily="34" charset="-122"/>
                <a:sym typeface="+mn-ea"/>
              </a:rPr>
              <a:t>1</a:t>
            </a:r>
            <a:r>
              <a:rPr lang="zh-CN" altLang="en-US" sz="2400" b="1">
                <a:solidFill>
                  <a:schemeClr val="bg1"/>
                </a:solidFill>
                <a:latin typeface="微软雅黑" panose="020B0503020204020204" pitchFamily="34" charset="-122"/>
                <a:ea typeface="微软雅黑" panose="020B0503020204020204" pitchFamily="34" charset="-122"/>
                <a:sym typeface="+mn-ea"/>
              </a:rPr>
              <a:t>）</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4" name="矩形 20"/>
          <p:cNvSpPr>
            <a:spLocks noChangeArrowheads="1"/>
          </p:cNvSpPr>
          <p:nvPr/>
        </p:nvSpPr>
        <p:spPr bwMode="auto">
          <a:xfrm>
            <a:off x="1074711" y="557197"/>
            <a:ext cx="6858048" cy="984885"/>
          </a:xfrm>
          <a:prstGeom prst="rect">
            <a:avLst/>
          </a:prstGeom>
          <a:noFill/>
          <a:ln w="9525">
            <a:noFill/>
            <a:miter lim="800000"/>
          </a:ln>
        </p:spPr>
        <p:txBody>
          <a:bodyPr wrap="square">
            <a:spAutoFit/>
          </a:bodyPr>
          <a:lstStyle/>
          <a:p>
            <a:pPr algn="ctr">
              <a:lnSpc>
                <a:spcPct val="150000"/>
              </a:lnSpc>
            </a:pPr>
            <a:r>
              <a:rPr lang="zh-CN" altLang="en-US" sz="2000" dirty="0" smtClean="0">
                <a:latin typeface="微软雅黑" panose="020B0503020204020204" pitchFamily="34" charset="-122"/>
                <a:ea typeface="微软雅黑" panose="020B0503020204020204" pitchFamily="34" charset="-122"/>
              </a:rPr>
              <a:t>    工资、薪金所得适用个人所得税累进税率表 </a:t>
            </a:r>
            <a:endParaRPr lang="zh-CN" altLang="en-US" sz="2000" dirty="0" smtClean="0">
              <a:latin typeface="微软雅黑" panose="020B0503020204020204" pitchFamily="34" charset="-122"/>
              <a:ea typeface="微软雅黑" panose="020B0503020204020204" pitchFamily="34" charset="-122"/>
            </a:endParaRPr>
          </a:p>
          <a:p>
            <a:r>
              <a:rPr lang="en-US" altLang="zh-CN" sz="2800" dirty="0"/>
              <a:t> </a:t>
            </a:r>
            <a:endParaRPr lang="zh-CN" altLang="en-US" sz="2800" dirty="0"/>
          </a:p>
        </p:txBody>
      </p:sp>
      <p:sp>
        <p:nvSpPr>
          <p:cNvPr id="5" name="矩形 20"/>
          <p:cNvSpPr>
            <a:spLocks noChangeArrowheads="1"/>
          </p:cNvSpPr>
          <p:nvPr/>
        </p:nvSpPr>
        <p:spPr bwMode="auto">
          <a:xfrm>
            <a:off x="70485" y="3552190"/>
            <a:ext cx="9688830" cy="1591310"/>
          </a:xfrm>
          <a:prstGeom prst="rect">
            <a:avLst/>
          </a:prstGeom>
          <a:noFill/>
          <a:ln w="9525">
            <a:noFill/>
            <a:miter lim="800000"/>
          </a:ln>
        </p:spPr>
        <p:txBody>
          <a:bodyPr wrap="square">
            <a:spAutoFit/>
          </a:bodyPr>
          <a:lstStyle/>
          <a:p>
            <a:pPr>
              <a:lnSpc>
                <a:spcPct val="150000"/>
              </a:lnSpc>
            </a:pPr>
            <a:r>
              <a:rPr lang="en-US" altLang="zh-CN" sz="1300" dirty="0"/>
              <a:t> </a:t>
            </a:r>
            <a:r>
              <a:rPr lang="zh-CN" altLang="en-US" sz="1300" b="1" dirty="0">
                <a:latin typeface="微软雅黑" panose="020B0503020204020204" pitchFamily="34" charset="-122"/>
                <a:ea typeface="微软雅黑" panose="020B0503020204020204" pitchFamily="34" charset="-122"/>
              </a:rPr>
              <a:t>工资薪金所得的个税计算公式：</a:t>
            </a:r>
            <a:endParaRPr lang="zh-CN" altLang="en-US" sz="1300" b="1" dirty="0">
              <a:latin typeface="微软雅黑" panose="020B0503020204020204" pitchFamily="34" charset="-122"/>
              <a:ea typeface="微软雅黑" panose="020B0503020204020204" pitchFamily="34" charset="-122"/>
            </a:endParaRPr>
          </a:p>
          <a:p>
            <a:pPr>
              <a:lnSpc>
                <a:spcPct val="150000"/>
              </a:lnSpc>
            </a:pPr>
            <a:r>
              <a:rPr lang="zh-CN" altLang="en-US" sz="1300" dirty="0">
                <a:latin typeface="微软雅黑" panose="020B0503020204020204" pitchFamily="34" charset="-122"/>
                <a:ea typeface="微软雅黑" panose="020B0503020204020204" pitchFamily="34" charset="-122"/>
              </a:rPr>
              <a:t>        应纳税</a:t>
            </a:r>
            <a:r>
              <a:rPr lang="zh-CN" altLang="en-US" sz="1300" dirty="0" smtClean="0">
                <a:latin typeface="微软雅黑" panose="020B0503020204020204" pitchFamily="34" charset="-122"/>
                <a:ea typeface="微软雅黑" panose="020B0503020204020204" pitchFamily="34" charset="-122"/>
              </a:rPr>
              <a:t>额</a:t>
            </a:r>
            <a:r>
              <a:rPr lang="en-US" altLang="zh-CN" sz="1300" dirty="0" smtClean="0">
                <a:latin typeface="微软雅黑" panose="020B0503020204020204" pitchFamily="34" charset="-122"/>
                <a:ea typeface="微软雅黑" panose="020B0503020204020204" pitchFamily="34" charset="-122"/>
              </a:rPr>
              <a:t>=</a:t>
            </a:r>
            <a:r>
              <a:rPr lang="zh-CN" altLang="en-US" sz="1300" dirty="0" smtClean="0">
                <a:latin typeface="微软雅黑" panose="020B0503020204020204" pitchFamily="34" charset="-122"/>
                <a:ea typeface="微软雅黑" panose="020B0503020204020204" pitchFamily="34" charset="-122"/>
                <a:cs typeface="+mn-ea"/>
              </a:rPr>
              <a:t>应纳税所得额</a:t>
            </a:r>
            <a:r>
              <a:rPr lang="zh-CN" altLang="en-US" sz="1300" dirty="0" smtClean="0">
                <a:latin typeface="微软雅黑" panose="020B0503020204020204" pitchFamily="34" charset="-122"/>
                <a:ea typeface="微软雅黑" panose="020B0503020204020204" pitchFamily="34" charset="-122"/>
                <a:sym typeface="+mn-ea"/>
              </a:rPr>
              <a:t>（即工资</a:t>
            </a:r>
            <a:r>
              <a:rPr lang="zh-CN" altLang="en-US" sz="1300" dirty="0" smtClean="0">
                <a:latin typeface="微软雅黑" panose="020B0503020204020204" pitchFamily="34" charset="-122"/>
                <a:ea typeface="微软雅黑" panose="020B0503020204020204" pitchFamily="34" charset="-122"/>
                <a:cs typeface="+mn-ea"/>
                <a:sym typeface="+mn-ea"/>
              </a:rPr>
              <a:t>条目上的“计税总收入”）</a:t>
            </a:r>
            <a:r>
              <a:rPr lang="zh-CN" altLang="en-US" sz="1300" dirty="0" smtClean="0">
                <a:latin typeface="微软雅黑" panose="020B0503020204020204" pitchFamily="34" charset="-122"/>
                <a:ea typeface="微软雅黑" panose="020B0503020204020204" pitchFamily="34" charset="-122"/>
                <a:cs typeface="+mn-ea"/>
              </a:rPr>
              <a:t>×税率-速算扣除数</a:t>
            </a:r>
            <a:endParaRPr lang="zh-CN" altLang="en-US" sz="1300" dirty="0" smtClean="0">
              <a:latin typeface="微软雅黑" panose="020B0503020204020204" pitchFamily="34" charset="-122"/>
              <a:ea typeface="微软雅黑" panose="020B0503020204020204" pitchFamily="34" charset="-122"/>
              <a:cs typeface="+mn-ea"/>
            </a:endParaRPr>
          </a:p>
          <a:p>
            <a:pPr>
              <a:lnSpc>
                <a:spcPct val="150000"/>
              </a:lnSpc>
            </a:pPr>
            <a:r>
              <a:rPr lang="zh-CN" altLang="en-US" sz="1300" dirty="0" smtClean="0">
                <a:latin typeface="微软雅黑" panose="020B0503020204020204" pitchFamily="34" charset="-122"/>
                <a:ea typeface="微软雅黑" panose="020B0503020204020204" pitchFamily="34" charset="-122"/>
                <a:cs typeface="+mn-ea"/>
              </a:rPr>
              <a:t>  </a:t>
            </a:r>
            <a:r>
              <a:rPr lang="en-US" altLang="zh-CN" sz="1300" dirty="0" smtClean="0">
                <a:latin typeface="微软雅黑" panose="020B0503020204020204" pitchFamily="34" charset="-122"/>
                <a:ea typeface="微软雅黑" panose="020B0503020204020204" pitchFamily="34" charset="-122"/>
                <a:cs typeface="+mn-ea"/>
              </a:rPr>
              <a:t>      即：</a:t>
            </a:r>
            <a:r>
              <a:rPr lang="zh-CN" altLang="en-US" sz="1300" dirty="0" smtClean="0">
                <a:latin typeface="微软雅黑" panose="020B0503020204020204" pitchFamily="34" charset="-122"/>
                <a:ea typeface="微软雅黑" panose="020B0503020204020204" pitchFamily="34" charset="-122"/>
                <a:cs typeface="+mn-ea"/>
              </a:rPr>
              <a:t>【</a:t>
            </a:r>
            <a:r>
              <a:rPr lang="en-US" altLang="zh-CN" sz="1300" dirty="0" smtClean="0">
                <a:latin typeface="微软雅黑" panose="020B0503020204020204" pitchFamily="34" charset="-122"/>
                <a:ea typeface="微软雅黑" panose="020B0503020204020204" pitchFamily="34" charset="-122"/>
                <a:cs typeface="+mn-ea"/>
              </a:rPr>
              <a:t>总收入—免征额—免税项目(</a:t>
            </a:r>
            <a:r>
              <a:rPr lang="zh-CN" altLang="zh-CN" sz="1300" dirty="0" smtClean="0">
                <a:latin typeface="微软雅黑" panose="020B0503020204020204" pitchFamily="34" charset="-122"/>
                <a:ea typeface="微软雅黑" panose="020B0503020204020204" pitchFamily="34" charset="-122"/>
                <a:cs typeface="+mn-ea"/>
              </a:rPr>
              <a:t>含三险一金</a:t>
            </a:r>
            <a:r>
              <a:rPr lang="en-US" altLang="zh-CN" sz="1300" dirty="0" smtClean="0">
                <a:latin typeface="微软雅黑" panose="020B0503020204020204" pitchFamily="34" charset="-122"/>
                <a:ea typeface="微软雅黑" panose="020B0503020204020204" pitchFamily="34" charset="-122"/>
                <a:cs typeface="+mn-ea"/>
              </a:rPr>
              <a:t>)</a:t>
            </a:r>
            <a:r>
              <a:rPr lang="zh-CN" altLang="en-US" sz="1300" dirty="0" smtClean="0">
                <a:latin typeface="微软雅黑" panose="020B0503020204020204" pitchFamily="34" charset="-122"/>
                <a:ea typeface="微软雅黑" panose="020B0503020204020204" pitchFamily="34" charset="-122"/>
                <a:cs typeface="+mn-ea"/>
              </a:rPr>
              <a:t>】</a:t>
            </a:r>
            <a:r>
              <a:rPr lang="en-US" altLang="zh-CN" sz="1300" dirty="0" smtClean="0">
                <a:latin typeface="微软雅黑" panose="020B0503020204020204" pitchFamily="34" charset="-122"/>
                <a:ea typeface="微软雅黑" panose="020B0503020204020204" pitchFamily="34" charset="-122"/>
                <a:cs typeface="+mn-ea"/>
              </a:rPr>
              <a:t>×税率—速算扣除数=个人所得税</a:t>
            </a:r>
            <a:endParaRPr lang="zh-CN" altLang="en-US" sz="1300" dirty="0" smtClean="0">
              <a:latin typeface="微软雅黑" panose="020B0503020204020204" pitchFamily="34" charset="-122"/>
              <a:ea typeface="微软雅黑" panose="020B0503020204020204" pitchFamily="34" charset="-122"/>
              <a:cs typeface="+mn-ea"/>
            </a:endParaRPr>
          </a:p>
          <a:p>
            <a:pPr>
              <a:lnSpc>
                <a:spcPct val="150000"/>
              </a:lnSpc>
            </a:pPr>
            <a:r>
              <a:rPr lang="zh-CN" altLang="en-US" sz="1300" dirty="0" smtClean="0">
                <a:latin typeface="微软雅黑" panose="020B0503020204020204" pitchFamily="34" charset="-122"/>
                <a:ea typeface="微软雅黑" panose="020B0503020204020204" pitchFamily="34" charset="-122"/>
                <a:cs typeface="+mn-ea"/>
              </a:rPr>
              <a:t>       目前，我校工资条目上属于免税项目包括：工资公积金、工资养老保险、探亲子女教育补贴、住房改革补贴、酬金公积金等。</a:t>
            </a:r>
            <a:endParaRPr lang="zh-CN" altLang="en-US" sz="1300" dirty="0" smtClean="0">
              <a:latin typeface="微软雅黑" panose="020B0503020204020204" pitchFamily="34" charset="-122"/>
              <a:ea typeface="微软雅黑" panose="020B0503020204020204" pitchFamily="34" charset="-122"/>
            </a:endParaRPr>
          </a:p>
          <a:p>
            <a:pPr>
              <a:lnSpc>
                <a:spcPct val="150000"/>
              </a:lnSpc>
            </a:pPr>
            <a:r>
              <a:rPr lang="zh-CN" altLang="en-US" sz="1300" dirty="0" smtClean="0">
                <a:latin typeface="微软雅黑" panose="020B0503020204020204" pitchFamily="34" charset="-122"/>
                <a:ea typeface="微软雅黑" panose="020B0503020204020204" pitchFamily="34" charset="-122"/>
              </a:rPr>
              <a:t>      </a:t>
            </a:r>
            <a:r>
              <a:rPr lang="zh-CN" altLang="en-US" sz="1300" dirty="0" smtClean="0">
                <a:solidFill>
                  <a:srgbClr val="0000FF"/>
                </a:solidFill>
                <a:latin typeface="微软雅黑" panose="020B0503020204020204" pitchFamily="34" charset="-122"/>
                <a:ea typeface="微软雅黑" panose="020B0503020204020204" pitchFamily="34" charset="-122"/>
              </a:rPr>
              <a:t> </a:t>
            </a:r>
            <a:r>
              <a:rPr lang="zh-CN" altLang="en-US" sz="1300" b="1" dirty="0" smtClean="0">
                <a:solidFill>
                  <a:srgbClr val="0000FF"/>
                </a:solidFill>
                <a:latin typeface="微软雅黑" panose="020B0503020204020204" pitchFamily="34" charset="-122"/>
                <a:ea typeface="微软雅黑" panose="020B0503020204020204" pitchFamily="34" charset="-122"/>
              </a:rPr>
              <a:t>免征额</a:t>
            </a:r>
            <a:r>
              <a:rPr lang="zh-CN" altLang="en-US" sz="1300" dirty="0" smtClean="0">
                <a:latin typeface="微软雅黑" panose="020B0503020204020204" pitchFamily="34" charset="-122"/>
                <a:ea typeface="微软雅黑" panose="020B0503020204020204" pitchFamily="34" charset="-122"/>
              </a:rPr>
              <a:t>：中国国籍人员</a:t>
            </a:r>
            <a:r>
              <a:rPr lang="en-US" altLang="zh-CN" sz="1300" dirty="0" smtClean="0">
                <a:latin typeface="微软雅黑" panose="020B0503020204020204" pitchFamily="34" charset="-122"/>
                <a:ea typeface="微软雅黑" panose="020B0503020204020204" pitchFamily="34" charset="-122"/>
              </a:rPr>
              <a:t>3500</a:t>
            </a:r>
            <a:r>
              <a:rPr lang="zh-CN" altLang="en-US" sz="1300" dirty="0" smtClean="0">
                <a:latin typeface="微软雅黑" panose="020B0503020204020204" pitchFamily="34" charset="-122"/>
                <a:ea typeface="微软雅黑" panose="020B0503020204020204" pitchFamily="34" charset="-122"/>
              </a:rPr>
              <a:t>元</a:t>
            </a:r>
            <a:r>
              <a:rPr lang="en-US" altLang="zh-CN" sz="1300" dirty="0" smtClean="0">
                <a:latin typeface="微软雅黑" panose="020B0503020204020204" pitchFamily="34" charset="-122"/>
                <a:ea typeface="微软雅黑" panose="020B0503020204020204" pitchFamily="34" charset="-122"/>
              </a:rPr>
              <a:t>/</a:t>
            </a:r>
            <a:r>
              <a:rPr lang="zh-CN" altLang="en-US" sz="1300" dirty="0" smtClean="0">
                <a:latin typeface="微软雅黑" panose="020B0503020204020204" pitchFamily="34" charset="-122"/>
                <a:ea typeface="微软雅黑" panose="020B0503020204020204" pitchFamily="34" charset="-122"/>
              </a:rPr>
              <a:t>月，国外国籍人员</a:t>
            </a:r>
            <a:r>
              <a:rPr lang="en-US" altLang="zh-CN" sz="1300" dirty="0" smtClean="0">
                <a:latin typeface="微软雅黑" panose="020B0503020204020204" pitchFamily="34" charset="-122"/>
                <a:ea typeface="微软雅黑" panose="020B0503020204020204" pitchFamily="34" charset="-122"/>
              </a:rPr>
              <a:t>4800</a:t>
            </a:r>
            <a:r>
              <a:rPr lang="zh-CN" altLang="en-US" sz="1300" dirty="0" smtClean="0">
                <a:latin typeface="微软雅黑" panose="020B0503020204020204" pitchFamily="34" charset="-122"/>
                <a:ea typeface="微软雅黑" panose="020B0503020204020204" pitchFamily="34" charset="-122"/>
              </a:rPr>
              <a:t>元</a:t>
            </a:r>
            <a:r>
              <a:rPr lang="en-US" altLang="zh-CN" sz="1300" dirty="0" smtClean="0">
                <a:latin typeface="微软雅黑" panose="020B0503020204020204" pitchFamily="34" charset="-122"/>
                <a:ea typeface="微软雅黑" panose="020B0503020204020204" pitchFamily="34" charset="-122"/>
              </a:rPr>
              <a:t>/</a:t>
            </a:r>
            <a:r>
              <a:rPr lang="zh-CN" altLang="en-US" sz="1300" dirty="0" smtClean="0">
                <a:latin typeface="微软雅黑" panose="020B0503020204020204" pitchFamily="34" charset="-122"/>
                <a:ea typeface="微软雅黑" panose="020B0503020204020204" pitchFamily="34" charset="-122"/>
              </a:rPr>
              <a:t>月。</a:t>
            </a:r>
            <a:r>
              <a:rPr lang="en-US" altLang="zh-CN" sz="1300" b="1" dirty="0">
                <a:solidFill>
                  <a:srgbClr val="FF0000"/>
                </a:solidFill>
                <a:latin typeface="微软雅黑" panose="020B0503020204020204" pitchFamily="34" charset="-122"/>
                <a:ea typeface="微软雅黑" panose="020B0503020204020204" pitchFamily="34" charset="-122"/>
              </a:rPr>
              <a:t> </a:t>
            </a:r>
            <a:endParaRPr lang="en-US" altLang="zh-CN" sz="1300" b="1" dirty="0">
              <a:solidFill>
                <a:srgbClr val="FF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289025" y="1128701"/>
          <a:ext cx="6643734" cy="2480430"/>
        </p:xfrm>
        <a:graphic>
          <a:graphicData uri="http://schemas.openxmlformats.org/drawingml/2006/table">
            <a:tbl>
              <a:tblPr firstRow="1" firstCol="1" lastRow="1" lastCol="1" bandRow="1" bandCol="1"/>
              <a:tblGrid>
                <a:gridCol w="658206"/>
                <a:gridCol w="3770950"/>
                <a:gridCol w="928694"/>
                <a:gridCol w="1285884"/>
              </a:tblGrid>
              <a:tr h="258045">
                <a:tc>
                  <a:txBody>
                    <a:bodyPr/>
                    <a:lstStyle/>
                    <a:p>
                      <a:pPr algn="ctr">
                        <a:lnSpc>
                          <a:spcPts val="1200"/>
                        </a:lnSpc>
                        <a:spcAft>
                          <a:spcPts val="0"/>
                        </a:spcAft>
                      </a:pPr>
                      <a:r>
                        <a:rPr lang="zh-CN" altLang="en-US" sz="1400" b="1" kern="100" dirty="0" smtClean="0">
                          <a:effectLst/>
                          <a:latin typeface="微软雅黑" panose="020B0503020204020204" pitchFamily="34" charset="-122"/>
                          <a:ea typeface="微软雅黑" panose="020B0503020204020204" pitchFamily="34" charset="-122"/>
                        </a:rPr>
                        <a:t>级数</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lang="zh-CN" altLang="en-US" sz="1400" b="1" kern="100" dirty="0" smtClean="0">
                          <a:solidFill>
                            <a:schemeClr val="tx1"/>
                          </a:solidFill>
                          <a:effectLst/>
                          <a:latin typeface="微软雅黑" panose="020B0503020204020204" pitchFamily="34" charset="-122"/>
                          <a:ea typeface="微软雅黑" panose="020B0503020204020204" pitchFamily="34" charset="-122"/>
                          <a:cs typeface="+mn-cs"/>
                        </a:rPr>
                        <a:t>全月应纳税所得额（含税级距）</a:t>
                      </a:r>
                      <a:endParaRPr lang="zh-CN" altLang="zh-CN" sz="1400" b="1" kern="100" dirty="0">
                        <a:solidFill>
                          <a:schemeClr val="tx1"/>
                        </a:solidFill>
                        <a:effectLst/>
                        <a:latin typeface="微软雅黑" panose="020B0503020204020204" pitchFamily="34" charset="-122"/>
                        <a:ea typeface="微软雅黑" panose="020B0503020204020204" pitchFamily="34" charset="-122"/>
                        <a:cs typeface="+mn-cs"/>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altLang="en-US" sz="1400" b="1" kern="100" dirty="0" smtClean="0">
                          <a:effectLst/>
                          <a:latin typeface="微软雅黑" panose="020B0503020204020204" pitchFamily="34" charset="-122"/>
                          <a:ea typeface="微软雅黑" panose="020B0503020204020204" pitchFamily="34" charset="-122"/>
                        </a:rPr>
                        <a:t>税率（</a:t>
                      </a:r>
                      <a:r>
                        <a:rPr lang="en-US" altLang="zh-CN" sz="1400" b="1" kern="100" dirty="0" smtClean="0">
                          <a:effectLst/>
                          <a:latin typeface="微软雅黑" panose="020B0503020204020204" pitchFamily="34" charset="-122"/>
                          <a:ea typeface="微软雅黑" panose="020B0503020204020204" pitchFamily="34" charset="-122"/>
                        </a:rPr>
                        <a:t>%</a:t>
                      </a:r>
                      <a:r>
                        <a:rPr lang="zh-CN" altLang="en-US" sz="1400" b="1" kern="100" dirty="0" smtClean="0">
                          <a:effectLst/>
                          <a:latin typeface="微软雅黑" panose="020B0503020204020204" pitchFamily="34" charset="-122"/>
                          <a:ea typeface="微软雅黑" panose="020B0503020204020204" pitchFamily="34" charset="-122"/>
                        </a:rPr>
                        <a:t>）</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altLang="en-US" sz="1400" b="1" kern="100" dirty="0" smtClean="0">
                          <a:effectLst/>
                          <a:latin typeface="微软雅黑" panose="020B0503020204020204" pitchFamily="34" charset="-122"/>
                          <a:ea typeface="微软雅黑" panose="020B0503020204020204" pitchFamily="34" charset="-122"/>
                        </a:rPr>
                        <a:t>速算扣除数</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031">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          1</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buNone/>
                      </a:pP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不超过</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1500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元的</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3</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0</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031">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          2</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buNone/>
                      </a:pP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超过</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1500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元至</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4500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元的部分</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10</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105</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57">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          3</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buNone/>
                      </a:pP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超过</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4500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元至</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9000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元的部分 </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20</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555</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57">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4</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buNone/>
                      </a:pP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超过</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9000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元至</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35000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元的部分</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25</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1005</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57">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5</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buNone/>
                      </a:pP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超过</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35000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元至</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55000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元的部分 </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30</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2755</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57">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6</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200"/>
                        </a:lnSpc>
                        <a:spcBef>
                          <a:spcPts val="0"/>
                        </a:spcBef>
                        <a:spcAft>
                          <a:spcPts val="0"/>
                        </a:spcAft>
                        <a:buClrTx/>
                        <a:buSzTx/>
                        <a:buFontTx/>
                        <a:buNone/>
                        <a:defRPr/>
                      </a:pP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超过</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35000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元至</a:t>
                      </a:r>
                      <a:r>
                        <a:rPr lang="en-US" altLang="zh-CN" sz="1400" b="0" i="0" kern="1200" dirty="0" smtClean="0">
                          <a:solidFill>
                            <a:schemeClr val="tx1"/>
                          </a:solidFill>
                          <a:latin typeface="微软雅黑" panose="020B0503020204020204" pitchFamily="34" charset="-122"/>
                          <a:ea typeface="微软雅黑" panose="020B0503020204020204" pitchFamily="34" charset="-122"/>
                          <a:cs typeface="+mn-cs"/>
                        </a:rPr>
                        <a:t>55000</a:t>
                      </a:r>
                      <a:r>
                        <a:rPr lang="zh-CN" altLang="en-US" sz="1400" b="0" i="0" kern="1200" dirty="0" smtClean="0">
                          <a:solidFill>
                            <a:schemeClr val="tx1"/>
                          </a:solidFill>
                          <a:latin typeface="微软雅黑" panose="020B0503020204020204" pitchFamily="34" charset="-122"/>
                          <a:ea typeface="微软雅黑" panose="020B0503020204020204" pitchFamily="34" charset="-122"/>
                          <a:cs typeface="+mn-cs"/>
                        </a:rPr>
                        <a:t>元的部分 </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35</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5505</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57">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7</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buNone/>
                      </a:pP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超过</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80000</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元的部分</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45</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13505</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对角圆角矩形 2"/>
          <p:cNvSpPr/>
          <p:nvPr/>
        </p:nvSpPr>
        <p:spPr>
          <a:xfrm>
            <a:off x="-8255" y="5184140"/>
            <a:ext cx="9768205" cy="23558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noProof="1">
                <a:solidFill>
                  <a:schemeClr val="bg1"/>
                </a:solidFill>
                <a:latin typeface="微软雅黑" panose="020B0503020204020204" pitchFamily="34" charset="-122"/>
                <a:ea typeface="微软雅黑" panose="020B0503020204020204" pitchFamily="34" charset="-122"/>
              </a:rPr>
              <a:t>工资、薪金个人所得税的计算</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366250" y="4867910"/>
            <a:ext cx="393065" cy="275590"/>
          </a:xfrm>
          <a:prstGeom prst="rect">
            <a:avLst/>
          </a:prstGeom>
          <a:noFill/>
        </p:spPr>
        <p:txBody>
          <a:bodyPr wrap="square" rtlCol="0">
            <a:spAutoFit/>
          </a:bodyPr>
          <a:lstStyle/>
          <a:p>
            <a:r>
              <a:rPr lang="en-US" altLang="zh-CN" sz="1200" dirty="0" smtClean="0"/>
              <a:t>48</a:t>
            </a:r>
            <a:endParaRPr lang="en-US" altLang="zh-CN" sz="1200" dirty="0" smtClean="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Freeform 72"/>
          <p:cNvSpPr>
            <a:spLocks noEditPoints="1"/>
          </p:cNvSpPr>
          <p:nvPr/>
        </p:nvSpPr>
        <p:spPr>
          <a:xfrm>
            <a:off x="7076440" y="3987165"/>
            <a:ext cx="1598295" cy="11074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w="9525">
            <a:noFill/>
          </a:ln>
        </p:spPr>
        <p:txBody>
          <a:bodyPr/>
          <a:lstStyle/>
          <a:p>
            <a:endParaRPr lang="zh-CN" altLang="en-US"/>
          </a:p>
        </p:txBody>
      </p:sp>
      <p:graphicFrame>
        <p:nvGraphicFramePr>
          <p:cNvPr id="2" name="表格 -1"/>
          <p:cNvGraphicFramePr/>
          <p:nvPr/>
        </p:nvGraphicFramePr>
        <p:xfrm>
          <a:off x="5721985" y="765175"/>
          <a:ext cx="3364865" cy="3994150"/>
        </p:xfrm>
        <a:graphic>
          <a:graphicData uri="http://schemas.openxmlformats.org/drawingml/2006/table">
            <a:tbl>
              <a:tblPr firstRow="1" bandRow="1">
                <a:tableStyleId>{5940675A-B579-460E-94D1-54222C63F5DA}</a:tableStyleId>
              </a:tblPr>
              <a:tblGrid>
                <a:gridCol w="1919605"/>
                <a:gridCol w="1445260"/>
              </a:tblGrid>
              <a:tr h="1240790">
                <a:tc>
                  <a:txBody>
                    <a:bodyPr/>
                    <a:lstStyle/>
                    <a:p>
                      <a:pPr indent="0" algn="r">
                        <a:buNone/>
                      </a:pPr>
                      <a:r>
                        <a:rPr lang="en-US" altLang="zh-CN" sz="1400" kern="100" dirty="0">
                          <a:effectLst/>
                          <a:latin typeface="微软雅黑" panose="020B0503020204020204" pitchFamily="34" charset="-122"/>
                          <a:ea typeface="微软雅黑" panose="020B0503020204020204" pitchFamily="34" charset="-122"/>
                        </a:rPr>
                        <a:t>        </a:t>
                      </a:r>
                      <a:r>
                        <a:rPr lang="zh-CN" altLang="en-US" sz="1400" kern="100" dirty="0">
                          <a:effectLst/>
                          <a:latin typeface="微软雅黑" panose="020B0503020204020204" pitchFamily="34" charset="-122"/>
                          <a:ea typeface="微软雅黑" panose="020B0503020204020204" pitchFamily="34" charset="-122"/>
                        </a:rPr>
                        <a:t>讲课标准</a:t>
                      </a:r>
                      <a:endParaRPr lang="zh-CN" altLang="en-US" sz="1400" kern="100" dirty="0">
                        <a:effectLst/>
                        <a:latin typeface="微软雅黑" panose="020B0503020204020204" pitchFamily="34" charset="-122"/>
                        <a:ea typeface="微软雅黑" panose="020B0503020204020204" pitchFamily="34" charset="-122"/>
                      </a:endParaRPr>
                    </a:p>
                    <a:p>
                      <a:pPr indent="0" algn="ctr">
                        <a:buNone/>
                      </a:pPr>
                      <a:endParaRPr lang="zh-CN" altLang="en-US" sz="1400" kern="100" dirty="0">
                        <a:effectLst/>
                        <a:latin typeface="微软雅黑" panose="020B0503020204020204" pitchFamily="34" charset="-122"/>
                        <a:ea typeface="微软雅黑" panose="020B0503020204020204" pitchFamily="34" charset="-122"/>
                      </a:endParaRPr>
                    </a:p>
                    <a:p>
                      <a:pPr indent="0" algn="ctr">
                        <a:buNone/>
                      </a:pPr>
                      <a:endParaRPr lang="zh-CN" altLang="en-US" sz="1400" kern="100" dirty="0">
                        <a:effectLst/>
                        <a:latin typeface="微软雅黑" panose="020B0503020204020204" pitchFamily="34" charset="-122"/>
                        <a:ea typeface="微软雅黑" panose="020B0503020204020204" pitchFamily="34" charset="-122"/>
                      </a:endParaRPr>
                    </a:p>
                    <a:p>
                      <a:pPr indent="0" algn="ctr">
                        <a:buNone/>
                      </a:pPr>
                      <a:endParaRPr lang="zh-CN" altLang="en-US" sz="1400" kern="100" dirty="0">
                        <a:effectLst/>
                        <a:latin typeface="微软雅黑" panose="020B0503020204020204" pitchFamily="34" charset="-122"/>
                        <a:ea typeface="微软雅黑" panose="020B0503020204020204" pitchFamily="34" charset="-122"/>
                      </a:endParaRPr>
                    </a:p>
                    <a:p>
                      <a:pPr indent="0" algn="l">
                        <a:buNone/>
                      </a:pPr>
                      <a:r>
                        <a:rPr lang="zh-CN" altLang="en-US" sz="1400" kern="100" dirty="0">
                          <a:effectLst/>
                          <a:latin typeface="微软雅黑" panose="020B0503020204020204" pitchFamily="34" charset="-122"/>
                          <a:ea typeface="微软雅黑" panose="020B0503020204020204" pitchFamily="34" charset="-122"/>
                        </a:rPr>
                        <a:t>专家类型</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kern="100" dirty="0">
                          <a:effectLst/>
                          <a:latin typeface="微软雅黑" panose="020B0503020204020204" pitchFamily="34" charset="-122"/>
                          <a:ea typeface="微软雅黑" panose="020B0503020204020204" pitchFamily="34" charset="-122"/>
                        </a:rPr>
                        <a:t>讲课</a:t>
                      </a:r>
                      <a:r>
                        <a:rPr lang="zh-CN" altLang="en-US" sz="1400" b="1" kern="100" dirty="0">
                          <a:solidFill>
                            <a:srgbClr val="FF0000"/>
                          </a:solidFill>
                          <a:effectLst/>
                          <a:latin typeface="微软雅黑" panose="020B0503020204020204" pitchFamily="34" charset="-122"/>
                          <a:ea typeface="微软雅黑" panose="020B0503020204020204" pitchFamily="34" charset="-122"/>
                        </a:rPr>
                        <a:t>每学时</a:t>
                      </a:r>
                      <a:r>
                        <a:rPr lang="zh-CN" altLang="en-US" sz="1400" kern="100" dirty="0">
                          <a:effectLst/>
                          <a:latin typeface="微软雅黑" panose="020B0503020204020204" pitchFamily="34" charset="-122"/>
                          <a:ea typeface="微软雅黑" panose="020B0503020204020204" pitchFamily="34" charset="-122"/>
                        </a:rPr>
                        <a:t>标准（上限）  单位：元</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01090">
                <a:tc>
                  <a:txBody>
                    <a:bodyPr/>
                    <a:lstStyle/>
                    <a:p>
                      <a:pPr indent="0" algn="ctr">
                        <a:buNone/>
                      </a:pPr>
                      <a:r>
                        <a:rPr lang="zh-CN" altLang="en-US" sz="1400" b="1" kern="100" dirty="0">
                          <a:solidFill>
                            <a:srgbClr val="FF0000"/>
                          </a:solidFill>
                          <a:effectLst/>
                          <a:latin typeface="微软雅黑" panose="020B0503020204020204" pitchFamily="34" charset="-122"/>
                          <a:ea typeface="微软雅黑" panose="020B0503020204020204" pitchFamily="34" charset="-122"/>
                        </a:rPr>
                        <a:t>副高级</a:t>
                      </a:r>
                      <a:r>
                        <a:rPr lang="zh-CN" altLang="en-US" sz="1400" kern="100" dirty="0">
                          <a:effectLst/>
                          <a:latin typeface="微软雅黑" panose="020B0503020204020204" pitchFamily="34" charset="-122"/>
                          <a:ea typeface="微软雅黑" panose="020B0503020204020204" pitchFamily="34" charset="-122"/>
                        </a:rPr>
                        <a:t>技术职称专业人员每学时</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kern="100" dirty="0">
                          <a:effectLst/>
                          <a:latin typeface="微软雅黑" panose="020B0503020204020204" pitchFamily="34" charset="-122"/>
                          <a:ea typeface="微软雅黑" panose="020B0503020204020204" pitchFamily="34" charset="-122"/>
                        </a:rPr>
                        <a:t>500</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1815">
                <a:tc>
                  <a:txBody>
                    <a:bodyPr/>
                    <a:lstStyle/>
                    <a:p>
                      <a:pPr indent="0" algn="ctr">
                        <a:buNone/>
                      </a:pPr>
                      <a:r>
                        <a:rPr lang="zh-CN" altLang="en-US" sz="1400" b="1" kern="100" dirty="0">
                          <a:solidFill>
                            <a:srgbClr val="FF0000"/>
                          </a:solidFill>
                          <a:effectLst/>
                          <a:latin typeface="微软雅黑" panose="020B0503020204020204" pitchFamily="34" charset="-122"/>
                          <a:ea typeface="微软雅黑" panose="020B0503020204020204" pitchFamily="34" charset="-122"/>
                        </a:rPr>
                        <a:t>正高级</a:t>
                      </a:r>
                      <a:r>
                        <a:rPr lang="zh-CN" altLang="en-US" sz="1400" b="0" kern="100" dirty="0">
                          <a:effectLst/>
                          <a:latin typeface="微软雅黑" panose="020B0503020204020204" pitchFamily="34" charset="-122"/>
                          <a:ea typeface="微软雅黑" panose="020B0503020204020204" pitchFamily="34" charset="-122"/>
                        </a:rPr>
                        <a:t>技术职称专业人员</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kern="100" dirty="0">
                          <a:effectLst/>
                          <a:latin typeface="微软雅黑" panose="020B0503020204020204" pitchFamily="34" charset="-122"/>
                          <a:ea typeface="微软雅黑" panose="020B0503020204020204" pitchFamily="34" charset="-122"/>
                        </a:rPr>
                        <a:t>1000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0545">
                <a:tc>
                  <a:txBody>
                    <a:bodyPr/>
                    <a:lstStyle/>
                    <a:p>
                      <a:pPr indent="0" algn="ctr">
                        <a:buNone/>
                      </a:pPr>
                      <a:r>
                        <a:rPr lang="zh-CN" altLang="en-US" sz="1400" b="1" kern="100" dirty="0">
                          <a:solidFill>
                            <a:srgbClr val="FF0000"/>
                          </a:solidFill>
                          <a:effectLst/>
                          <a:latin typeface="微软雅黑" panose="020B0503020204020204" pitchFamily="34" charset="-122"/>
                          <a:ea typeface="微软雅黑" panose="020B0503020204020204" pitchFamily="34" charset="-122"/>
                        </a:rPr>
                        <a:t>院士</a:t>
                      </a:r>
                      <a:r>
                        <a:rPr lang="zh-CN" altLang="en-US" sz="1400" b="0" kern="100" dirty="0">
                          <a:effectLst/>
                          <a:latin typeface="微软雅黑" panose="020B0503020204020204" pitchFamily="34" charset="-122"/>
                          <a:ea typeface="微软雅黑" panose="020B0503020204020204" pitchFamily="34" charset="-122"/>
                        </a:rPr>
                        <a:t>、全国</a:t>
                      </a:r>
                      <a:r>
                        <a:rPr lang="zh-CN" altLang="en-US" sz="1400" b="1" kern="100" dirty="0">
                          <a:solidFill>
                            <a:srgbClr val="FF0000"/>
                          </a:solidFill>
                          <a:effectLst/>
                          <a:latin typeface="微软雅黑" panose="020B0503020204020204" pitchFamily="34" charset="-122"/>
                          <a:ea typeface="微软雅黑" panose="020B0503020204020204" pitchFamily="34" charset="-122"/>
                        </a:rPr>
                        <a:t>知名专家</a:t>
                      </a:r>
                      <a:endParaRPr lang="zh-CN" altLang="en-US" sz="1400" b="1" kern="100" dirty="0">
                        <a:solidFill>
                          <a:srgbClr val="FF0000"/>
                        </a:solidFill>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kern="100" dirty="0">
                          <a:effectLst/>
                          <a:latin typeface="微软雅黑" panose="020B0503020204020204" pitchFamily="34" charset="-122"/>
                          <a:ea typeface="微软雅黑" panose="020B0503020204020204" pitchFamily="34" charset="-122"/>
                        </a:rPr>
                        <a:t>1500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9910">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其他人员</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参照上述标准</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a:graphicFrameLocks noGrp="1"/>
          </p:cNvGraphicFramePr>
          <p:nvPr/>
        </p:nvGraphicFramePr>
        <p:xfrm>
          <a:off x="245745" y="756920"/>
          <a:ext cx="4920615" cy="4002405"/>
        </p:xfrm>
        <a:graphic>
          <a:graphicData uri="http://schemas.openxmlformats.org/drawingml/2006/table">
            <a:tbl>
              <a:tblPr firstRow="1" firstCol="1" lastRow="1" lastCol="1" bandRow="1" bandCol="1"/>
              <a:tblGrid>
                <a:gridCol w="2304415"/>
                <a:gridCol w="2616200"/>
              </a:tblGrid>
              <a:tr h="213360">
                <a:tc>
                  <a:txBody>
                    <a:bodyPr/>
                    <a:lstStyle/>
                    <a:p>
                      <a:pPr algn="ctr">
                        <a:lnSpc>
                          <a:spcPct val="100000"/>
                        </a:lnSpc>
                        <a:spcAft>
                          <a:spcPts val="0"/>
                        </a:spcAft>
                      </a:pPr>
                      <a:r>
                        <a:rPr lang="zh-CN" altLang="zh-CN" sz="1400" b="1" kern="100" dirty="0">
                          <a:effectLst/>
                          <a:latin typeface="微软雅黑" panose="020B0503020204020204" pitchFamily="34" charset="-122"/>
                          <a:ea typeface="微软雅黑" panose="020B0503020204020204" pitchFamily="34" charset="-122"/>
                          <a:sym typeface="+mn-ea"/>
                        </a:rPr>
                        <a:t>报销资料清单</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400" b="1" kern="100" dirty="0">
                          <a:effectLst/>
                          <a:latin typeface="微软雅黑" panose="020B0503020204020204" pitchFamily="34" charset="-122"/>
                          <a:ea typeface="微软雅黑" panose="020B0503020204020204" pitchFamily="34" charset="-122"/>
                        </a:rPr>
                        <a:t>重要事项说明</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210">
                <a:tc>
                  <a:txBody>
                    <a:bodyPr/>
                    <a:lstStyle/>
                    <a:p>
                      <a:pPr algn="l">
                        <a:lnSpc>
                          <a:spcPct val="100000"/>
                        </a:lnSpc>
                        <a:spcAft>
                          <a:spcPts val="0"/>
                        </a:spcAft>
                        <a:buNone/>
                      </a:pPr>
                      <a:r>
                        <a:rPr lang="zh-CN" altLang="en-US" sz="1400" kern="100" dirty="0">
                          <a:effectLst/>
                          <a:latin typeface="微软雅黑" panose="020B0503020204020204" pitchFamily="34" charset="-122"/>
                          <a:ea typeface="微软雅黑" panose="020B0503020204020204" pitchFamily="34" charset="-122"/>
                          <a:sym typeface="+mn-ea"/>
                        </a:rPr>
                        <a:t>1.校外人员收入网上申报报销单（项目负责人、证明人、经办人签字）；</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kern="100" dirty="0">
                          <a:effectLst/>
                          <a:latin typeface="微软雅黑" panose="020B0503020204020204" pitchFamily="34" charset="-122"/>
                          <a:ea typeface="微软雅黑" panose="020B0503020204020204" pitchFamily="34" charset="-122"/>
                          <a:sym typeface="+mn-ea"/>
                        </a:rPr>
                        <a:t>2.由校外专家本人签名的签领表，内容包括：专家姓名、单位、身份证号、银行卡卡号、开户行；</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zh-CN" altLang="en-US" sz="1400" kern="100" dirty="0">
                          <a:effectLst/>
                          <a:latin typeface="微软雅黑" panose="020B0503020204020204" pitchFamily="34" charset="-122"/>
                          <a:ea typeface="微软雅黑" panose="020B0503020204020204" pitchFamily="34" charset="-122"/>
                          <a:sym typeface="+mn-ea"/>
                        </a:rPr>
                        <a:t>3.讲课证明材料</a:t>
                      </a:r>
                      <a:r>
                        <a:rPr lang="en-US" altLang="zh-CN" sz="1400" kern="100" dirty="0">
                          <a:effectLst/>
                          <a:latin typeface="微软雅黑" panose="020B0503020204020204" pitchFamily="34" charset="-122"/>
                          <a:ea typeface="微软雅黑" panose="020B0503020204020204" pitchFamily="34" charset="-122"/>
                          <a:sym typeface="+mn-ea"/>
                        </a:rPr>
                        <a:t>/</a:t>
                      </a:r>
                      <a:r>
                        <a:rPr lang="zh-CN" altLang="en-US" sz="1400" kern="100" dirty="0">
                          <a:effectLst/>
                          <a:latin typeface="微软雅黑" panose="020B0503020204020204" pitchFamily="34" charset="-122"/>
                          <a:ea typeface="微软雅黑" panose="020B0503020204020204" pitchFamily="34" charset="-122"/>
                          <a:sym typeface="+mn-ea"/>
                        </a:rPr>
                        <a:t>评审咨询内容或材料；</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en-US" altLang="zh-CN"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1</a:t>
                      </a:r>
                      <a:r>
                        <a:rPr lang="en-US" altLang="zh-CN" sz="1400" b="0" kern="100" dirty="0">
                          <a:solidFill>
                            <a:schemeClr val="tx1"/>
                          </a:solidFill>
                          <a:effectLst/>
                          <a:latin typeface="微软雅黑" panose="020B0503020204020204" pitchFamily="34" charset="-122"/>
                          <a:ea typeface="微软雅黑" panose="020B0503020204020204" pitchFamily="34" charset="-122"/>
                        </a:rPr>
                        <a:t>.</a:t>
                      </a:r>
                      <a:r>
                        <a:rPr lang="zh-CN" altLang="zh-CN" sz="1400" b="0" kern="100" dirty="0">
                          <a:solidFill>
                            <a:schemeClr val="tx1"/>
                          </a:solidFill>
                          <a:effectLst/>
                          <a:latin typeface="微软雅黑" panose="020B0503020204020204" pitchFamily="34" charset="-122"/>
                          <a:ea typeface="微软雅黑" panose="020B0503020204020204" pitchFamily="34" charset="-122"/>
                        </a:rPr>
                        <a:t>校外专家劳务费不能事前先垫付现金，而是通过报账</a:t>
                      </a:r>
                      <a:r>
                        <a:rPr lang="en-US" altLang="zh-CN" sz="1400" b="0" kern="100" dirty="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网银对私</a:t>
                      </a:r>
                      <a:r>
                        <a:rPr lang="en-US" altLang="zh-CN" sz="1400" b="0" kern="100" dirty="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直接转到校外专家银行卡中，如实匿名评审，报销直接转账到经办人银行卡上；</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2.</a:t>
                      </a:r>
                      <a:r>
                        <a:rPr lang="zh-CN" altLang="en-US" sz="1400" b="0" kern="100" dirty="0">
                          <a:solidFill>
                            <a:schemeClr val="tx1"/>
                          </a:solidFill>
                          <a:effectLst/>
                          <a:latin typeface="微软雅黑" panose="020B0503020204020204" pitchFamily="34" charset="-122"/>
                          <a:ea typeface="微软雅黑" panose="020B0503020204020204" pitchFamily="34" charset="-122"/>
                        </a:rPr>
                        <a:t>校外专家讲课费按实际发生的学时计算，</a:t>
                      </a:r>
                      <a:r>
                        <a:rPr lang="zh-CN" altLang="en-US" sz="1400" b="1" kern="100" dirty="0">
                          <a:solidFill>
                            <a:srgbClr val="FF0000"/>
                          </a:solidFill>
                          <a:effectLst/>
                          <a:latin typeface="微软雅黑" panose="020B0503020204020204" pitchFamily="34" charset="-122"/>
                          <a:ea typeface="微软雅黑" panose="020B0503020204020204" pitchFamily="34" charset="-122"/>
                        </a:rPr>
                        <a:t>每半天最多按4学时</a:t>
                      </a:r>
                      <a:r>
                        <a:rPr lang="zh-CN" altLang="en-US" sz="1400" b="0" kern="100" dirty="0">
                          <a:solidFill>
                            <a:schemeClr val="tx1"/>
                          </a:solidFill>
                          <a:effectLst/>
                          <a:latin typeface="微软雅黑" panose="020B0503020204020204" pitchFamily="34" charset="-122"/>
                          <a:ea typeface="微软雅黑" panose="020B0503020204020204" pitchFamily="34" charset="-122"/>
                        </a:rPr>
                        <a:t>计算；同时，为多班次一并授课的，不重复计算讲课费；</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3.</a:t>
                      </a:r>
                      <a:r>
                        <a:rPr lang="zh-CN" altLang="en-US" sz="1400" b="0" kern="100" dirty="0">
                          <a:solidFill>
                            <a:schemeClr val="tx1"/>
                          </a:solidFill>
                          <a:effectLst/>
                          <a:latin typeface="微软雅黑" panose="020B0503020204020204" pitchFamily="34" charset="-122"/>
                          <a:ea typeface="微软雅黑" panose="020B0503020204020204" pitchFamily="34" charset="-122"/>
                        </a:rPr>
                        <a:t>项目负责人在网上申报系统按专家劳务报酬含税金额申报，劳务报酬的个人所得税由领取人负担，学校代扣代缴。</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835">
                <a:tc gridSpan="2">
                  <a:txBody>
                    <a:bodyPr/>
                    <a:lstStyle/>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校外专家劳务费包括：校外专家讲课费、评审费、咨询费等。</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4" name="直接连接符 3"/>
          <p:cNvCxnSpPr/>
          <p:nvPr/>
        </p:nvCxnSpPr>
        <p:spPr>
          <a:xfrm>
            <a:off x="5721985" y="765175"/>
            <a:ext cx="1875155" cy="1212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对角圆角矩形 5"/>
          <p:cNvSpPr/>
          <p:nvPr/>
        </p:nvSpPr>
        <p:spPr>
          <a:xfrm>
            <a:off x="126365" y="5028565"/>
            <a:ext cx="5039995" cy="40132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校外专家劳务费报销</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7" name="对角圆角矩形 6"/>
          <p:cNvSpPr/>
          <p:nvPr/>
        </p:nvSpPr>
        <p:spPr>
          <a:xfrm>
            <a:off x="5555615" y="5028565"/>
            <a:ext cx="3698240" cy="40195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校外专家讲课标准表</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（十三）</a:t>
            </a:r>
            <a:r>
              <a:rPr lang="zh-CN" altLang="zh-CN" sz="2400" b="1">
                <a:solidFill>
                  <a:schemeClr val="bg1"/>
                </a:solidFill>
                <a:latin typeface="微软雅黑" panose="020B0503020204020204" pitchFamily="34" charset="-122"/>
                <a:ea typeface="微软雅黑" panose="020B0503020204020204" pitchFamily="34" charset="-122"/>
                <a:sym typeface="+mn-ea"/>
              </a:rPr>
              <a:t>校外专家讲课费、评审费、咨询费等劳务费报销</a:t>
            </a:r>
            <a:endParaRPr lang="zh-CN" altLang="zh-CN" sz="2400" b="1">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9366250" y="5028565"/>
            <a:ext cx="393065" cy="275590"/>
          </a:xfrm>
          <a:prstGeom prst="rect">
            <a:avLst/>
          </a:prstGeom>
          <a:noFill/>
        </p:spPr>
        <p:txBody>
          <a:bodyPr wrap="square" rtlCol="0">
            <a:spAutoFit/>
          </a:bodyPr>
          <a:lstStyle/>
          <a:p>
            <a:r>
              <a:rPr lang="en-US" altLang="zh-CN" sz="1200" dirty="0" smtClean="0"/>
              <a:t>49</a:t>
            </a:r>
            <a:endParaRPr lang="en-US" altLang="zh-CN" sz="1200"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对角圆角矩形 19"/>
          <p:cNvSpPr/>
          <p:nvPr/>
        </p:nvSpPr>
        <p:spPr>
          <a:xfrm>
            <a:off x="-22860"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经费审批要求</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19" name="对角圆角矩形 18"/>
          <p:cNvSpPr/>
          <p:nvPr/>
        </p:nvSpPr>
        <p:spPr>
          <a:xfrm>
            <a:off x="-7620" y="5171440"/>
            <a:ext cx="9766935" cy="25336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graphicFrame>
        <p:nvGraphicFramePr>
          <p:cNvPr id="3" name="表格 -1"/>
          <p:cNvGraphicFramePr/>
          <p:nvPr/>
        </p:nvGraphicFramePr>
        <p:xfrm>
          <a:off x="1955800" y="1060450"/>
          <a:ext cx="6148705" cy="3137535"/>
        </p:xfrm>
        <a:graphic>
          <a:graphicData uri="http://schemas.openxmlformats.org/drawingml/2006/table">
            <a:tbl>
              <a:tblPr firstRow="1" bandRow="1">
                <a:tableStyleId>{5C22544A-7EE6-4342-B048-85BDC9FD1C3A}</a:tableStyleId>
              </a:tblPr>
              <a:tblGrid>
                <a:gridCol w="796925"/>
                <a:gridCol w="4315460"/>
                <a:gridCol w="1036320"/>
              </a:tblGrid>
              <a:tr h="1050925">
                <a:tc>
                  <a:txBody>
                    <a:bodyPr/>
                    <a:lstStyle/>
                    <a:p>
                      <a:pPr indent="0" algn="ctr">
                        <a:buNone/>
                      </a:pPr>
                      <a:r>
                        <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20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事    项</a:t>
                      </a:r>
                      <a:endPar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rPr>
                        <a:t>页码</a:t>
                      </a:r>
                      <a:endPar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043305">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经费审批要求</a:t>
                      </a:r>
                      <a:endPar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043305">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zh-CN" sz="1800" b="0" dirty="0">
                          <a:solidFill>
                            <a:srgbClr val="000000"/>
                          </a:solidFill>
                          <a:latin typeface="宋体" panose="02010600030101010101" pitchFamily="2" charset="-122"/>
                          <a:ea typeface="宋体" panose="02010600030101010101" pitchFamily="2" charset="-122"/>
                          <a:cs typeface="宋体" panose="02010600030101010101" pitchFamily="2" charset="-122"/>
                        </a:rPr>
                        <a:t>经费审批</a:t>
                      </a:r>
                      <a:r>
                        <a:rPr lang="zh-CN" altLang="zh-CN" sz="1800" b="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的关注</a:t>
                      </a:r>
                      <a:r>
                        <a:rPr lang="zh-CN" altLang="zh-CN" sz="1800" b="0" dirty="0">
                          <a:solidFill>
                            <a:srgbClr val="000000"/>
                          </a:solidFill>
                          <a:latin typeface="宋体" panose="02010600030101010101" pitchFamily="2" charset="-122"/>
                          <a:ea typeface="宋体" panose="02010600030101010101" pitchFamily="2" charset="-122"/>
                          <a:cs typeface="宋体" panose="02010600030101010101" pitchFamily="2" charset="-122"/>
                        </a:rPr>
                        <a:t>事项</a:t>
                      </a:r>
                      <a:endParaRPr lang="zh-CN" altLang="zh-CN" sz="18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P7</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bl>
          </a:graphicData>
        </a:graphic>
      </p:graphicFrame>
      <p:sp>
        <p:nvSpPr>
          <p:cNvPr id="9" name="文本框 8"/>
          <p:cNvSpPr txBox="1"/>
          <p:nvPr/>
        </p:nvSpPr>
        <p:spPr>
          <a:xfrm>
            <a:off x="9004300" y="4848225"/>
            <a:ext cx="393065" cy="275590"/>
          </a:xfrm>
          <a:prstGeom prst="rect">
            <a:avLst/>
          </a:prstGeom>
          <a:noFill/>
        </p:spPr>
        <p:txBody>
          <a:bodyPr wrap="square" rtlCol="0">
            <a:spAutoFit/>
          </a:bodyPr>
          <a:lstStyle/>
          <a:p>
            <a:r>
              <a:rPr lang="en-US" altLang="zh-CN" sz="1200" dirty="0" smtClean="0"/>
              <a:t>5</a:t>
            </a:r>
            <a:endParaRPr lang="en-US" altLang="zh-CN" sz="1200" dirty="0" smtClean="0"/>
          </a:p>
        </p:txBody>
      </p:sp>
    </p:spTree>
  </p:cSld>
  <p:clrMapOvr>
    <a:masterClrMapping/>
  </p:clrMapOvr>
  <mc:AlternateContent xmlns:mc="http://schemas.openxmlformats.org/markup-compatibility/2006">
    <mc:Choice xmlns:p14="http://schemas.microsoft.com/office/powerpoint/2010/main" Requires="p14">
      <p:transition spd="slow" p14:dur="1600">
        <p:wheel spokes="8"/>
      </p:transition>
    </mc:Choice>
    <mc:Fallback>
      <p:transition spd="slow">
        <p:wheel spokes="8"/>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Freeform 72"/>
          <p:cNvSpPr>
            <a:spLocks noEditPoints="1"/>
          </p:cNvSpPr>
          <p:nvPr/>
        </p:nvSpPr>
        <p:spPr>
          <a:xfrm>
            <a:off x="7076440" y="3987165"/>
            <a:ext cx="1598295" cy="11074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w="9525">
            <a:noFill/>
          </a:ln>
        </p:spPr>
        <p:txBody>
          <a:bodyPr/>
          <a:lstStyle/>
          <a:p>
            <a:endParaRPr lang="zh-CN" altLang="en-US"/>
          </a:p>
        </p:txBody>
      </p:sp>
      <p:graphicFrame>
        <p:nvGraphicFramePr>
          <p:cNvPr id="5" name="表格 4"/>
          <p:cNvGraphicFramePr>
            <a:graphicFrameLocks noGrp="1"/>
          </p:cNvGraphicFramePr>
          <p:nvPr/>
        </p:nvGraphicFramePr>
        <p:xfrm>
          <a:off x="1350620" y="926453"/>
          <a:ext cx="6643734" cy="1493520"/>
        </p:xfrm>
        <a:graphic>
          <a:graphicData uri="http://schemas.openxmlformats.org/drawingml/2006/table">
            <a:tbl>
              <a:tblPr firstRow="1" firstCol="1" lastRow="1" lastCol="1" bandRow="1" bandCol="1"/>
              <a:tblGrid>
                <a:gridCol w="658206"/>
                <a:gridCol w="2286954"/>
                <a:gridCol w="1780795"/>
                <a:gridCol w="1917779"/>
              </a:tblGrid>
              <a:tr h="163287">
                <a:tc>
                  <a:txBody>
                    <a:bodyPr/>
                    <a:lstStyle/>
                    <a:p>
                      <a:pPr algn="ctr">
                        <a:lnSpc>
                          <a:spcPct val="100000"/>
                        </a:lnSpc>
                        <a:spcAft>
                          <a:spcPts val="0"/>
                        </a:spcAft>
                      </a:pPr>
                      <a:r>
                        <a:rPr lang="zh-CN" altLang="en-US" sz="1400" b="1" kern="100" dirty="0" smtClean="0">
                          <a:effectLst/>
                          <a:latin typeface="微软雅黑" panose="020B0503020204020204" pitchFamily="34" charset="-122"/>
                          <a:ea typeface="微软雅黑" panose="020B0503020204020204" pitchFamily="34" charset="-122"/>
                        </a:rPr>
                        <a:t>级数</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altLang="en-US" sz="1400" b="1" kern="100" dirty="0" smtClean="0">
                          <a:effectLst/>
                          <a:latin typeface="微软雅黑" panose="020B0503020204020204" pitchFamily="34" charset="-122"/>
                          <a:ea typeface="微软雅黑" panose="020B0503020204020204" pitchFamily="34" charset="-122"/>
                        </a:rPr>
                        <a:t>每次应纳税所得额</a:t>
                      </a:r>
                      <a:r>
                        <a:rPr lang="en-US" altLang="zh-CN" sz="1400" b="1" kern="100" dirty="0" smtClean="0">
                          <a:effectLst/>
                          <a:latin typeface="微软雅黑" panose="020B0503020204020204" pitchFamily="34" charset="-122"/>
                          <a:ea typeface="微软雅黑" panose="020B0503020204020204" pitchFamily="34" charset="-122"/>
                        </a:rPr>
                        <a:t> </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effectLst/>
                          <a:latin typeface="微软雅黑" panose="020B0503020204020204" pitchFamily="34" charset="-122"/>
                          <a:ea typeface="微软雅黑" panose="020B0503020204020204" pitchFamily="34" charset="-122"/>
                        </a:rPr>
                        <a:t>税率（</a:t>
                      </a:r>
                      <a:r>
                        <a:rPr lang="en-US" altLang="zh-CN" sz="1400" b="1" kern="100" dirty="0" smtClean="0">
                          <a:effectLst/>
                          <a:latin typeface="微软雅黑" panose="020B0503020204020204" pitchFamily="34" charset="-122"/>
                          <a:ea typeface="微软雅黑" panose="020B0503020204020204" pitchFamily="34" charset="-122"/>
                        </a:rPr>
                        <a:t>%</a:t>
                      </a:r>
                      <a:r>
                        <a:rPr lang="zh-CN" altLang="en-US" sz="1400" b="1" kern="100" dirty="0" smtClean="0">
                          <a:effectLst/>
                          <a:latin typeface="微软雅黑" panose="020B0503020204020204" pitchFamily="34" charset="-122"/>
                          <a:ea typeface="微软雅黑" panose="020B0503020204020204" pitchFamily="34" charset="-122"/>
                        </a:rPr>
                        <a:t>）</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effectLst/>
                          <a:latin typeface="微软雅黑" panose="020B0503020204020204" pitchFamily="34" charset="-122"/>
                          <a:ea typeface="微软雅黑" panose="020B0503020204020204" pitchFamily="34" charset="-122"/>
                        </a:rPr>
                        <a:t>速算扣除数</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ctr">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          1</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buNone/>
                      </a:pP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不超过</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20000</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元部分</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          20</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0</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ctr">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          2</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20000</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至</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50000</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元</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          30</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2000</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ctr">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          3</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buNone/>
                      </a:pP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超过</a:t>
                      </a: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50000</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元</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          40</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buNone/>
                      </a:pPr>
                      <a:r>
                        <a:rPr lang="en-US" altLang="zh-CN" sz="1400" b="0" kern="100" dirty="0" smtClean="0">
                          <a:solidFill>
                            <a:schemeClr val="tx1"/>
                          </a:solidFill>
                          <a:effectLst/>
                          <a:latin typeface="微软雅黑" panose="020B0503020204020204" pitchFamily="34" charset="-122"/>
                          <a:ea typeface="微软雅黑" panose="020B0503020204020204" pitchFamily="34" charset="-122"/>
                        </a:rPr>
                        <a:t>7000</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（十三）</a:t>
            </a:r>
            <a:r>
              <a:rPr lang="zh-CN" altLang="zh-CN" sz="2400" b="1" dirty="0">
                <a:solidFill>
                  <a:schemeClr val="bg1"/>
                </a:solidFill>
                <a:latin typeface="微软雅黑" panose="020B0503020204020204" pitchFamily="34" charset="-122"/>
                <a:ea typeface="微软雅黑" panose="020B0503020204020204" pitchFamily="34" charset="-122"/>
                <a:sym typeface="+mn-ea"/>
              </a:rPr>
              <a:t>校外专家讲课费、评审费、咨询费等劳务费报销（续</a:t>
            </a:r>
            <a:r>
              <a:rPr lang="en-US" altLang="zh-CN" sz="2400" b="1" dirty="0">
                <a:solidFill>
                  <a:schemeClr val="bg1"/>
                </a:solidFill>
                <a:latin typeface="微软雅黑" panose="020B0503020204020204" pitchFamily="34" charset="-122"/>
                <a:ea typeface="微软雅黑" panose="020B0503020204020204" pitchFamily="34" charset="-122"/>
                <a:sym typeface="+mn-ea"/>
              </a:rPr>
              <a:t>1</a:t>
            </a:r>
            <a:r>
              <a:rPr lang="zh-CN" altLang="en-US" sz="2400" b="1" dirty="0">
                <a:solidFill>
                  <a:schemeClr val="bg1"/>
                </a:solidFill>
                <a:latin typeface="微软雅黑" panose="020B0503020204020204" pitchFamily="34" charset="-122"/>
                <a:ea typeface="微软雅黑" panose="020B0503020204020204" pitchFamily="34" charset="-122"/>
                <a:sym typeface="+mn-ea"/>
              </a:rPr>
              <a:t>）</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9" name="矩形 20"/>
          <p:cNvSpPr>
            <a:spLocks noChangeArrowheads="1"/>
          </p:cNvSpPr>
          <p:nvPr/>
        </p:nvSpPr>
        <p:spPr bwMode="auto">
          <a:xfrm>
            <a:off x="1075346" y="441627"/>
            <a:ext cx="6858048" cy="983615"/>
          </a:xfrm>
          <a:prstGeom prst="rect">
            <a:avLst/>
          </a:prstGeom>
          <a:noFill/>
          <a:ln w="9525">
            <a:noFill/>
            <a:miter lim="800000"/>
          </a:ln>
        </p:spPr>
        <p:txBody>
          <a:bodyPr wrap="square">
            <a:spAutoFit/>
          </a:bodyPr>
          <a:lstStyle/>
          <a:p>
            <a:pPr algn="ctr">
              <a:lnSpc>
                <a:spcPct val="150000"/>
              </a:lnSpc>
            </a:pPr>
            <a:r>
              <a:rPr lang="zh-CN" altLang="en-US" sz="20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劳务报酬个人所得税累进税率表 </a:t>
            </a:r>
            <a:endParaRPr lang="zh-CN" altLang="en-US" sz="1600" dirty="0" smtClean="0">
              <a:latin typeface="微软雅黑" panose="020B0503020204020204" pitchFamily="34" charset="-122"/>
              <a:ea typeface="微软雅黑" panose="020B0503020204020204" pitchFamily="34" charset="-122"/>
            </a:endParaRPr>
          </a:p>
          <a:p>
            <a:r>
              <a:rPr lang="en-US" altLang="zh-CN" sz="2800" dirty="0"/>
              <a:t> </a:t>
            </a:r>
            <a:endParaRPr lang="zh-CN" altLang="en-US" sz="2800" dirty="0"/>
          </a:p>
        </p:txBody>
      </p:sp>
      <p:sp>
        <p:nvSpPr>
          <p:cNvPr id="12" name="矩形 20"/>
          <p:cNvSpPr>
            <a:spLocks noChangeArrowheads="1"/>
          </p:cNvSpPr>
          <p:nvPr/>
        </p:nvSpPr>
        <p:spPr bwMode="auto">
          <a:xfrm>
            <a:off x="254921" y="2303461"/>
            <a:ext cx="9504394" cy="2792095"/>
          </a:xfrm>
          <a:prstGeom prst="rect">
            <a:avLst/>
          </a:prstGeom>
          <a:noFill/>
          <a:ln w="9525">
            <a:noFill/>
            <a:miter lim="800000"/>
          </a:ln>
        </p:spPr>
        <p:txBody>
          <a:bodyPr wrap="square">
            <a:spAutoFit/>
          </a:bodyPr>
          <a:lstStyle/>
          <a:p>
            <a:pPr>
              <a:lnSpc>
                <a:spcPct val="150000"/>
              </a:lnSpc>
            </a:pPr>
            <a:r>
              <a:rPr lang="en-US" altLang="zh-CN" sz="1300" dirty="0"/>
              <a:t> </a:t>
            </a:r>
            <a:r>
              <a:rPr lang="zh-CN" altLang="en-US" sz="1300" b="1" dirty="0" smtClean="0">
                <a:latin typeface="微软雅黑" panose="020B0503020204020204" pitchFamily="34" charset="-122"/>
                <a:ea typeface="微软雅黑" panose="020B0503020204020204" pitchFamily="34" charset="-122"/>
              </a:rPr>
              <a:t>劳务报酬的应纳税所得额：</a:t>
            </a:r>
            <a:r>
              <a:rPr lang="zh-CN" altLang="en-US" sz="1300" dirty="0" smtClean="0">
                <a:latin typeface="微软雅黑" panose="020B0503020204020204" pitchFamily="34" charset="-122"/>
                <a:ea typeface="微软雅黑" panose="020B0503020204020204" pitchFamily="34" charset="-122"/>
              </a:rPr>
              <a:t>当月劳务报酬收入</a:t>
            </a:r>
            <a:r>
              <a:rPr lang="zh-CN" altLang="en-US" sz="1300" b="1" dirty="0" smtClean="0">
                <a:solidFill>
                  <a:srgbClr val="FF0000"/>
                </a:solidFill>
                <a:latin typeface="微软雅黑" panose="020B0503020204020204" pitchFamily="34" charset="-122"/>
                <a:ea typeface="微软雅黑" panose="020B0503020204020204" pitchFamily="34" charset="-122"/>
              </a:rPr>
              <a:t>不足</a:t>
            </a:r>
            <a:r>
              <a:rPr lang="en-US" altLang="zh-CN" sz="1300" b="1" dirty="0" smtClean="0">
                <a:solidFill>
                  <a:srgbClr val="FF0000"/>
                </a:solidFill>
                <a:latin typeface="微软雅黑" panose="020B0503020204020204" pitchFamily="34" charset="-122"/>
                <a:ea typeface="微软雅黑" panose="020B0503020204020204" pitchFamily="34" charset="-122"/>
              </a:rPr>
              <a:t>4000</a:t>
            </a:r>
            <a:r>
              <a:rPr lang="zh-CN" altLang="en-US" sz="1300" b="1" dirty="0" smtClean="0">
                <a:solidFill>
                  <a:srgbClr val="FF0000"/>
                </a:solidFill>
                <a:latin typeface="微软雅黑" panose="020B0503020204020204" pitchFamily="34" charset="-122"/>
                <a:ea typeface="微软雅黑" panose="020B0503020204020204" pitchFamily="34" charset="-122"/>
              </a:rPr>
              <a:t>元</a:t>
            </a:r>
            <a:r>
              <a:rPr lang="zh-CN" altLang="en-US" sz="1300" dirty="0" smtClean="0">
                <a:latin typeface="微软雅黑" panose="020B0503020204020204" pitchFamily="34" charset="-122"/>
                <a:ea typeface="微软雅黑" panose="020B0503020204020204" pitchFamily="34" charset="-122"/>
              </a:rPr>
              <a:t>的，可</a:t>
            </a:r>
            <a:r>
              <a:rPr lang="zh-CN" altLang="en-US" sz="1300" b="1" dirty="0" smtClean="0">
                <a:solidFill>
                  <a:srgbClr val="FF0000"/>
                </a:solidFill>
                <a:latin typeface="微软雅黑" panose="020B0503020204020204" pitchFamily="34" charset="-122"/>
                <a:ea typeface="微软雅黑" panose="020B0503020204020204" pitchFamily="34" charset="-122"/>
              </a:rPr>
              <a:t>减去</a:t>
            </a:r>
            <a:r>
              <a:rPr lang="en-US" altLang="zh-CN" sz="1300" b="1" dirty="0" smtClean="0">
                <a:solidFill>
                  <a:srgbClr val="FF0000"/>
                </a:solidFill>
                <a:latin typeface="微软雅黑" panose="020B0503020204020204" pitchFamily="34" charset="-122"/>
                <a:ea typeface="微软雅黑" panose="020B0503020204020204" pitchFamily="34" charset="-122"/>
              </a:rPr>
              <a:t>800</a:t>
            </a:r>
            <a:r>
              <a:rPr lang="zh-CN" altLang="en-US" sz="1300" b="1" dirty="0" smtClean="0">
                <a:solidFill>
                  <a:srgbClr val="FF0000"/>
                </a:solidFill>
                <a:latin typeface="微软雅黑" panose="020B0503020204020204" pitchFamily="34" charset="-122"/>
                <a:ea typeface="微软雅黑" panose="020B0503020204020204" pitchFamily="34" charset="-122"/>
              </a:rPr>
              <a:t>元的免征额</a:t>
            </a:r>
            <a:r>
              <a:rPr lang="zh-CN" altLang="en-US" sz="1300" dirty="0" smtClean="0">
                <a:latin typeface="微软雅黑" panose="020B0503020204020204" pitchFamily="34" charset="-122"/>
                <a:ea typeface="微软雅黑" panose="020B0503020204020204" pitchFamily="34" charset="-122"/>
              </a:rPr>
              <a:t>；当月劳务报酬收入</a:t>
            </a:r>
            <a:r>
              <a:rPr lang="zh-CN" altLang="en-US" sz="1300" b="1" dirty="0" smtClean="0">
                <a:solidFill>
                  <a:srgbClr val="FF0000"/>
                </a:solidFill>
                <a:latin typeface="微软雅黑" panose="020B0503020204020204" pitchFamily="34" charset="-122"/>
                <a:ea typeface="微软雅黑" panose="020B0503020204020204" pitchFamily="34" charset="-122"/>
              </a:rPr>
              <a:t>超过</a:t>
            </a:r>
            <a:r>
              <a:rPr lang="en-US" altLang="zh-CN" sz="1300" b="1" dirty="0" smtClean="0">
                <a:solidFill>
                  <a:srgbClr val="FF0000"/>
                </a:solidFill>
                <a:latin typeface="微软雅黑" panose="020B0503020204020204" pitchFamily="34" charset="-122"/>
                <a:ea typeface="微软雅黑" panose="020B0503020204020204" pitchFamily="34" charset="-122"/>
              </a:rPr>
              <a:t>4000</a:t>
            </a:r>
            <a:r>
              <a:rPr lang="zh-CN" altLang="en-US" sz="1300" b="1" dirty="0" smtClean="0">
                <a:solidFill>
                  <a:srgbClr val="FF0000"/>
                </a:solidFill>
                <a:latin typeface="微软雅黑" panose="020B0503020204020204" pitchFamily="34" charset="-122"/>
                <a:ea typeface="微软雅黑" panose="020B0503020204020204" pitchFamily="34" charset="-122"/>
              </a:rPr>
              <a:t>元的</a:t>
            </a:r>
            <a:r>
              <a:rPr lang="zh-CN" altLang="en-US" sz="1300" dirty="0" smtClean="0">
                <a:latin typeface="微软雅黑" panose="020B0503020204020204" pitchFamily="34" charset="-122"/>
                <a:ea typeface="微软雅黑" panose="020B0503020204020204" pitchFamily="34" charset="-122"/>
              </a:rPr>
              <a:t>，可减</a:t>
            </a:r>
            <a:r>
              <a:rPr lang="zh-CN" altLang="en-US" sz="1300" b="1" dirty="0" smtClean="0">
                <a:solidFill>
                  <a:srgbClr val="FF0000"/>
                </a:solidFill>
                <a:latin typeface="微软雅黑" panose="020B0503020204020204" pitchFamily="34" charset="-122"/>
                <a:ea typeface="微软雅黑" panose="020B0503020204020204" pitchFamily="34" charset="-122"/>
              </a:rPr>
              <a:t>去收入额的</a:t>
            </a:r>
            <a:r>
              <a:rPr lang="en-US" altLang="zh-CN" sz="1300" b="1" dirty="0" smtClean="0">
                <a:solidFill>
                  <a:srgbClr val="FF0000"/>
                </a:solidFill>
                <a:latin typeface="微软雅黑" panose="020B0503020204020204" pitchFamily="34" charset="-122"/>
                <a:ea typeface="微软雅黑" panose="020B0503020204020204" pitchFamily="34" charset="-122"/>
              </a:rPr>
              <a:t>20%</a:t>
            </a:r>
            <a:r>
              <a:rPr lang="zh-CN" altLang="en-US" sz="1300" b="1" dirty="0" smtClean="0">
                <a:solidFill>
                  <a:srgbClr val="FF0000"/>
                </a:solidFill>
                <a:latin typeface="微软雅黑" panose="020B0503020204020204" pitchFamily="34" charset="-122"/>
                <a:ea typeface="微软雅黑" panose="020B0503020204020204" pitchFamily="34" charset="-122"/>
              </a:rPr>
              <a:t>免征额</a:t>
            </a:r>
            <a:r>
              <a:rPr lang="zh-CN" altLang="en-US" sz="1300" dirty="0" smtClean="0">
                <a:latin typeface="微软雅黑" panose="020B0503020204020204" pitchFamily="34" charset="-122"/>
                <a:ea typeface="微软雅黑" panose="020B0503020204020204" pitchFamily="34" charset="-122"/>
              </a:rPr>
              <a:t>。</a:t>
            </a:r>
            <a:endParaRPr lang="zh-CN" altLang="en-US" sz="1300" dirty="0" smtClean="0">
              <a:latin typeface="微软雅黑" panose="020B0503020204020204" pitchFamily="34" charset="-122"/>
              <a:ea typeface="微软雅黑" panose="020B0503020204020204" pitchFamily="34" charset="-122"/>
            </a:endParaRPr>
          </a:p>
          <a:p>
            <a:pPr>
              <a:lnSpc>
                <a:spcPct val="150000"/>
              </a:lnSpc>
            </a:pPr>
            <a:r>
              <a:rPr lang="zh-CN" altLang="en-US" sz="1300" dirty="0" smtClean="0">
                <a:latin typeface="微软雅黑" panose="020B0503020204020204" pitchFamily="34" charset="-122"/>
                <a:ea typeface="微软雅黑" panose="020B0503020204020204" pitchFamily="34" charset="-122"/>
              </a:rPr>
              <a:t>　　例如：某校外专家</a:t>
            </a:r>
            <a:r>
              <a:rPr lang="en-US" altLang="zh-CN" sz="1300" dirty="0" smtClean="0">
                <a:latin typeface="微软雅黑" panose="020B0503020204020204" pitchFamily="34" charset="-122"/>
                <a:ea typeface="微软雅黑" panose="020B0503020204020204" pitchFamily="34" charset="-122"/>
              </a:rPr>
              <a:t>6</a:t>
            </a:r>
            <a:r>
              <a:rPr lang="zh-CN" altLang="en-US" sz="1300" dirty="0" smtClean="0">
                <a:latin typeface="微软雅黑" panose="020B0503020204020204" pitchFamily="34" charset="-122"/>
                <a:ea typeface="微软雅黑" panose="020B0503020204020204" pitchFamily="34" charset="-122"/>
              </a:rPr>
              <a:t>月在</a:t>
            </a:r>
            <a:r>
              <a:rPr lang="en-US" altLang="zh-CN" sz="1300" dirty="0" smtClean="0">
                <a:latin typeface="微软雅黑" panose="020B0503020204020204" pitchFamily="34" charset="-122"/>
                <a:ea typeface="微软雅黑" panose="020B0503020204020204" pitchFamily="34" charset="-122"/>
              </a:rPr>
              <a:t>A</a:t>
            </a:r>
            <a:r>
              <a:rPr lang="zh-CN" altLang="en-US" sz="1300" dirty="0" smtClean="0">
                <a:latin typeface="微软雅黑" panose="020B0503020204020204" pitchFamily="34" charset="-122"/>
                <a:ea typeface="微软雅黑" panose="020B0503020204020204" pitchFamily="34" charset="-122"/>
              </a:rPr>
              <a:t>学院取得评审费（税前）</a:t>
            </a:r>
            <a:r>
              <a:rPr lang="en-US" altLang="zh-CN" sz="1300" dirty="0" smtClean="0">
                <a:latin typeface="微软雅黑" panose="020B0503020204020204" pitchFamily="34" charset="-122"/>
                <a:ea typeface="微软雅黑" panose="020B0503020204020204" pitchFamily="34" charset="-122"/>
              </a:rPr>
              <a:t>2000</a:t>
            </a:r>
            <a:r>
              <a:rPr lang="zh-CN" altLang="en-US" sz="1300" dirty="0" smtClean="0">
                <a:latin typeface="微软雅黑" panose="020B0503020204020204" pitchFamily="34" charset="-122"/>
                <a:ea typeface="微软雅黑" panose="020B0503020204020204" pitchFamily="34" charset="-122"/>
              </a:rPr>
              <a:t>元，在</a:t>
            </a:r>
            <a:r>
              <a:rPr lang="en-US" altLang="zh-CN" sz="1300" dirty="0" smtClean="0">
                <a:latin typeface="微软雅黑" panose="020B0503020204020204" pitchFamily="34" charset="-122"/>
                <a:ea typeface="微软雅黑" panose="020B0503020204020204" pitchFamily="34" charset="-122"/>
              </a:rPr>
              <a:t>B</a:t>
            </a:r>
            <a:r>
              <a:rPr lang="zh-CN" altLang="en-US" sz="1300" dirty="0" smtClean="0">
                <a:latin typeface="微软雅黑" panose="020B0503020204020204" pitchFamily="34" charset="-122"/>
                <a:ea typeface="微软雅黑" panose="020B0503020204020204" pitchFamily="34" charset="-122"/>
              </a:rPr>
              <a:t>学院取得讲课费（税前）</a:t>
            </a:r>
            <a:r>
              <a:rPr lang="en-US" altLang="zh-CN" sz="1300" dirty="0" smtClean="0">
                <a:latin typeface="微软雅黑" panose="020B0503020204020204" pitchFamily="34" charset="-122"/>
                <a:ea typeface="微软雅黑" panose="020B0503020204020204" pitchFamily="34" charset="-122"/>
              </a:rPr>
              <a:t>2500</a:t>
            </a:r>
            <a:r>
              <a:rPr lang="zh-CN" altLang="en-US" sz="1300" dirty="0" smtClean="0">
                <a:latin typeface="微软雅黑" panose="020B0503020204020204" pitchFamily="34" charset="-122"/>
                <a:ea typeface="微软雅黑" panose="020B0503020204020204" pitchFamily="34" charset="-122"/>
              </a:rPr>
              <a:t>元，通过网上申报系统进行发放报酬。</a:t>
            </a:r>
            <a:endParaRPr lang="zh-CN" altLang="en-US" sz="1300" dirty="0" smtClean="0">
              <a:latin typeface="微软雅黑" panose="020B0503020204020204" pitchFamily="34" charset="-122"/>
              <a:ea typeface="微软雅黑" panose="020B0503020204020204" pitchFamily="34" charset="-122"/>
            </a:endParaRPr>
          </a:p>
          <a:p>
            <a:pPr>
              <a:lnSpc>
                <a:spcPct val="150000"/>
              </a:lnSpc>
            </a:pPr>
            <a:r>
              <a:rPr lang="zh-CN" altLang="en-US" sz="1300" dirty="0" smtClean="0">
                <a:latin typeface="微软雅黑" panose="020B0503020204020204" pitchFamily="34" charset="-122"/>
                <a:ea typeface="微软雅黑" panose="020B0503020204020204" pitchFamily="34" charset="-122"/>
              </a:rPr>
              <a:t>　　第一次发放评审费时   应纳税额</a:t>
            </a:r>
            <a:r>
              <a:rPr lang="en-US" altLang="zh-CN" sz="1300" dirty="0" smtClean="0">
                <a:latin typeface="微软雅黑" panose="020B0503020204020204" pitchFamily="34" charset="-122"/>
                <a:ea typeface="微软雅黑" panose="020B0503020204020204" pitchFamily="34" charset="-122"/>
              </a:rPr>
              <a:t>=</a:t>
            </a:r>
            <a:r>
              <a:rPr lang="zh-CN" altLang="en-US" sz="1300" dirty="0" smtClean="0">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2000-800</a:t>
            </a:r>
            <a:r>
              <a:rPr lang="zh-CN" altLang="en-US" sz="1300" dirty="0" smtClean="0">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×20%=240</a:t>
            </a:r>
            <a:r>
              <a:rPr lang="zh-CN" altLang="en-US" sz="1300" dirty="0" smtClean="0">
                <a:latin typeface="微软雅黑" panose="020B0503020204020204" pitchFamily="34" charset="-122"/>
                <a:ea typeface="微软雅黑" panose="020B0503020204020204" pitchFamily="34" charset="-122"/>
              </a:rPr>
              <a:t>（元） </a:t>
            </a:r>
            <a:endParaRPr lang="en-US" altLang="zh-CN" sz="1300" dirty="0" smtClean="0">
              <a:latin typeface="微软雅黑" panose="020B0503020204020204" pitchFamily="34" charset="-122"/>
              <a:ea typeface="微软雅黑" panose="020B0503020204020204" pitchFamily="34" charset="-122"/>
            </a:endParaRPr>
          </a:p>
          <a:p>
            <a:pPr>
              <a:lnSpc>
                <a:spcPct val="150000"/>
              </a:lnSpc>
            </a:pPr>
            <a:r>
              <a:rPr lang="en-US" altLang="zh-CN" sz="1300" dirty="0" smtClean="0">
                <a:latin typeface="微软雅黑" panose="020B0503020204020204" pitchFamily="34" charset="-122"/>
                <a:ea typeface="微软雅黑" panose="020B0503020204020204" pitchFamily="34" charset="-122"/>
              </a:rPr>
              <a:t>                                       </a:t>
            </a:r>
            <a:r>
              <a:rPr lang="zh-CN" altLang="en-US" sz="1300" dirty="0" smtClean="0">
                <a:latin typeface="微软雅黑" panose="020B0503020204020204" pitchFamily="34" charset="-122"/>
                <a:ea typeface="微软雅黑" panose="020B0503020204020204" pitchFamily="34" charset="-122"/>
              </a:rPr>
              <a:t> 到手金额 </a:t>
            </a:r>
            <a:r>
              <a:rPr lang="en-US" altLang="zh-CN" sz="1300" dirty="0" smtClean="0">
                <a:latin typeface="微软雅黑" panose="020B0503020204020204" pitchFamily="34" charset="-122"/>
                <a:ea typeface="微软雅黑" panose="020B0503020204020204" pitchFamily="34" charset="-122"/>
              </a:rPr>
              <a:t>=2000-240=1760</a:t>
            </a:r>
            <a:r>
              <a:rPr lang="zh-CN" altLang="en-US" sz="1300" dirty="0" smtClean="0">
                <a:latin typeface="微软雅黑" panose="020B0503020204020204" pitchFamily="34" charset="-122"/>
                <a:ea typeface="微软雅黑" panose="020B0503020204020204" pitchFamily="34" charset="-122"/>
              </a:rPr>
              <a:t>（元）</a:t>
            </a:r>
            <a:endParaRPr lang="en-US" altLang="zh-CN" sz="1300" dirty="0" smtClean="0">
              <a:latin typeface="微软雅黑" panose="020B0503020204020204" pitchFamily="34" charset="-122"/>
              <a:ea typeface="微软雅黑" panose="020B0503020204020204" pitchFamily="34" charset="-122"/>
            </a:endParaRPr>
          </a:p>
          <a:p>
            <a:pPr>
              <a:lnSpc>
                <a:spcPct val="150000"/>
              </a:lnSpc>
            </a:pPr>
            <a:r>
              <a:rPr lang="en-US" altLang="zh-CN" sz="1300" dirty="0" smtClean="0">
                <a:latin typeface="微软雅黑" panose="020B0503020204020204" pitchFamily="34" charset="-122"/>
                <a:ea typeface="微软雅黑" panose="020B0503020204020204" pitchFamily="34" charset="-122"/>
              </a:rPr>
              <a:t>       </a:t>
            </a:r>
            <a:r>
              <a:rPr lang="zh-CN" altLang="en-US" sz="1300" dirty="0" smtClean="0">
                <a:latin typeface="微软雅黑" panose="020B0503020204020204" pitchFamily="34" charset="-122"/>
                <a:ea typeface="微软雅黑" panose="020B0503020204020204" pitchFamily="34" charset="-122"/>
              </a:rPr>
              <a:t>第二次发放讲课费时  应纳税额</a:t>
            </a:r>
            <a:r>
              <a:rPr lang="en-US" altLang="zh-CN" sz="1300" dirty="0" smtClean="0">
                <a:latin typeface="微软雅黑" panose="020B0503020204020204" pitchFamily="34" charset="-122"/>
                <a:ea typeface="微软雅黑" panose="020B0503020204020204" pitchFamily="34" charset="-122"/>
              </a:rPr>
              <a:t>=</a:t>
            </a:r>
            <a:r>
              <a:rPr lang="zh-CN" altLang="en-US" sz="1300" b="1" dirty="0" smtClean="0">
                <a:solidFill>
                  <a:srgbClr val="FF0000"/>
                </a:solidFill>
                <a:latin typeface="微软雅黑" panose="020B0503020204020204" pitchFamily="34" charset="-122"/>
                <a:ea typeface="微软雅黑" panose="020B0503020204020204" pitchFamily="34" charset="-122"/>
              </a:rPr>
              <a:t>（</a:t>
            </a:r>
            <a:r>
              <a:rPr lang="en-US" altLang="zh-CN" sz="1300" b="1" dirty="0" smtClean="0">
                <a:solidFill>
                  <a:srgbClr val="FF0000"/>
                </a:solidFill>
                <a:latin typeface="微软雅黑" panose="020B0503020204020204" pitchFamily="34" charset="-122"/>
                <a:ea typeface="微软雅黑" panose="020B0503020204020204" pitchFamily="34" charset="-122"/>
              </a:rPr>
              <a:t>2000+2500</a:t>
            </a:r>
            <a:r>
              <a:rPr lang="zh-CN" altLang="en-US" sz="1300" b="1" dirty="0" smtClean="0">
                <a:solidFill>
                  <a:srgbClr val="FF0000"/>
                </a:solidFill>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×(1-20%)×20%=720 (</a:t>
            </a:r>
            <a:r>
              <a:rPr lang="zh-CN" altLang="en-US" sz="1300" dirty="0" smtClean="0">
                <a:latin typeface="微软雅黑" panose="020B0503020204020204" pitchFamily="34" charset="-122"/>
                <a:ea typeface="微软雅黑" panose="020B0503020204020204" pitchFamily="34" charset="-122"/>
              </a:rPr>
              <a:t>元</a:t>
            </a:r>
            <a:r>
              <a:rPr lang="en-US" altLang="zh-CN" sz="1300" dirty="0" smtClean="0">
                <a:latin typeface="微软雅黑" panose="020B0503020204020204" pitchFamily="34" charset="-122"/>
                <a:ea typeface="微软雅黑" panose="020B0503020204020204" pitchFamily="34" charset="-122"/>
              </a:rPr>
              <a:t>)  </a:t>
            </a:r>
            <a:r>
              <a:rPr lang="en-US" altLang="zh-CN" sz="1300" b="1" dirty="0" smtClean="0">
                <a:solidFill>
                  <a:srgbClr val="FF0000"/>
                </a:solidFill>
                <a:latin typeface="微软雅黑" panose="020B0503020204020204" pitchFamily="34" charset="-122"/>
                <a:ea typeface="微软雅黑" panose="020B0503020204020204" pitchFamily="34" charset="-122"/>
              </a:rPr>
              <a:t> </a:t>
            </a:r>
            <a:r>
              <a:rPr lang="zh-CN" altLang="en-US" sz="1300" b="1" dirty="0" smtClean="0">
                <a:solidFill>
                  <a:srgbClr val="FF0000"/>
                </a:solidFill>
                <a:latin typeface="微软雅黑" panose="020B0503020204020204" pitchFamily="34" charset="-122"/>
                <a:ea typeface="微软雅黑" panose="020B0503020204020204" pitchFamily="34" charset="-122"/>
              </a:rPr>
              <a:t>（与第一次金额合并计税） </a:t>
            </a:r>
            <a:endParaRPr lang="zh-CN" altLang="en-US" sz="1300" b="1"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300" dirty="0" smtClean="0">
                <a:latin typeface="微软雅黑" panose="020B0503020204020204" pitchFamily="34" charset="-122"/>
                <a:ea typeface="微软雅黑" panose="020B0503020204020204" pitchFamily="34" charset="-122"/>
              </a:rPr>
              <a:t>                                       </a:t>
            </a:r>
            <a:r>
              <a:rPr lang="zh-CN" altLang="en-US" sz="1300" dirty="0" smtClean="0">
                <a:latin typeface="微软雅黑" panose="020B0503020204020204" pitchFamily="34" charset="-122"/>
                <a:ea typeface="微软雅黑" panose="020B0503020204020204" pitchFamily="34" charset="-122"/>
              </a:rPr>
              <a:t>即补扣税</a:t>
            </a:r>
            <a:r>
              <a:rPr lang="en-US" altLang="zh-CN" sz="1300" dirty="0" smtClean="0">
                <a:latin typeface="微软雅黑" panose="020B0503020204020204" pitchFamily="34" charset="-122"/>
                <a:ea typeface="微软雅黑" panose="020B0503020204020204" pitchFamily="34" charset="-122"/>
              </a:rPr>
              <a:t>=720-</a:t>
            </a:r>
            <a:r>
              <a:rPr lang="en-US" altLang="zh-CN" sz="1300" b="1" dirty="0" smtClean="0">
                <a:solidFill>
                  <a:srgbClr val="FF0000"/>
                </a:solidFill>
                <a:latin typeface="微软雅黑" panose="020B0503020204020204" pitchFamily="34" charset="-122"/>
                <a:ea typeface="微软雅黑" panose="020B0503020204020204" pitchFamily="34" charset="-122"/>
              </a:rPr>
              <a:t>240</a:t>
            </a:r>
            <a:r>
              <a:rPr lang="en-US" altLang="zh-CN" sz="1300" dirty="0" smtClean="0">
                <a:latin typeface="微软雅黑" panose="020B0503020204020204" pitchFamily="34" charset="-122"/>
                <a:ea typeface="微软雅黑" panose="020B0503020204020204" pitchFamily="34" charset="-122"/>
              </a:rPr>
              <a:t>=480</a:t>
            </a:r>
            <a:r>
              <a:rPr lang="zh-CN" altLang="en-US" sz="1300" dirty="0" smtClean="0">
                <a:latin typeface="微软雅黑" panose="020B0503020204020204" pitchFamily="34" charset="-122"/>
                <a:ea typeface="微软雅黑" panose="020B0503020204020204" pitchFamily="34" charset="-122"/>
              </a:rPr>
              <a:t>（元）</a:t>
            </a:r>
            <a:endParaRPr lang="en-US" altLang="zh-CN" sz="1300" dirty="0" smtClean="0">
              <a:latin typeface="微软雅黑" panose="020B0503020204020204" pitchFamily="34" charset="-122"/>
              <a:ea typeface="微软雅黑" panose="020B0503020204020204" pitchFamily="34" charset="-122"/>
            </a:endParaRPr>
          </a:p>
          <a:p>
            <a:pPr>
              <a:lnSpc>
                <a:spcPct val="150000"/>
              </a:lnSpc>
            </a:pPr>
            <a:r>
              <a:rPr lang="zh-CN" altLang="en-US" sz="1300" dirty="0" smtClean="0">
                <a:latin typeface="微软雅黑" panose="020B0503020204020204" pitchFamily="34" charset="-122"/>
                <a:ea typeface="微软雅黑" panose="020B0503020204020204" pitchFamily="34" charset="-122"/>
              </a:rPr>
              <a:t>                                       到手金额</a:t>
            </a:r>
            <a:r>
              <a:rPr lang="en-US" altLang="zh-CN" sz="1300" dirty="0" smtClean="0">
                <a:latin typeface="微软雅黑" panose="020B0503020204020204" pitchFamily="34" charset="-122"/>
                <a:ea typeface="微软雅黑" panose="020B0503020204020204" pitchFamily="34" charset="-122"/>
              </a:rPr>
              <a:t>=2500-</a:t>
            </a:r>
            <a:r>
              <a:rPr lang="zh-CN" altLang="en-US" sz="1300" b="1" dirty="0" smtClean="0">
                <a:solidFill>
                  <a:srgbClr val="FF0000"/>
                </a:solidFill>
                <a:latin typeface="微软雅黑" panose="020B0503020204020204" pitchFamily="34" charset="-122"/>
                <a:ea typeface="微软雅黑" panose="020B0503020204020204" pitchFamily="34" charset="-122"/>
              </a:rPr>
              <a:t>（</a:t>
            </a:r>
            <a:r>
              <a:rPr lang="en-US" altLang="zh-CN" sz="1300" b="1" dirty="0" smtClean="0">
                <a:solidFill>
                  <a:srgbClr val="FF0000"/>
                </a:solidFill>
                <a:latin typeface="微软雅黑" panose="020B0503020204020204" pitchFamily="34" charset="-122"/>
                <a:ea typeface="微软雅黑" panose="020B0503020204020204" pitchFamily="34" charset="-122"/>
              </a:rPr>
              <a:t>720-240</a:t>
            </a:r>
            <a:r>
              <a:rPr lang="zh-CN" altLang="en-US" sz="1300" b="1" dirty="0" smtClean="0">
                <a:solidFill>
                  <a:srgbClr val="FF0000"/>
                </a:solidFill>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=2020</a:t>
            </a:r>
            <a:r>
              <a:rPr lang="zh-CN" altLang="en-US" sz="1300" dirty="0" smtClean="0">
                <a:latin typeface="微软雅黑" panose="020B0503020204020204" pitchFamily="34" charset="-122"/>
                <a:ea typeface="微软雅黑" panose="020B0503020204020204" pitchFamily="34" charset="-122"/>
              </a:rPr>
              <a:t>（元）</a:t>
            </a:r>
            <a:endParaRPr lang="zh-CN" altLang="en-US" sz="1300" dirty="0">
              <a:latin typeface="微软雅黑" panose="020B0503020204020204" pitchFamily="34" charset="-122"/>
              <a:ea typeface="微软雅黑" panose="020B0503020204020204" pitchFamily="34" charset="-122"/>
            </a:endParaRPr>
          </a:p>
        </p:txBody>
      </p:sp>
      <p:sp>
        <p:nvSpPr>
          <p:cNvPr id="3" name="对角圆角矩形 2"/>
          <p:cNvSpPr/>
          <p:nvPr/>
        </p:nvSpPr>
        <p:spPr>
          <a:xfrm>
            <a:off x="-8255" y="5147310"/>
            <a:ext cx="9738995" cy="2806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noProof="1">
                <a:solidFill>
                  <a:schemeClr val="bg1"/>
                </a:solidFill>
                <a:latin typeface="微软雅黑" panose="020B0503020204020204" pitchFamily="34" charset="-122"/>
                <a:ea typeface="微软雅黑" panose="020B0503020204020204" pitchFamily="34" charset="-122"/>
              </a:rPr>
              <a:t>劳务报酬个人所得税计算</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337675" y="4819015"/>
            <a:ext cx="393065" cy="275590"/>
          </a:xfrm>
          <a:prstGeom prst="rect">
            <a:avLst/>
          </a:prstGeom>
          <a:noFill/>
        </p:spPr>
        <p:txBody>
          <a:bodyPr wrap="square" rtlCol="0">
            <a:spAutoFit/>
          </a:bodyPr>
          <a:lstStyle/>
          <a:p>
            <a:r>
              <a:rPr lang="en-US" altLang="zh-CN" sz="1200" dirty="0" smtClean="0"/>
              <a:t>50</a:t>
            </a:r>
            <a:endParaRPr lang="en-US" altLang="zh-CN" sz="1200"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Freeform 72"/>
          <p:cNvSpPr>
            <a:spLocks noEditPoints="1"/>
          </p:cNvSpPr>
          <p:nvPr/>
        </p:nvSpPr>
        <p:spPr>
          <a:xfrm>
            <a:off x="7076440" y="3987165"/>
            <a:ext cx="1598295" cy="11074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w="9525">
            <a:noFill/>
          </a:ln>
        </p:spPr>
        <p:txBody>
          <a:bodyPr/>
          <a:lstStyle/>
          <a:p>
            <a:endParaRPr lang="zh-CN" altLang="en-US"/>
          </a:p>
        </p:txBody>
      </p:sp>
      <p:graphicFrame>
        <p:nvGraphicFramePr>
          <p:cNvPr id="2" name="表格 -1"/>
          <p:cNvGraphicFramePr/>
          <p:nvPr/>
        </p:nvGraphicFramePr>
        <p:xfrm>
          <a:off x="5259070" y="845185"/>
          <a:ext cx="4137660" cy="4047490"/>
        </p:xfrm>
        <a:graphic>
          <a:graphicData uri="http://schemas.openxmlformats.org/drawingml/2006/table">
            <a:tbl>
              <a:tblPr firstRow="1" bandRow="1">
                <a:tableStyleId>{5940675A-B579-460E-94D1-54222C63F5DA}</a:tableStyleId>
              </a:tblPr>
              <a:tblGrid>
                <a:gridCol w="1534795"/>
                <a:gridCol w="1128395"/>
                <a:gridCol w="1474470"/>
              </a:tblGrid>
              <a:tr h="1073785">
                <a:tc>
                  <a:txBody>
                    <a:bodyPr/>
                    <a:lstStyle/>
                    <a:p>
                      <a:pPr indent="0" algn="ctr">
                        <a:buNone/>
                      </a:pPr>
                      <a:r>
                        <a:rPr lang="en-US" altLang="zh-CN" sz="1400" kern="100" dirty="0">
                          <a:effectLst/>
                          <a:latin typeface="微软雅黑" panose="020B0503020204020204" pitchFamily="34" charset="-122"/>
                          <a:ea typeface="微软雅黑" panose="020B0503020204020204" pitchFamily="34" charset="-122"/>
                        </a:rPr>
                        <a:t>            </a:t>
                      </a:r>
                      <a:r>
                        <a:rPr lang="zh-CN" altLang="en-US" sz="1400" kern="100" dirty="0">
                          <a:effectLst/>
                          <a:latin typeface="微软雅黑" panose="020B0503020204020204" pitchFamily="34" charset="-122"/>
                          <a:ea typeface="微软雅黑" panose="020B0503020204020204" pitchFamily="34" charset="-122"/>
                        </a:rPr>
                        <a:t>答辩类型</a:t>
                      </a:r>
                      <a:endParaRPr lang="zh-CN" altLang="en-US" sz="1400" kern="100" dirty="0">
                        <a:effectLst/>
                        <a:latin typeface="微软雅黑" panose="020B0503020204020204" pitchFamily="34" charset="-122"/>
                        <a:ea typeface="微软雅黑" panose="020B0503020204020204" pitchFamily="34" charset="-122"/>
                      </a:endParaRPr>
                    </a:p>
                    <a:p>
                      <a:pPr indent="0" algn="ctr">
                        <a:buNone/>
                      </a:pPr>
                      <a:endParaRPr lang="zh-CN" altLang="en-US" sz="1400" kern="100" dirty="0">
                        <a:effectLst/>
                        <a:latin typeface="微软雅黑" panose="020B0503020204020204" pitchFamily="34" charset="-122"/>
                        <a:ea typeface="微软雅黑" panose="020B0503020204020204" pitchFamily="34" charset="-122"/>
                      </a:endParaRPr>
                    </a:p>
                    <a:p>
                      <a:pPr indent="0" algn="ctr">
                        <a:buNone/>
                      </a:pPr>
                      <a:endParaRPr lang="zh-CN" altLang="en-US" sz="1400" kern="100" dirty="0">
                        <a:effectLst/>
                        <a:latin typeface="微软雅黑" panose="020B0503020204020204" pitchFamily="34" charset="-122"/>
                        <a:ea typeface="微软雅黑" panose="020B0503020204020204" pitchFamily="34" charset="-122"/>
                      </a:endParaRPr>
                    </a:p>
                    <a:p>
                      <a:pPr indent="0" algn="ctr">
                        <a:buNone/>
                      </a:pPr>
                      <a:r>
                        <a:rPr lang="zh-CN" altLang="en-US" sz="1400" kern="100" dirty="0">
                          <a:effectLst/>
                          <a:latin typeface="微软雅黑" panose="020B0503020204020204" pitchFamily="34" charset="-122"/>
                          <a:ea typeface="微软雅黑" panose="020B0503020204020204" pitchFamily="34" charset="-122"/>
                        </a:rPr>
                        <a:t>支出项目</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kern="100" dirty="0">
                          <a:effectLst/>
                          <a:latin typeface="微软雅黑" panose="020B0503020204020204" pitchFamily="34" charset="-122"/>
                          <a:ea typeface="微软雅黑" panose="020B0503020204020204" pitchFamily="34" charset="-122"/>
                        </a:rPr>
                        <a:t>博士生</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kern="100" dirty="0">
                          <a:effectLst/>
                          <a:latin typeface="微软雅黑" panose="020B0503020204020204" pitchFamily="34" charset="-122"/>
                          <a:ea typeface="微软雅黑" panose="020B0503020204020204" pitchFamily="34" charset="-122"/>
                        </a:rPr>
                        <a:t>硕士生</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4725">
                <a:tc>
                  <a:txBody>
                    <a:bodyPr/>
                    <a:lstStyle/>
                    <a:p>
                      <a:pPr indent="0" algn="ctr">
                        <a:buNone/>
                      </a:pPr>
                      <a:r>
                        <a:rPr lang="zh-CN" altLang="en-US" sz="1400" kern="100" dirty="0">
                          <a:effectLst/>
                          <a:latin typeface="微软雅黑" panose="020B0503020204020204" pitchFamily="34" charset="-122"/>
                          <a:ea typeface="微软雅黑" panose="020B0503020204020204" pitchFamily="34" charset="-122"/>
                        </a:rPr>
                        <a:t>评阅人酬金</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kern="100" dirty="0">
                          <a:effectLst/>
                          <a:latin typeface="微软雅黑" panose="020B0503020204020204" pitchFamily="34" charset="-122"/>
                          <a:ea typeface="微软雅黑" panose="020B0503020204020204" pitchFamily="34" charset="-122"/>
                        </a:rPr>
                        <a:t>由学校出，无需报账</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kern="100" dirty="0">
                          <a:effectLst/>
                          <a:latin typeface="微软雅黑" panose="020B0503020204020204" pitchFamily="34" charset="-122"/>
                          <a:ea typeface="微软雅黑" panose="020B0503020204020204" pitchFamily="34" charset="-122"/>
                        </a:rPr>
                        <a:t>匿名评审：学校出常规评审：不超过300</a:t>
                      </a:r>
                      <a:endParaRPr lang="zh-CN" altLang="en-US" sz="1400" kern="100" dirty="0">
                        <a:effectLst/>
                        <a:latin typeface="微软雅黑" panose="020B0503020204020204" pitchFamily="34" charset="-122"/>
                        <a:ea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7680">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答辩委员酬金</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不超过500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不超过300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7680">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答辩秘书酬金</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不超过300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不超过200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7210">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工作人员酬金（限2人）</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不超过100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不超过100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6410">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答辩活动费</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不超过300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kern="100" dirty="0">
                          <a:effectLst/>
                          <a:latin typeface="微软雅黑" panose="020B0503020204020204" pitchFamily="34" charset="-122"/>
                          <a:ea typeface="微软雅黑" panose="020B0503020204020204" pitchFamily="34" charset="-122"/>
                        </a:rPr>
                        <a:t>不超过100</a:t>
                      </a:r>
                      <a:endParaRPr lang="zh-CN" altLang="en-US" sz="1400" b="0" kern="100" dirty="0">
                        <a:effectLst/>
                        <a:latin typeface="微软雅黑" panose="020B0503020204020204" pitchFamily="34" charset="-122"/>
                        <a:ea typeface="微软雅黑" panose="020B0503020204020204" pitchFamily="34"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a:graphicFrameLocks noGrp="1"/>
          </p:cNvGraphicFramePr>
          <p:nvPr/>
        </p:nvGraphicFramePr>
        <p:xfrm>
          <a:off x="352425" y="845185"/>
          <a:ext cx="4332605" cy="4048125"/>
        </p:xfrm>
        <a:graphic>
          <a:graphicData uri="http://schemas.openxmlformats.org/drawingml/2006/table">
            <a:tbl>
              <a:tblPr firstRow="1" firstCol="1" lastRow="1" lastCol="1" bandRow="1" bandCol="1"/>
              <a:tblGrid>
                <a:gridCol w="2029460"/>
                <a:gridCol w="2303145"/>
              </a:tblGrid>
              <a:tr h="847090">
                <a:tc>
                  <a:txBody>
                    <a:bodyPr/>
                    <a:lstStyle/>
                    <a:p>
                      <a:pPr algn="ctr">
                        <a:lnSpc>
                          <a:spcPct val="100000"/>
                        </a:lnSpc>
                        <a:spcAft>
                          <a:spcPts val="0"/>
                        </a:spcAft>
                      </a:pPr>
                      <a:r>
                        <a:rPr lang="zh-CN" altLang="zh-CN" sz="1400" b="1" kern="100" dirty="0">
                          <a:effectLst/>
                          <a:latin typeface="微软雅黑" panose="020B0503020204020204" pitchFamily="34" charset="-122"/>
                          <a:ea typeface="微软雅黑" panose="020B0503020204020204" pitchFamily="34" charset="-122"/>
                          <a:sym typeface="+mn-ea"/>
                        </a:rPr>
                        <a:t>报销资料清单</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400" b="1" kern="100" dirty="0">
                          <a:effectLst/>
                          <a:latin typeface="微软雅黑" panose="020B0503020204020204" pitchFamily="34" charset="-122"/>
                          <a:ea typeface="微软雅黑" panose="020B0503020204020204" pitchFamily="34" charset="-122"/>
                        </a:rPr>
                        <a:t>重要事项说明</a:t>
                      </a:r>
                      <a:endParaRPr lang="zh-CN" altLang="zh-CN"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1035">
                <a:tc>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1.</a:t>
                      </a:r>
                      <a:r>
                        <a:rPr lang="zh-CN" altLang="en-US" sz="1400" b="0" kern="100" dirty="0">
                          <a:solidFill>
                            <a:schemeClr val="tx1"/>
                          </a:solidFill>
                          <a:effectLst/>
                          <a:latin typeface="微软雅黑" panose="020B0503020204020204" pitchFamily="34" charset="-122"/>
                          <a:ea typeface="微软雅黑" panose="020B0503020204020204" pitchFamily="34" charset="-122"/>
                        </a:rPr>
                        <a:t>校内其他收入</a:t>
                      </a:r>
                      <a:r>
                        <a:rPr lang="en-US" altLang="zh-CN" sz="1400" b="0" kern="100" dirty="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校外人员收入网上申报报销单（项目负责人、证明人、经办人签字）；</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2.</a:t>
                      </a:r>
                      <a:r>
                        <a:rPr lang="zh-CN" altLang="en-US" sz="1400" b="0" kern="100" dirty="0">
                          <a:solidFill>
                            <a:schemeClr val="tx1"/>
                          </a:solidFill>
                          <a:effectLst/>
                          <a:latin typeface="微软雅黑" panose="020B0503020204020204" pitchFamily="34" charset="-122"/>
                          <a:ea typeface="微软雅黑" panose="020B0503020204020204" pitchFamily="34" charset="-122"/>
                        </a:rPr>
                        <a:t>支款凭证（分校内和非校内，博士生和硕士生）。</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1.学位论文答辩费不能事先垫付现金</a:t>
                      </a:r>
                      <a:r>
                        <a:rPr lang="zh-CN" altLang="en-US" sz="1400" b="0" kern="100" dirty="0">
                          <a:solidFill>
                            <a:schemeClr val="tx1"/>
                          </a:solidFill>
                          <a:effectLst/>
                          <a:latin typeface="微软雅黑" panose="020B0503020204020204" pitchFamily="34" charset="-122"/>
                          <a:ea typeface="微软雅黑" panose="020B0503020204020204" pitchFamily="34" charset="-122"/>
                        </a:rPr>
                        <a:t>，报账时直接转账到酬金卡（校内人员）</a:t>
                      </a:r>
                      <a:r>
                        <a:rPr lang="en-US" altLang="zh-CN" sz="1400" b="0" kern="100" dirty="0">
                          <a:solidFill>
                            <a:schemeClr val="tx1"/>
                          </a:solidFill>
                          <a:effectLst/>
                          <a:latin typeface="微软雅黑" panose="020B0503020204020204" pitchFamily="34" charset="-122"/>
                          <a:ea typeface="微软雅黑" panose="020B0503020204020204" pitchFamily="34" charset="-122"/>
                        </a:rPr>
                        <a:t>/</a:t>
                      </a:r>
                      <a:r>
                        <a:rPr lang="zh-CN" altLang="en-US" sz="1400" b="0" kern="100" dirty="0">
                          <a:solidFill>
                            <a:schemeClr val="tx1"/>
                          </a:solidFill>
                          <a:effectLst/>
                          <a:latin typeface="微软雅黑" panose="020B0503020204020204" pitchFamily="34" charset="-122"/>
                          <a:ea typeface="微软雅黑" panose="020B0503020204020204" pitchFamily="34" charset="-122"/>
                        </a:rPr>
                        <a:t>银行卡（校外人员）；</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2.答辩活动费凭发票报销，</a:t>
                      </a:r>
                      <a:r>
                        <a:rPr lang="en-US" altLang="zh-CN" sz="1400" kern="100" dirty="0">
                          <a:effectLst/>
                          <a:latin typeface="微软雅黑" panose="020B0503020204020204" pitchFamily="34" charset="-122"/>
                          <a:ea typeface="微软雅黑" panose="020B0503020204020204" pitchFamily="34" charset="-122"/>
                          <a:sym typeface="+mn-ea"/>
                        </a:rPr>
                        <a:t>可用于报销的发票：</a:t>
                      </a:r>
                      <a:r>
                        <a:rPr lang="zh-CN" altLang="en-US" sz="1400" kern="100" dirty="0">
                          <a:effectLst/>
                          <a:latin typeface="微软雅黑" panose="020B0503020204020204" pitchFamily="34" charset="-122"/>
                          <a:ea typeface="微软雅黑" panose="020B0503020204020204" pitchFamily="34" charset="-122"/>
                          <a:sym typeface="+mn-ea"/>
                        </a:rPr>
                        <a:t>答辩相关的</a:t>
                      </a:r>
                      <a:r>
                        <a:rPr lang="en-US" altLang="zh-CN" sz="1400" kern="100" dirty="0">
                          <a:effectLst/>
                          <a:latin typeface="微软雅黑" panose="020B0503020204020204" pitchFamily="34" charset="-122"/>
                          <a:ea typeface="微软雅黑" panose="020B0503020204020204" pitchFamily="34" charset="-122"/>
                          <a:sym typeface="+mn-ea"/>
                        </a:rPr>
                        <a:t>水、笔记本、笔、打印费等</a:t>
                      </a:r>
                      <a:r>
                        <a:rPr lang="zh-CN" altLang="en-US" sz="1400" kern="100" dirty="0">
                          <a:effectLst/>
                          <a:latin typeface="微软雅黑" panose="020B0503020204020204" pitchFamily="34" charset="-122"/>
                          <a:ea typeface="微软雅黑" panose="020B0503020204020204" pitchFamily="34" charset="-122"/>
                          <a:sym typeface="+mn-ea"/>
                        </a:rPr>
                        <a:t>，</a:t>
                      </a:r>
                      <a:r>
                        <a:rPr lang="en-US" altLang="zh-CN" sz="1400" kern="100" dirty="0">
                          <a:effectLst/>
                          <a:latin typeface="微软雅黑" panose="020B0503020204020204" pitchFamily="34" charset="-122"/>
                          <a:ea typeface="微软雅黑" panose="020B0503020204020204" pitchFamily="34" charset="-122"/>
                          <a:sym typeface="+mn-ea"/>
                        </a:rPr>
                        <a:t>不可用于报销的发票：餐费，鲜花等</a:t>
                      </a:r>
                      <a:r>
                        <a:rPr lang="zh-CN" altLang="en-US" sz="1400" kern="100" dirty="0">
                          <a:effectLst/>
                          <a:latin typeface="微软雅黑" panose="020B0503020204020204" pitchFamily="34" charset="-122"/>
                          <a:ea typeface="微软雅黑" panose="020B0503020204020204" pitchFamily="34" charset="-122"/>
                          <a:sym typeface="+mn-ea"/>
                        </a:rPr>
                        <a:t>，</a:t>
                      </a:r>
                      <a:r>
                        <a:rPr lang="en-US" altLang="zh-CN" sz="1400" kern="100" dirty="0">
                          <a:effectLst/>
                          <a:latin typeface="微软雅黑" panose="020B0503020204020204" pitchFamily="34" charset="-122"/>
                          <a:ea typeface="微软雅黑" panose="020B0503020204020204" pitchFamily="34" charset="-122"/>
                          <a:sym typeface="+mn-ea"/>
                        </a:rPr>
                        <a:t>不能超</a:t>
                      </a:r>
                      <a:r>
                        <a:rPr lang="zh-CN" altLang="en-US" sz="1400" kern="100" dirty="0">
                          <a:effectLst/>
                          <a:latin typeface="微软雅黑" panose="020B0503020204020204" pitchFamily="34" charset="-122"/>
                          <a:ea typeface="微软雅黑" panose="020B0503020204020204" pitchFamily="34" charset="-122"/>
                          <a:sym typeface="+mn-ea"/>
                        </a:rPr>
                        <a:t>标准、超范围报销；</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3.</a:t>
                      </a:r>
                      <a:r>
                        <a:rPr lang="zh-CN" altLang="en-US" sz="1400" b="0" kern="100" dirty="0">
                          <a:solidFill>
                            <a:schemeClr val="tx1"/>
                          </a:solidFill>
                          <a:effectLst/>
                          <a:latin typeface="微软雅黑" panose="020B0503020204020204" pitchFamily="34" charset="-122"/>
                          <a:ea typeface="微软雅黑" panose="020B0503020204020204" pitchFamily="34" charset="-122"/>
                        </a:rPr>
                        <a:t>答辩支出标准见右表</a:t>
                      </a:r>
                      <a:r>
                        <a:rPr lang="zh-CN" altLang="en-US" sz="1400" b="0" kern="100" dirty="0" smtClean="0">
                          <a:solidFill>
                            <a:schemeClr val="tx1"/>
                          </a:solidFill>
                          <a:effectLst/>
                          <a:latin typeface="微软雅黑" panose="020B0503020204020204" pitchFamily="34" charset="-122"/>
                          <a:ea typeface="微软雅黑" panose="020B0503020204020204" pitchFamily="34" charset="-122"/>
                        </a:rPr>
                        <a:t>。</a:t>
                      </a:r>
                      <a:endParaRPr lang="en-US" altLang="zh-CN" sz="1400" b="0" kern="100" dirty="0" smtClean="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4" name="直接连接符 3"/>
          <p:cNvCxnSpPr/>
          <p:nvPr/>
        </p:nvCxnSpPr>
        <p:spPr>
          <a:xfrm>
            <a:off x="5259070" y="845185"/>
            <a:ext cx="1546225" cy="1062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对角圆角矩形 5"/>
          <p:cNvSpPr/>
          <p:nvPr/>
        </p:nvSpPr>
        <p:spPr>
          <a:xfrm>
            <a:off x="306070" y="5024755"/>
            <a:ext cx="4378325" cy="40830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论文答辩费报销说明表</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7" name="对角圆角矩形 6"/>
          <p:cNvSpPr/>
          <p:nvPr/>
        </p:nvSpPr>
        <p:spPr>
          <a:xfrm>
            <a:off x="5205730" y="5024755"/>
            <a:ext cx="4244340" cy="40830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trike="noStrike" noProof="1">
                <a:solidFill>
                  <a:schemeClr val="bg1"/>
                </a:solidFill>
                <a:latin typeface="微软雅黑" panose="020B0503020204020204" pitchFamily="34" charset="-122"/>
                <a:ea typeface="微软雅黑" panose="020B0503020204020204" pitchFamily="34" charset="-122"/>
              </a:rPr>
              <a:t>论文评审及答辩相关支出标准表</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（十四）</a:t>
            </a:r>
            <a:r>
              <a:rPr lang="zh-CN" altLang="zh-CN" sz="2400" b="1">
                <a:solidFill>
                  <a:schemeClr val="bg1"/>
                </a:solidFill>
                <a:latin typeface="微软雅黑" panose="020B0503020204020204" pitchFamily="34" charset="-122"/>
                <a:ea typeface="微软雅黑" panose="020B0503020204020204" pitchFamily="34" charset="-122"/>
                <a:sym typeface="+mn-ea"/>
              </a:rPr>
              <a:t>研究生答辩费报销</a:t>
            </a:r>
            <a:endParaRPr lang="zh-CN" altLang="zh-CN" sz="2400" b="1">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9396730" y="5024755"/>
            <a:ext cx="393065" cy="275590"/>
          </a:xfrm>
          <a:prstGeom prst="rect">
            <a:avLst/>
          </a:prstGeom>
          <a:noFill/>
        </p:spPr>
        <p:txBody>
          <a:bodyPr wrap="square" rtlCol="0">
            <a:spAutoFit/>
          </a:bodyPr>
          <a:lstStyle/>
          <a:p>
            <a:r>
              <a:rPr lang="en-US" altLang="zh-CN" sz="1200" dirty="0" smtClean="0"/>
              <a:t>51</a:t>
            </a:r>
            <a:endParaRPr lang="en-US" altLang="zh-CN" sz="1200" dirty="0" smtClean="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97155" y="606425"/>
          <a:ext cx="9514205" cy="4521200"/>
        </p:xfrm>
        <a:graphic>
          <a:graphicData uri="http://schemas.openxmlformats.org/drawingml/2006/table">
            <a:tbl>
              <a:tblPr firstRow="1" firstCol="1" lastRow="1" lastCol="1" bandRow="1" bandCol="1"/>
              <a:tblGrid>
                <a:gridCol w="1139190"/>
                <a:gridCol w="1968500"/>
                <a:gridCol w="1863090"/>
                <a:gridCol w="2271395"/>
                <a:gridCol w="2272030"/>
              </a:tblGrid>
              <a:tr h="640080">
                <a:tc>
                  <a:txBody>
                    <a:bodyPr/>
                    <a:lstStyle/>
                    <a:p>
                      <a:pPr indent="295910" algn="r">
                        <a:spcAft>
                          <a:spcPts val="0"/>
                        </a:spcAft>
                      </a:pPr>
                      <a:r>
                        <a:rPr lang="en-US" altLang="zh-CN" sz="1400" b="1" kern="100" spc="-50" dirty="0">
                          <a:effectLst/>
                          <a:latin typeface="微软雅黑" panose="020B0503020204020204" pitchFamily="34" charset="-122"/>
                          <a:ea typeface="微软雅黑" panose="020B0503020204020204" pitchFamily="34" charset="-122"/>
                        </a:rPr>
                        <a:t>        </a:t>
                      </a:r>
                      <a:endParaRPr lang="en-US" altLang="zh-CN" sz="1400" b="1" kern="100" spc="-50" dirty="0">
                        <a:effectLst/>
                        <a:latin typeface="微软雅黑" panose="020B0503020204020204" pitchFamily="34" charset="-122"/>
                        <a:ea typeface="微软雅黑" panose="020B0503020204020204" pitchFamily="34" charset="-122"/>
                      </a:endParaRPr>
                    </a:p>
                    <a:p>
                      <a:pPr indent="295910" algn="r">
                        <a:spcAft>
                          <a:spcPts val="0"/>
                        </a:spcAft>
                      </a:pPr>
                      <a:r>
                        <a:rPr lang="zh-CN" altLang="en-US" sz="1400" b="1" kern="100" spc="-50" dirty="0">
                          <a:effectLst/>
                          <a:latin typeface="微软雅黑" panose="020B0503020204020204" pitchFamily="34" charset="-122"/>
                          <a:ea typeface="微软雅黑" panose="020B0503020204020204" pitchFamily="34" charset="-122"/>
                        </a:rPr>
                        <a:t>类型</a:t>
                      </a:r>
                      <a:r>
                        <a:rPr lang="en-US" altLang="zh-CN" sz="1400" b="1" kern="100" spc="-5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altLang="en-US" sz="1400" b="1" kern="100" dirty="0">
                          <a:effectLst/>
                          <a:latin typeface="微软雅黑" panose="020B0503020204020204" pitchFamily="34" charset="-122"/>
                          <a:ea typeface="微软雅黑" panose="020B0503020204020204" pitchFamily="34" charset="-122"/>
                        </a:rPr>
                        <a:t>事项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开工预付款</a:t>
                      </a:r>
                      <a:endPar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effectLst/>
                          <a:latin typeface="微软雅黑" panose="020B0503020204020204" pitchFamily="34" charset="-122"/>
                          <a:ea typeface="微软雅黑" panose="020B0503020204020204" pitchFamily="34" charset="-122"/>
                        </a:rPr>
                        <a:t>竣工验收进度款</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1400" b="1" kern="100" dirty="0">
                          <a:effectLst/>
                          <a:latin typeface="微软雅黑" panose="020B0503020204020204" pitchFamily="34" charset="-122"/>
                          <a:ea typeface="微软雅黑" panose="020B0503020204020204" pitchFamily="34" charset="-122"/>
                        </a:rPr>
                        <a:t>工程审结款</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1400" b="1" kern="100" dirty="0">
                          <a:effectLst/>
                          <a:latin typeface="微软雅黑" panose="020B0503020204020204" pitchFamily="34" charset="-122"/>
                          <a:ea typeface="微软雅黑" panose="020B0503020204020204" pitchFamily="34" charset="-122"/>
                        </a:rPr>
                        <a:t>质保金退款</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4160">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报销资料清单</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1.</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工程合同</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a:t>
                      </a:r>
                      <a:r>
                        <a:rPr lang="zh-CN" altLang="zh-CN" sz="1400" b="0" kern="100" dirty="0">
                          <a:solidFill>
                            <a:schemeClr val="tx1"/>
                          </a:solidFill>
                          <a:effectLst/>
                          <a:latin typeface="微软雅黑" panose="020B0503020204020204" pitchFamily="34" charset="-122"/>
                          <a:ea typeface="微软雅黑" panose="020B0503020204020204" pitchFamily="34" charset="-122"/>
                          <a:sym typeface="+mn-ea"/>
                        </a:rPr>
                        <a:t>协议</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2.</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开工申请报告</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3.</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借款单</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4.</a:t>
                      </a:r>
                      <a:r>
                        <a:rPr lang="zh-CN" altLang="zh-CN" sz="1400" b="0" kern="100" dirty="0">
                          <a:solidFill>
                            <a:schemeClr val="tx1"/>
                          </a:solidFill>
                          <a:effectLst/>
                          <a:latin typeface="微软雅黑" panose="020B0503020204020204" pitchFamily="34" charset="-122"/>
                          <a:ea typeface="微软雅黑" panose="020B0503020204020204" pitchFamily="34" charset="-122"/>
                          <a:sym typeface="+mn-ea"/>
                        </a:rPr>
                        <a:t>工程立项审批表</a:t>
                      </a:r>
                      <a:endParaRPr lang="zh-CN" altLang="zh-CN" sz="1400" b="0" kern="100" dirty="0">
                        <a:solidFill>
                          <a:schemeClr val="tx1"/>
                        </a:solidFill>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1.竣工验收证明书</a:t>
                      </a:r>
                      <a:endParaRPr lang="en-US" altLang="zh-CN"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2.工程合同/</a:t>
                      </a:r>
                      <a:r>
                        <a:rPr lang="zh-CN" altLang="zh-CN" sz="1400" kern="100" dirty="0">
                          <a:effectLst/>
                          <a:latin typeface="微软雅黑" panose="020B0503020204020204" pitchFamily="34" charset="-122"/>
                          <a:ea typeface="微软雅黑" panose="020B0503020204020204" pitchFamily="34" charset="-122"/>
                          <a:sym typeface="+mn-ea"/>
                        </a:rPr>
                        <a:t>协议复印件</a:t>
                      </a:r>
                      <a:endParaRPr lang="en-US" altLang="zh-CN"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3.第一笔工程预付的</a:t>
                      </a:r>
                      <a:r>
                        <a:rPr lang="zh-CN" altLang="en-US" sz="1400" kern="100" dirty="0">
                          <a:effectLst/>
                          <a:latin typeface="微软雅黑" panose="020B0503020204020204" pitchFamily="34" charset="-122"/>
                          <a:ea typeface="微软雅黑" panose="020B0503020204020204" pitchFamily="34" charset="-122"/>
                          <a:sym typeface="+mn-ea"/>
                        </a:rPr>
                        <a:t>借款单</a:t>
                      </a:r>
                      <a:endParaRPr lang="zh-CN" altLang="en-US"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4.</a:t>
                      </a:r>
                      <a:r>
                        <a:rPr lang="zh-CN" altLang="en-US" sz="1400" b="0" kern="100" dirty="0">
                          <a:solidFill>
                            <a:schemeClr val="tx1"/>
                          </a:solidFill>
                          <a:effectLst/>
                          <a:latin typeface="微软雅黑" panose="020B0503020204020204" pitchFamily="34" charset="-122"/>
                          <a:ea typeface="微软雅黑" panose="020B0503020204020204" pitchFamily="34" charset="-122"/>
                        </a:rPr>
                        <a:t>工程发票</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1.</a:t>
                      </a:r>
                      <a:r>
                        <a:rPr lang="zh-CN" altLang="en-US" sz="1400" b="0" kern="100" dirty="0">
                          <a:solidFill>
                            <a:schemeClr val="tx1"/>
                          </a:solidFill>
                          <a:effectLst/>
                          <a:latin typeface="微软雅黑" panose="020B0503020204020204" pitchFamily="34" charset="-122"/>
                          <a:ea typeface="微软雅黑" panose="020B0503020204020204" pitchFamily="34" charset="-122"/>
                        </a:rPr>
                        <a:t>工程发票</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2.</a:t>
                      </a:r>
                      <a:r>
                        <a:rPr lang="zh-CN" altLang="en-US" sz="1400" b="0" kern="100" dirty="0">
                          <a:solidFill>
                            <a:schemeClr val="tx1"/>
                          </a:solidFill>
                          <a:effectLst/>
                          <a:latin typeface="微软雅黑" panose="020B0503020204020204" pitchFamily="34" charset="-122"/>
                          <a:ea typeface="微软雅黑" panose="020B0503020204020204" pitchFamily="34" charset="-122"/>
                        </a:rPr>
                        <a:t>工程合同</a:t>
                      </a:r>
                      <a:r>
                        <a:rPr lang="en-US" altLang="zh-CN" sz="1400" kern="100" dirty="0">
                          <a:effectLst/>
                          <a:latin typeface="微软雅黑" panose="020B0503020204020204" pitchFamily="34" charset="-122"/>
                          <a:ea typeface="微软雅黑" panose="020B0503020204020204" pitchFamily="34" charset="-122"/>
                          <a:sym typeface="+mn-ea"/>
                        </a:rPr>
                        <a:t>/</a:t>
                      </a:r>
                      <a:r>
                        <a:rPr lang="zh-CN" altLang="zh-CN" sz="1400" kern="100" dirty="0">
                          <a:effectLst/>
                          <a:latin typeface="微软雅黑" panose="020B0503020204020204" pitchFamily="34" charset="-122"/>
                          <a:ea typeface="微软雅黑" panose="020B0503020204020204" pitchFamily="34" charset="-122"/>
                          <a:sym typeface="+mn-ea"/>
                        </a:rPr>
                        <a:t>协议</a:t>
                      </a:r>
                      <a:r>
                        <a:rPr lang="zh-CN" altLang="en-US" sz="1400" b="0" kern="100" dirty="0">
                          <a:solidFill>
                            <a:schemeClr val="tx1"/>
                          </a:solidFill>
                          <a:effectLst/>
                          <a:latin typeface="微软雅黑" panose="020B0503020204020204" pitchFamily="34" charset="-122"/>
                          <a:ea typeface="微软雅黑" panose="020B0503020204020204" pitchFamily="34" charset="-122"/>
                        </a:rPr>
                        <a:t>复印件</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3.</a:t>
                      </a:r>
                      <a:r>
                        <a:rPr lang="zh-CN" altLang="en-US" sz="1400" kern="100" dirty="0">
                          <a:effectLst/>
                          <a:latin typeface="微软雅黑" panose="020B0503020204020204" pitchFamily="34" charset="-122"/>
                          <a:ea typeface="微软雅黑" panose="020B0503020204020204" pitchFamily="34" charset="-122"/>
                          <a:sym typeface="+mn-ea"/>
                        </a:rPr>
                        <a:t>工程审结书，包含</a:t>
                      </a:r>
                      <a:r>
                        <a:rPr lang="zh-CN" altLang="en-US" sz="1400" b="0" kern="100" dirty="0">
                          <a:solidFill>
                            <a:schemeClr val="tx1"/>
                          </a:solidFill>
                          <a:effectLst/>
                          <a:latin typeface="微软雅黑" panose="020B0503020204020204" pitchFamily="34" charset="-122"/>
                          <a:ea typeface="微软雅黑" panose="020B0503020204020204" pitchFamily="34" charset="-122"/>
                        </a:rPr>
                        <a:t>《华南农业大学工程预（结）算审计意见表》</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4.</a:t>
                      </a:r>
                      <a:r>
                        <a:rPr lang="zh-CN" altLang="en-US" sz="1400" b="0" kern="100" dirty="0">
                          <a:solidFill>
                            <a:schemeClr val="tx1"/>
                          </a:solidFill>
                          <a:effectLst/>
                          <a:latin typeface="微软雅黑" panose="020B0503020204020204" pitchFamily="34" charset="-122"/>
                          <a:ea typeface="微软雅黑" panose="020B0503020204020204" pitchFamily="34" charset="-122"/>
                        </a:rPr>
                        <a:t>质保金入账单开收据</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1.</a:t>
                      </a:r>
                      <a:r>
                        <a:rPr lang="zh-CN" altLang="en-US" sz="1400" b="0" kern="100" dirty="0">
                          <a:solidFill>
                            <a:schemeClr val="tx1"/>
                          </a:solidFill>
                          <a:effectLst/>
                          <a:latin typeface="微软雅黑" panose="020B0503020204020204" pitchFamily="34" charset="-122"/>
                          <a:ea typeface="微软雅黑" panose="020B0503020204020204" pitchFamily="34" charset="-122"/>
                        </a:rPr>
                        <a:t>质保金收据原件（项目负责人、证明人、经办人签字）</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2.</a:t>
                      </a:r>
                      <a:r>
                        <a:rPr lang="zh-CN" altLang="en-US" sz="1400" kern="100" dirty="0">
                          <a:effectLst/>
                          <a:latin typeface="微软雅黑" panose="020B0503020204020204" pitchFamily="34" charset="-122"/>
                          <a:ea typeface="微软雅黑" panose="020B0503020204020204" pitchFamily="34" charset="-122"/>
                          <a:sym typeface="+mn-ea"/>
                        </a:rPr>
                        <a:t>工程合同</a:t>
                      </a:r>
                      <a:r>
                        <a:rPr lang="en-US" altLang="zh-CN" sz="1400" kern="100" dirty="0">
                          <a:effectLst/>
                          <a:latin typeface="微软雅黑" panose="020B0503020204020204" pitchFamily="34" charset="-122"/>
                          <a:ea typeface="微软雅黑" panose="020B0503020204020204" pitchFamily="34" charset="-122"/>
                          <a:sym typeface="+mn-ea"/>
                        </a:rPr>
                        <a:t>/</a:t>
                      </a:r>
                      <a:r>
                        <a:rPr lang="zh-CN" altLang="zh-CN" sz="1400" kern="100" dirty="0">
                          <a:effectLst/>
                          <a:latin typeface="微软雅黑" panose="020B0503020204020204" pitchFamily="34" charset="-122"/>
                          <a:ea typeface="微软雅黑" panose="020B0503020204020204" pitchFamily="34" charset="-122"/>
                          <a:sym typeface="+mn-ea"/>
                        </a:rPr>
                        <a:t>协议</a:t>
                      </a:r>
                      <a:endParaRPr lang="zh-CN" altLang="zh-CN" sz="1400" kern="100" dirty="0">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3.</a:t>
                      </a:r>
                      <a:r>
                        <a:rPr lang="zh-CN" altLang="en-US" sz="1400" b="0" kern="100" dirty="0">
                          <a:solidFill>
                            <a:schemeClr val="tx1"/>
                          </a:solidFill>
                          <a:effectLst/>
                          <a:latin typeface="微软雅黑" panose="020B0503020204020204" pitchFamily="34" charset="-122"/>
                          <a:ea typeface="微软雅黑" panose="020B0503020204020204" pitchFamily="34" charset="-122"/>
                        </a:rPr>
                        <a:t>竣工验收证明书复印件</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kern="100" dirty="0">
                          <a:effectLst/>
                          <a:latin typeface="微软雅黑" panose="020B0503020204020204" pitchFamily="34" charset="-122"/>
                          <a:ea typeface="微软雅黑" panose="020B0503020204020204" pitchFamily="34" charset="-122"/>
                          <a:sym typeface="+mn-ea"/>
                        </a:rPr>
                        <a:t>4.</a:t>
                      </a:r>
                      <a:r>
                        <a:rPr lang="zh-CN" altLang="en-US" sz="1400" kern="100" dirty="0">
                          <a:effectLst/>
                          <a:latin typeface="微软雅黑" panose="020B0503020204020204" pitchFamily="34" charset="-122"/>
                          <a:ea typeface="微软雅黑" panose="020B0503020204020204" pitchFamily="34" charset="-122"/>
                          <a:sym typeface="+mn-ea"/>
                        </a:rPr>
                        <a:t>退质保金说明（单位盖章、项目负责人签字</a:t>
                      </a:r>
                      <a:r>
                        <a:rPr lang="en-US" altLang="zh-CN" sz="1400" kern="100" dirty="0">
                          <a:effectLst/>
                          <a:latin typeface="微软雅黑" panose="020B0503020204020204" pitchFamily="34" charset="-122"/>
                          <a:ea typeface="微软雅黑" panose="020B0503020204020204" pitchFamily="34" charset="-122"/>
                          <a:sym typeface="+mn-ea"/>
                        </a:rPr>
                        <a:t>)</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535">
                <a:tc>
                  <a:txBody>
                    <a:bodyPr/>
                    <a:lstStyle/>
                    <a:p>
                      <a:pPr algn="ctr">
                        <a:lnSpc>
                          <a:spcPct val="100000"/>
                        </a:lnSpc>
                        <a:spcAft>
                          <a:spcPts val="0"/>
                        </a:spcAft>
                        <a:buNone/>
                      </a:pPr>
                      <a:r>
                        <a:rPr lang="zh-CN" altLang="zh-CN" sz="1400" b="0" kern="100" dirty="0">
                          <a:solidFill>
                            <a:schemeClr val="tx1"/>
                          </a:solidFill>
                          <a:effectLst/>
                          <a:latin typeface="微软雅黑" panose="020B0503020204020204" pitchFamily="34" charset="-122"/>
                          <a:ea typeface="微软雅黑" panose="020B0503020204020204" pitchFamily="34" charset="-122"/>
                        </a:rPr>
                        <a:t>重要事项</a:t>
                      </a:r>
                      <a:endParaRPr lang="zh-CN"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1.</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退质保金时，如果没有质保金收据原件，除上述退质保金常规材料外，还需如下材料：</a:t>
                      </a:r>
                      <a:r>
                        <a:rPr lang="zh-CN" altLang="en-US" sz="1400" b="1" kern="100" dirty="0">
                          <a:solidFill>
                            <a:srgbClr val="0000FF"/>
                          </a:solidFill>
                          <a:effectLst/>
                          <a:latin typeface="微软雅黑" panose="020B0503020204020204" pitchFamily="34" charset="-122"/>
                          <a:ea typeface="微软雅黑" panose="020B0503020204020204" pitchFamily="34" charset="-122"/>
                          <a:sym typeface="+mn-ea"/>
                        </a:rPr>
                        <a:t>质保金收据复印件、付款单位承诺书和委托授权书</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（承诺</a:t>
                      </a:r>
                      <a:r>
                        <a:rPr lang="zh-CN" altLang="en-US" sz="1400" kern="100" dirty="0">
                          <a:effectLst/>
                          <a:latin typeface="微软雅黑" panose="020B0503020204020204" pitchFamily="34" charset="-122"/>
                          <a:ea typeface="微软雅黑" panose="020B0503020204020204" pitchFamily="34" charset="-122"/>
                          <a:sym typeface="+mn-ea"/>
                        </a:rPr>
                        <a:t>付款单位质保金原件不重复报销；</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注明经办人与单位的关系，以及委托授权经办人办退质保金事宜；</a:t>
                      </a:r>
                      <a:r>
                        <a:rPr lang="zh-CN" altLang="en-US" sz="1400" kern="100" dirty="0">
                          <a:effectLst/>
                          <a:latin typeface="微软雅黑" panose="020B0503020204020204" pitchFamily="34" charset="-122"/>
                          <a:ea typeface="微软雅黑" panose="020B0503020204020204" pitchFamily="34" charset="-122"/>
                          <a:sym typeface="+mn-ea"/>
                        </a:rPr>
                        <a:t>付款单位盖章）、</a:t>
                      </a:r>
                      <a:r>
                        <a:rPr lang="zh-CN" altLang="en-US" sz="1400" b="1" kern="100" dirty="0">
                          <a:solidFill>
                            <a:srgbClr val="0000FF"/>
                          </a:solidFill>
                          <a:effectLst/>
                          <a:latin typeface="微软雅黑" panose="020B0503020204020204" pitchFamily="34" charset="-122"/>
                          <a:ea typeface="微软雅黑" panose="020B0503020204020204" pitchFamily="34" charset="-122"/>
                          <a:sym typeface="+mn-ea"/>
                        </a:rPr>
                        <a:t>付款单位经办人的身份证复印件</a:t>
                      </a:r>
                      <a:r>
                        <a:rPr lang="zh-CN" altLang="en-US" sz="1400" kern="100" dirty="0">
                          <a:effectLst/>
                          <a:latin typeface="微软雅黑" panose="020B0503020204020204" pitchFamily="34" charset="-122"/>
                          <a:ea typeface="微软雅黑" panose="020B0503020204020204" pitchFamily="34" charset="-122"/>
                          <a:sym typeface="+mn-ea"/>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2.</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零余额项目支付政府采购工程款资金时，应到后勤管理处采购及工程服务科（行政楼</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515</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房，电话</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85280062</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）进行</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合同等信息录入。</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3.</a:t>
                      </a:r>
                      <a:r>
                        <a:rPr lang="en-US" altLang="zh-CN" sz="1400" b="1" kern="100" dirty="0">
                          <a:solidFill>
                            <a:srgbClr val="FF0000"/>
                          </a:solidFill>
                          <a:effectLst/>
                          <a:latin typeface="微软雅黑" panose="020B0503020204020204" pitchFamily="34" charset="-122"/>
                          <a:ea typeface="微软雅黑" panose="020B0503020204020204" pitchFamily="34" charset="-122"/>
                          <a:sym typeface="+mn-ea"/>
                        </a:rPr>
                        <a:t>工程造价1万元以上</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的土建、安装、修缮、装饰、园林绿化、市政以及由后勤处管理的常规维修等工程，竣工结算须经审计处审核后方可办理结算；</a:t>
                      </a:r>
                      <a:r>
                        <a:rPr lang="en-US" altLang="zh-CN" sz="1400" b="1" kern="100" dirty="0">
                          <a:solidFill>
                            <a:srgbClr val="FF0000"/>
                          </a:solidFill>
                          <a:effectLst/>
                          <a:latin typeface="微软雅黑" panose="020B0503020204020204" pitchFamily="34" charset="-122"/>
                          <a:ea typeface="微软雅黑" panose="020B0503020204020204" pitchFamily="34" charset="-122"/>
                          <a:sym typeface="+mn-ea"/>
                        </a:rPr>
                        <a:t>审计处审定结算</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后填写“华南农业大学工程预（结）算审计意见”表， 本表一式四份，正本一份送财务处</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4.</a:t>
                      </a:r>
                      <a:r>
                        <a:rPr lang="en-US" altLang="zh-CN" sz="1400" b="1" kern="100" dirty="0">
                          <a:solidFill>
                            <a:srgbClr val="FF0000"/>
                          </a:solidFill>
                          <a:effectLst/>
                          <a:latin typeface="微软雅黑" panose="020B0503020204020204" pitchFamily="34" charset="-122"/>
                          <a:ea typeface="微软雅黑" panose="020B0503020204020204" pitchFamily="34" charset="-122"/>
                          <a:sym typeface="+mn-ea"/>
                        </a:rPr>
                        <a:t>工程造价1万元（含1万）以下</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的工程竣工结算采用“结算备案，抽查审核”的办法，</a:t>
                      </a:r>
                      <a:r>
                        <a:rPr lang="en-US" altLang="zh-CN" sz="1400" b="1" kern="100" dirty="0">
                          <a:solidFill>
                            <a:srgbClr val="FF0000"/>
                          </a:solidFill>
                          <a:effectLst/>
                          <a:latin typeface="微软雅黑" panose="020B0503020204020204" pitchFamily="34" charset="-122"/>
                          <a:ea typeface="微软雅黑" panose="020B0503020204020204" pitchFamily="34" charset="-122"/>
                          <a:sym typeface="+mn-ea"/>
                        </a:rPr>
                        <a:t>后勤处</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对工程竣工结算核实并签署意见（由审核人签名），按规定将齐全结算资料报</a:t>
                      </a:r>
                      <a:r>
                        <a:rPr lang="en-US" altLang="zh-CN" sz="1400" b="1" kern="100" dirty="0">
                          <a:solidFill>
                            <a:srgbClr val="FF0000"/>
                          </a:solidFill>
                          <a:effectLst/>
                          <a:latin typeface="微软雅黑" panose="020B0503020204020204" pitchFamily="34" charset="-122"/>
                          <a:ea typeface="微软雅黑" panose="020B0503020204020204" pitchFamily="34" charset="-122"/>
                          <a:sym typeface="+mn-ea"/>
                        </a:rPr>
                        <a:t>审计处备案</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，审计处在结算书上加盖“工程项目结算已备案”印章和公章后返回后勤处，即可到财务部门办理结算。</a:t>
                      </a:r>
                      <a:endParaRPr lang="en-US" altLang="zh-CN" sz="1400" b="0" kern="100" dirty="0">
                        <a:solidFill>
                          <a:schemeClr val="tx1"/>
                        </a:solidFill>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对角圆角矩形 2"/>
          <p:cNvSpPr/>
          <p:nvPr/>
        </p:nvSpPr>
        <p:spPr>
          <a:xfrm>
            <a:off x="-8255" y="5201285"/>
            <a:ext cx="9767570" cy="22352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（十五）</a:t>
            </a:r>
            <a:r>
              <a:rPr lang="zh-CN" altLang="zh-CN" sz="2400" b="1">
                <a:solidFill>
                  <a:schemeClr val="bg1"/>
                </a:solidFill>
                <a:latin typeface="微软雅黑" panose="020B0503020204020204" pitchFamily="34" charset="-122"/>
                <a:ea typeface="微软雅黑" panose="020B0503020204020204" pitchFamily="34" charset="-122"/>
                <a:sym typeface="+mn-ea"/>
              </a:rPr>
              <a:t>工程类项目报销</a:t>
            </a:r>
            <a:endParaRPr lang="zh-CN" altLang="zh-CN" sz="2400" b="1">
              <a:solidFill>
                <a:schemeClr val="bg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9423400" y="4987290"/>
            <a:ext cx="393065" cy="275590"/>
          </a:xfrm>
          <a:prstGeom prst="rect">
            <a:avLst/>
          </a:prstGeom>
          <a:noFill/>
        </p:spPr>
        <p:txBody>
          <a:bodyPr wrap="square" rtlCol="0">
            <a:spAutoFit/>
          </a:bodyPr>
          <a:lstStyle/>
          <a:p>
            <a:r>
              <a:rPr lang="en-US" altLang="zh-CN" sz="1200" dirty="0" smtClean="0"/>
              <a:t>52</a:t>
            </a:r>
            <a:endParaRPr lang="en-US" altLang="zh-CN" sz="1200" dirty="0" smtClean="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860397" y="628635"/>
          <a:ext cx="8269605" cy="4518380"/>
        </p:xfrm>
        <a:graphic>
          <a:graphicData uri="http://schemas.openxmlformats.org/drawingml/2006/table">
            <a:tbl>
              <a:tblPr firstRow="1" firstCol="1" lastRow="1" lastCol="1" bandRow="1" bandCol="1"/>
              <a:tblGrid>
                <a:gridCol w="990600"/>
                <a:gridCol w="3329305"/>
                <a:gridCol w="3949700"/>
              </a:tblGrid>
              <a:tr h="677900">
                <a:tc>
                  <a:txBody>
                    <a:bodyPr/>
                    <a:lstStyle/>
                    <a:p>
                      <a:pPr indent="295910" algn="r">
                        <a:spcAft>
                          <a:spcPts val="0"/>
                        </a:spcAft>
                      </a:pPr>
                      <a:r>
                        <a:rPr lang="en-US" altLang="zh-CN" sz="1400" b="1" kern="100" spc="-50" dirty="0">
                          <a:effectLst/>
                          <a:latin typeface="微软雅黑" panose="020B0503020204020204" pitchFamily="34" charset="-122"/>
                          <a:ea typeface="微软雅黑" panose="020B0503020204020204" pitchFamily="34" charset="-122"/>
                        </a:rPr>
                        <a:t>        </a:t>
                      </a:r>
                      <a:endParaRPr lang="en-US" altLang="zh-CN" sz="1400" b="1" kern="100" spc="-50" dirty="0">
                        <a:effectLst/>
                        <a:latin typeface="微软雅黑" panose="020B0503020204020204" pitchFamily="34" charset="-122"/>
                        <a:ea typeface="微软雅黑" panose="020B0503020204020204" pitchFamily="34" charset="-122"/>
                      </a:endParaRPr>
                    </a:p>
                    <a:p>
                      <a:pPr indent="295910" algn="r">
                        <a:spcAft>
                          <a:spcPts val="0"/>
                        </a:spcAft>
                      </a:pPr>
                      <a:r>
                        <a:rPr lang="zh-CN" altLang="en-US" sz="1400" b="1" kern="100" spc="-50" dirty="0">
                          <a:effectLst/>
                          <a:latin typeface="微软雅黑" panose="020B0503020204020204" pitchFamily="34" charset="-122"/>
                          <a:ea typeface="微软雅黑" panose="020B0503020204020204" pitchFamily="34" charset="-122"/>
                        </a:rPr>
                        <a:t>类型</a:t>
                      </a:r>
                      <a:r>
                        <a:rPr lang="en-US" altLang="zh-CN" sz="1400" b="1" kern="100" spc="-5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altLang="en-US" sz="1400" b="1" kern="100" dirty="0">
                          <a:effectLst/>
                          <a:latin typeface="微软雅黑" panose="020B0503020204020204" pitchFamily="34" charset="-122"/>
                          <a:ea typeface="微软雅黑" panose="020B0503020204020204" pitchFamily="34" charset="-122"/>
                        </a:rPr>
                        <a:t>事项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小额及小额批量发放</a:t>
                      </a:r>
                      <a:endPar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1400" b="1" kern="100" dirty="0">
                          <a:effectLst/>
                          <a:latin typeface="微软雅黑" panose="020B0503020204020204" pitchFamily="34" charset="-122"/>
                          <a:ea typeface="微软雅黑" panose="020B0503020204020204" pitchFamily="34" charset="-122"/>
                        </a:rPr>
                        <a:t>大额批量发放</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250">
                <a:tc>
                  <a:txBody>
                    <a:bodyPr/>
                    <a:lstStyle/>
                    <a:p>
                      <a:pPr algn="ctr">
                        <a:lnSpc>
                          <a:spcPct val="100000"/>
                        </a:lnSpc>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rPr>
                        <a:t>报销</a:t>
                      </a:r>
                      <a:r>
                        <a:rPr lang="zh-CN" altLang="en-US" sz="1400" b="0" kern="100" dirty="0">
                          <a:solidFill>
                            <a:schemeClr val="tx1"/>
                          </a:solidFill>
                          <a:effectLst/>
                          <a:latin typeface="微软雅黑" panose="020B0503020204020204" pitchFamily="34" charset="-122"/>
                          <a:ea typeface="微软雅黑" panose="020B0503020204020204" pitchFamily="34" charset="-122"/>
                        </a:rPr>
                        <a:t>流程</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1.</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登录“网上申报系统”，点击“学生奖助学金发放录入”，填报发放表，导出打印“学生奖助学金发放表”（</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EXCEL</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格式），</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学院盖章</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后到</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研究生院（部）综合管理办公室</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（行政大楼</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3</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楼</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313</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室）加盖公章审核；</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2.</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到</a:t>
                      </a:r>
                      <a:r>
                        <a:rPr lang="zh-CN" altLang="en-US" sz="1400" b="1" kern="100" dirty="0">
                          <a:solidFill>
                            <a:srgbClr val="FF0000"/>
                          </a:solidFill>
                          <a:effectLst/>
                          <a:latin typeface="微软雅黑" panose="020B0503020204020204" pitchFamily="34" charset="-122"/>
                          <a:ea typeface="微软雅黑" panose="020B0503020204020204" pitchFamily="34" charset="-122"/>
                          <a:sym typeface="+mn-ea"/>
                        </a:rPr>
                        <a:t>收费及校园卡管理科</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（行政楼</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1</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楼</a:t>
                      </a: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117</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房）扫描二维码，生成核算单号，办理会计核算业务。</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zh-CN" altLang="en-US" sz="1400" b="0" kern="100" dirty="0">
                          <a:solidFill>
                            <a:schemeClr val="tx1"/>
                          </a:solidFill>
                          <a:effectLst/>
                          <a:latin typeface="微软雅黑" panose="020B0503020204020204" pitchFamily="34" charset="-122"/>
                          <a:ea typeface="微软雅黑" panose="020B0503020204020204" pitchFamily="34" charset="-122"/>
                        </a:rPr>
                        <a:t>大额批量发放的研究生生活补助及奖学金部分，由研究生院到收费及校园卡管理科（</a:t>
                      </a:r>
                      <a:r>
                        <a:rPr lang="en-US" altLang="zh-CN" sz="1400" b="0" kern="100" dirty="0">
                          <a:solidFill>
                            <a:schemeClr val="tx1"/>
                          </a:solidFill>
                          <a:effectLst/>
                          <a:latin typeface="微软雅黑" panose="020B0503020204020204" pitchFamily="34" charset="-122"/>
                          <a:ea typeface="微软雅黑" panose="020B0503020204020204" pitchFamily="34" charset="-122"/>
                        </a:rPr>
                        <a:t>117</a:t>
                      </a:r>
                      <a:r>
                        <a:rPr lang="zh-CN" altLang="en-US" sz="1400" b="0" kern="100" dirty="0">
                          <a:solidFill>
                            <a:schemeClr val="tx1"/>
                          </a:solidFill>
                          <a:effectLst/>
                          <a:latin typeface="微软雅黑" panose="020B0503020204020204" pitchFamily="34" charset="-122"/>
                          <a:ea typeface="微软雅黑" panose="020B0503020204020204" pitchFamily="34" charset="-122"/>
                        </a:rPr>
                        <a:t>房）制单，再到工资税务科进行数据加密处理，银行倒盘后直接发放到学生工商银行卡内。</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9833">
                <a:tc>
                  <a:txBody>
                    <a:bodyPr/>
                    <a:lstStyle/>
                    <a:p>
                      <a:pPr algn="ctr">
                        <a:lnSpc>
                          <a:spcPct val="100000"/>
                        </a:lnSpc>
                        <a:spcAft>
                          <a:spcPts val="0"/>
                        </a:spcAft>
                        <a:buNone/>
                      </a:pPr>
                      <a:r>
                        <a:rPr lang="zh-CN" altLang="zh-CN" sz="1400" b="0" kern="100" dirty="0">
                          <a:solidFill>
                            <a:schemeClr val="tx1"/>
                          </a:solidFill>
                          <a:effectLst/>
                          <a:latin typeface="微软雅黑" panose="020B0503020204020204" pitchFamily="34" charset="-122"/>
                          <a:ea typeface="微软雅黑" panose="020B0503020204020204" pitchFamily="34" charset="-122"/>
                          <a:cs typeface="+mn-cs"/>
                        </a:rPr>
                        <a:t>重要事项</a:t>
                      </a:r>
                      <a:endParaRPr lang="zh-CN" altLang="zh-CN" sz="1400" b="0" kern="100" dirty="0">
                        <a:solidFill>
                          <a:schemeClr val="tx1"/>
                        </a:solidFill>
                        <a:effectLst/>
                        <a:latin typeface="微软雅黑" panose="020B0503020204020204" pitchFamily="34" charset="-122"/>
                        <a:ea typeface="微软雅黑" panose="020B0503020204020204" pitchFamily="34" charset="-122"/>
                        <a:cs typeface="+mn-cs"/>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0" kern="100" dirty="0">
                          <a:solidFill>
                            <a:schemeClr val="tx1"/>
                          </a:solidFill>
                          <a:effectLst/>
                          <a:latin typeface="微软雅黑" panose="020B0503020204020204" pitchFamily="34" charset="-122"/>
                          <a:ea typeface="微软雅黑" panose="020B0503020204020204" pitchFamily="34" charset="-122"/>
                          <a:cs typeface="+mn-cs"/>
                          <a:sym typeface="+mn-ea"/>
                        </a:rPr>
                        <a:t>1.</a:t>
                      </a:r>
                      <a:r>
                        <a:rPr lang="zh-CN" altLang="zh-CN" sz="1400" b="0" kern="100" dirty="0">
                          <a:solidFill>
                            <a:schemeClr val="tx1"/>
                          </a:solidFill>
                          <a:effectLst/>
                          <a:latin typeface="微软雅黑" panose="020B0503020204020204" pitchFamily="34" charset="-122"/>
                          <a:ea typeface="微软雅黑" panose="020B0503020204020204" pitchFamily="34" charset="-122"/>
                          <a:cs typeface="+mn-cs"/>
                        </a:rPr>
                        <a:t>从</a:t>
                      </a:r>
                      <a:r>
                        <a:rPr lang="zh-CN" altLang="zh-CN" sz="1400" b="1" kern="100" dirty="0">
                          <a:solidFill>
                            <a:srgbClr val="FF0000"/>
                          </a:solidFill>
                          <a:effectLst/>
                          <a:latin typeface="微软雅黑" panose="020B0503020204020204" pitchFamily="34" charset="-122"/>
                          <a:ea typeface="微软雅黑" panose="020B0503020204020204" pitchFamily="34" charset="-122"/>
                          <a:cs typeface="+mn-cs"/>
                        </a:rPr>
                        <a:t>不同的经费卡支出</a:t>
                      </a:r>
                      <a:r>
                        <a:rPr lang="zh-CN" altLang="zh-CN" sz="1400" b="0" kern="100" dirty="0">
                          <a:solidFill>
                            <a:schemeClr val="tx1"/>
                          </a:solidFill>
                          <a:effectLst/>
                          <a:latin typeface="微软雅黑" panose="020B0503020204020204" pitchFamily="34" charset="-122"/>
                          <a:ea typeface="微软雅黑" panose="020B0503020204020204" pitchFamily="34" charset="-122"/>
                          <a:cs typeface="+mn-cs"/>
                        </a:rPr>
                        <a:t>的，需要</a:t>
                      </a:r>
                      <a:r>
                        <a:rPr lang="zh-CN" altLang="zh-CN" sz="1400" b="1" kern="100" dirty="0">
                          <a:solidFill>
                            <a:srgbClr val="FF0000"/>
                          </a:solidFill>
                          <a:effectLst/>
                          <a:latin typeface="微软雅黑" panose="020B0503020204020204" pitchFamily="34" charset="-122"/>
                          <a:ea typeface="微软雅黑" panose="020B0503020204020204" pitchFamily="34" charset="-122"/>
                          <a:cs typeface="+mn-cs"/>
                        </a:rPr>
                        <a:t>分别填列不同的发放表</a:t>
                      </a:r>
                      <a:r>
                        <a:rPr lang="zh-CN" altLang="zh-CN" sz="1400" b="0" kern="100" dirty="0">
                          <a:solidFill>
                            <a:schemeClr val="tx1"/>
                          </a:solidFill>
                          <a:effectLst/>
                          <a:latin typeface="微软雅黑" panose="020B0503020204020204" pitchFamily="34" charset="-122"/>
                          <a:ea typeface="微软雅黑" panose="020B0503020204020204" pitchFamily="34" charset="-122"/>
                          <a:cs typeface="+mn-cs"/>
                        </a:rPr>
                        <a:t>；同一经费卡内列支多名学生“三助一辅”补助的，无论发放期间是否相同，都需要在同一张发放表中一一列出，并同一次提交，生成同一个条形码； “三助一辅”经费不可预支。</a:t>
                      </a:r>
                      <a:endParaRPr lang="en-US" altLang="zh-CN" sz="1400" b="0" kern="100" dirty="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0" kern="100" dirty="0">
                          <a:solidFill>
                            <a:schemeClr val="tx1"/>
                          </a:solidFill>
                          <a:effectLst/>
                          <a:latin typeface="微软雅黑" panose="020B0503020204020204" pitchFamily="34" charset="-122"/>
                          <a:ea typeface="微软雅黑" panose="020B0503020204020204" pitchFamily="34" charset="-122"/>
                          <a:cs typeface="+mn-cs"/>
                        </a:rPr>
                        <a:t>2.</a:t>
                      </a:r>
                      <a:r>
                        <a:rPr lang="zh-CN" altLang="en-US" sz="1400" b="0" kern="100" dirty="0">
                          <a:solidFill>
                            <a:schemeClr val="tx1"/>
                          </a:solidFill>
                          <a:effectLst/>
                          <a:latin typeface="微软雅黑" panose="020B0503020204020204" pitchFamily="34" charset="-122"/>
                          <a:ea typeface="微软雅黑" panose="020B0503020204020204" pitchFamily="34" charset="-122"/>
                          <a:cs typeface="+mn-cs"/>
                        </a:rPr>
                        <a:t>研究生的奖助学金发放移至</a:t>
                      </a:r>
                      <a:r>
                        <a:rPr lang="zh-CN" altLang="en-US" sz="1400" b="1" kern="100" dirty="0">
                          <a:solidFill>
                            <a:srgbClr val="FF0000"/>
                          </a:solidFill>
                          <a:effectLst/>
                          <a:latin typeface="微软雅黑" panose="020B0503020204020204" pitchFamily="34" charset="-122"/>
                          <a:ea typeface="微软雅黑" panose="020B0503020204020204" pitchFamily="34" charset="-122"/>
                          <a:cs typeface="+mn-cs"/>
                        </a:rPr>
                        <a:t>行政大楼 </a:t>
                      </a:r>
                      <a:r>
                        <a:rPr lang="en-US" altLang="zh-CN" sz="1400" b="1" kern="100" dirty="0">
                          <a:solidFill>
                            <a:srgbClr val="FF0000"/>
                          </a:solidFill>
                          <a:effectLst/>
                          <a:latin typeface="微软雅黑" panose="020B0503020204020204" pitchFamily="34" charset="-122"/>
                          <a:ea typeface="微软雅黑" panose="020B0503020204020204" pitchFamily="34" charset="-122"/>
                          <a:cs typeface="+mn-cs"/>
                        </a:rPr>
                        <a:t>117 </a:t>
                      </a:r>
                      <a:r>
                        <a:rPr lang="zh-CN" altLang="en-US" sz="1400" b="1" kern="100" dirty="0">
                          <a:solidFill>
                            <a:srgbClr val="FF0000"/>
                          </a:solidFill>
                          <a:effectLst/>
                          <a:latin typeface="微软雅黑" panose="020B0503020204020204" pitchFamily="34" charset="-122"/>
                          <a:ea typeface="微软雅黑" panose="020B0503020204020204" pitchFamily="34" charset="-122"/>
                          <a:cs typeface="+mn-cs"/>
                        </a:rPr>
                        <a:t>房</a:t>
                      </a:r>
                      <a:r>
                        <a:rPr lang="zh-CN" altLang="en-US" sz="1400" b="0" kern="100" dirty="0">
                          <a:solidFill>
                            <a:schemeClr val="tx1"/>
                          </a:solidFill>
                          <a:effectLst/>
                          <a:latin typeface="微软雅黑" panose="020B0503020204020204" pitchFamily="34" charset="-122"/>
                          <a:ea typeface="微软雅黑" panose="020B0503020204020204" pitchFamily="34" charset="-122"/>
                          <a:cs typeface="+mn-cs"/>
                        </a:rPr>
                        <a:t>，由校园卡及收费管理科办理</a:t>
                      </a:r>
                      <a:r>
                        <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mn-cs"/>
                        </a:rPr>
                        <a:t>。</a:t>
                      </a:r>
                      <a:endParaRPr lang="en-US" altLang="zh-CN" sz="1400" b="0" kern="100" dirty="0" smtClean="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0" kern="100" dirty="0" smtClean="0">
                          <a:solidFill>
                            <a:schemeClr val="tx1"/>
                          </a:solidFill>
                          <a:effectLst/>
                          <a:latin typeface="微软雅黑" panose="020B0503020204020204" pitchFamily="34" charset="-122"/>
                          <a:ea typeface="微软雅黑" panose="020B0503020204020204" pitchFamily="34" charset="-122"/>
                          <a:cs typeface="+mn-cs"/>
                        </a:rPr>
                        <a:t>3.</a:t>
                      </a:r>
                      <a:r>
                        <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mn-cs"/>
                        </a:rPr>
                        <a:t>除了按照国家和学校有关规定发放的研究生生活补助不需要缴纳个税，</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mn-cs"/>
                        </a:rPr>
                        <a:t>其他由课题组、科研老师单独发放给学生的劳务性质的报酬，当月合并发放超过</a:t>
                      </a:r>
                      <a:r>
                        <a:rPr lang="en-US" altLang="zh-CN" sz="1400" b="1" kern="100" dirty="0" smtClean="0">
                          <a:solidFill>
                            <a:srgbClr val="FF0000"/>
                          </a:solidFill>
                          <a:effectLst/>
                          <a:latin typeface="微软雅黑" panose="020B0503020204020204" pitchFamily="34" charset="-122"/>
                          <a:ea typeface="微软雅黑" panose="020B0503020204020204" pitchFamily="34" charset="-122"/>
                          <a:cs typeface="+mn-cs"/>
                        </a:rPr>
                        <a:t>3500</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mn-cs"/>
                        </a:rPr>
                        <a:t>元的，按税法规定需要计算个人所得税。</a:t>
                      </a:r>
                      <a:endParaRPr lang="zh-CN" altLang="zh-CN" sz="1400" b="1" kern="100" dirty="0">
                        <a:solidFill>
                          <a:srgbClr val="FF0000"/>
                        </a:solidFill>
                        <a:effectLst/>
                        <a:latin typeface="微软雅黑" panose="020B0503020204020204" pitchFamily="34" charset="-122"/>
                        <a:ea typeface="微软雅黑" panose="020B0503020204020204" pitchFamily="34" charset="-122"/>
                        <a:cs typeface="+mn-cs"/>
                      </a:endParaRPr>
                    </a:p>
                    <a:p>
                      <a:pPr algn="l">
                        <a:lnSpc>
                          <a:spcPct val="100000"/>
                        </a:lnSpc>
                        <a:spcAft>
                          <a:spcPts val="0"/>
                        </a:spcAft>
                        <a:buNone/>
                      </a:pPr>
                      <a:endParaRPr lang="en-US" altLang="zh-CN" sz="1400" b="0" kern="100" dirty="0">
                        <a:solidFill>
                          <a:schemeClr val="tx1"/>
                        </a:solidFill>
                        <a:effectLst/>
                        <a:latin typeface="微软雅黑" panose="020B0503020204020204" pitchFamily="34" charset="-122"/>
                        <a:ea typeface="微软雅黑" panose="020B0503020204020204" pitchFamily="34" charset="-122"/>
                        <a:cs typeface="+mn-cs"/>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对角圆角矩形 2"/>
          <p:cNvSpPr/>
          <p:nvPr/>
        </p:nvSpPr>
        <p:spPr>
          <a:xfrm>
            <a:off x="-8255" y="5071110"/>
            <a:ext cx="9767570" cy="36195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noProof="1">
                <a:solidFill>
                  <a:schemeClr val="bg1"/>
                </a:solidFill>
                <a:latin typeface="微软雅黑" panose="020B0503020204020204" pitchFamily="34" charset="-122"/>
                <a:ea typeface="微软雅黑" panose="020B0503020204020204" pitchFamily="34" charset="-122"/>
              </a:rPr>
              <a:t>研究生“三助一辅”津贴发放方式及流程</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（十六）学生奖助学金发放方式及流程</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366250" y="4720590"/>
            <a:ext cx="393065" cy="275590"/>
          </a:xfrm>
          <a:prstGeom prst="rect">
            <a:avLst/>
          </a:prstGeom>
          <a:noFill/>
        </p:spPr>
        <p:txBody>
          <a:bodyPr wrap="square" rtlCol="0">
            <a:spAutoFit/>
          </a:bodyPr>
          <a:lstStyle/>
          <a:p>
            <a:r>
              <a:rPr lang="en-US" altLang="zh-CN" sz="1200" dirty="0" smtClean="0"/>
              <a:t>53</a:t>
            </a:r>
            <a:endParaRPr lang="en-US" altLang="zh-CN" sz="1200" dirty="0"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818515" y="918847"/>
          <a:ext cx="8269605" cy="3849875"/>
        </p:xfrm>
        <a:graphic>
          <a:graphicData uri="http://schemas.openxmlformats.org/drawingml/2006/table">
            <a:tbl>
              <a:tblPr firstRow="1" firstCol="1" lastRow="1" lastCol="1" bandRow="1" bandCol="1"/>
              <a:tblGrid>
                <a:gridCol w="990600"/>
                <a:gridCol w="3329305"/>
                <a:gridCol w="3949700"/>
              </a:tblGrid>
              <a:tr h="511291">
                <a:tc>
                  <a:txBody>
                    <a:bodyPr/>
                    <a:lstStyle/>
                    <a:p>
                      <a:pPr indent="295910" algn="r">
                        <a:spcAft>
                          <a:spcPts val="0"/>
                        </a:spcAft>
                      </a:pPr>
                      <a:r>
                        <a:rPr lang="en-US" altLang="zh-CN" sz="1400" b="1" kern="100" spc="-50" dirty="0">
                          <a:effectLst/>
                          <a:latin typeface="微软雅黑" panose="020B0503020204020204" pitchFamily="34" charset="-122"/>
                          <a:ea typeface="微软雅黑" panose="020B0503020204020204" pitchFamily="34" charset="-122"/>
                        </a:rPr>
                        <a:t>        </a:t>
                      </a:r>
                      <a:endParaRPr lang="en-US" altLang="zh-CN" sz="1400" b="1" kern="100" spc="-50" dirty="0">
                        <a:effectLst/>
                        <a:latin typeface="微软雅黑" panose="020B0503020204020204" pitchFamily="34" charset="-122"/>
                        <a:ea typeface="微软雅黑" panose="020B0503020204020204" pitchFamily="34" charset="-122"/>
                      </a:endParaRPr>
                    </a:p>
                    <a:p>
                      <a:pPr indent="295910" algn="r">
                        <a:spcAft>
                          <a:spcPts val="0"/>
                        </a:spcAft>
                      </a:pPr>
                      <a:r>
                        <a:rPr lang="zh-CN" altLang="en-US" sz="1400" b="1" kern="100" spc="-50" dirty="0">
                          <a:effectLst/>
                          <a:latin typeface="微软雅黑" panose="020B0503020204020204" pitchFamily="34" charset="-122"/>
                          <a:ea typeface="微软雅黑" panose="020B0503020204020204" pitchFamily="34" charset="-122"/>
                        </a:rPr>
                        <a:t>类型</a:t>
                      </a:r>
                      <a:r>
                        <a:rPr lang="en-US" altLang="zh-CN" sz="1400" b="1" kern="100" spc="-5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400" b="1" kern="100" dirty="0">
                          <a:effectLst/>
                          <a:latin typeface="微软雅黑" panose="020B0503020204020204" pitchFamily="34" charset="-122"/>
                          <a:ea typeface="微软雅黑" panose="020B0503020204020204" pitchFamily="34" charset="-122"/>
                        </a:rPr>
                        <a:t> </a:t>
                      </a:r>
                      <a:r>
                        <a:rPr lang="zh-CN" altLang="en-US" sz="1400" b="1" kern="100" dirty="0">
                          <a:effectLst/>
                          <a:latin typeface="微软雅黑" panose="020B0503020204020204" pitchFamily="34" charset="-122"/>
                          <a:ea typeface="微软雅黑" panose="020B0503020204020204" pitchFamily="34" charset="-122"/>
                        </a:rPr>
                        <a:t>事项</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0000"/>
                        </a:lnSpc>
                        <a:spcAft>
                          <a:spcPts val="0"/>
                        </a:spcAft>
                      </a:pPr>
                      <a:r>
                        <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工行发放部分</a:t>
                      </a:r>
                      <a:endParaRPr lang="zh-CN" alt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1400" b="1" kern="100" dirty="0">
                          <a:effectLst/>
                          <a:latin typeface="微软雅黑" panose="020B0503020204020204" pitchFamily="34" charset="-122"/>
                          <a:ea typeface="微软雅黑" panose="020B0503020204020204" pitchFamily="34" charset="-122"/>
                        </a:rPr>
                        <a:t>农行发放部分</a:t>
                      </a:r>
                      <a:endParaRPr lang="zh-CN" altLang="en-US" sz="1400" b="1" kern="100" dirty="0">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995">
                <a:tc>
                  <a:txBody>
                    <a:bodyPr/>
                    <a:lstStyle/>
                    <a:p>
                      <a:pPr algn="ctr">
                        <a:lnSpc>
                          <a:spcPct val="100000"/>
                        </a:lnSpc>
                        <a:spcAft>
                          <a:spcPts val="0"/>
                        </a:spcAft>
                      </a:pPr>
                      <a:r>
                        <a:rPr lang="zh-CN" altLang="en-US" sz="1400" b="0" kern="100" dirty="0">
                          <a:solidFill>
                            <a:schemeClr val="tx1"/>
                          </a:solidFill>
                          <a:effectLst/>
                          <a:latin typeface="微软雅黑" panose="020B0503020204020204" pitchFamily="34" charset="-122"/>
                          <a:ea typeface="微软雅黑" panose="020B0503020204020204" pitchFamily="34" charset="-122"/>
                        </a:rPr>
                        <a:t>发放流程</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1.</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由学生处到收费及校园卡管理制单；</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sym typeface="+mn-ea"/>
                        </a:rPr>
                        <a:t>2.</a:t>
                      </a:r>
                      <a:r>
                        <a:rPr lang="zh-CN" altLang="en-US" sz="1400" b="0" kern="100" dirty="0">
                          <a:solidFill>
                            <a:schemeClr val="tx1"/>
                          </a:solidFill>
                          <a:effectLst/>
                          <a:latin typeface="微软雅黑" panose="020B0503020204020204" pitchFamily="34" charset="-122"/>
                          <a:ea typeface="微软雅黑" panose="020B0503020204020204" pitchFamily="34" charset="-122"/>
                          <a:sym typeface="+mn-ea"/>
                        </a:rPr>
                        <a:t>再到工资税务科进行数据加密，银行倒盘直接发放到学生工商银行卡内。</a:t>
                      </a:r>
                      <a:endParaRPr lang="zh-CN" altLang="en-US" sz="1400" b="0" kern="100" dirty="0">
                        <a:solidFill>
                          <a:schemeClr val="tx1"/>
                        </a:solidFill>
                        <a:effectLst/>
                        <a:latin typeface="微软雅黑" panose="020B0503020204020204" pitchFamily="34" charset="-122"/>
                        <a:ea typeface="微软雅黑" panose="020B0503020204020204" pitchFamily="34" charset="-122"/>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1.</a:t>
                      </a:r>
                      <a:r>
                        <a:rPr lang="zh-CN" altLang="en-US" sz="1400" b="0" kern="100" dirty="0">
                          <a:solidFill>
                            <a:schemeClr val="tx1"/>
                          </a:solidFill>
                          <a:effectLst/>
                          <a:latin typeface="微软雅黑" panose="020B0503020204020204" pitchFamily="34" charset="-122"/>
                          <a:ea typeface="微软雅黑" panose="020B0503020204020204" pitchFamily="34" charset="-122"/>
                        </a:rPr>
                        <a:t>由学生处根据会计凭证去资金科开具支票；</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p>
                      <a:pPr algn="l">
                        <a:lnSpc>
                          <a:spcPct val="100000"/>
                        </a:lnSpc>
                        <a:spcAft>
                          <a:spcPts val="0"/>
                        </a:spcAft>
                        <a:buNone/>
                      </a:pPr>
                      <a:r>
                        <a:rPr lang="en-US" altLang="zh-CN" sz="1400" b="0" kern="100" dirty="0">
                          <a:solidFill>
                            <a:schemeClr val="tx1"/>
                          </a:solidFill>
                          <a:effectLst/>
                          <a:latin typeface="微软雅黑" panose="020B0503020204020204" pitchFamily="34" charset="-122"/>
                          <a:ea typeface="微软雅黑" panose="020B0503020204020204" pitchFamily="34" charset="-122"/>
                        </a:rPr>
                        <a:t>2.</a:t>
                      </a:r>
                      <a:r>
                        <a:rPr lang="zh-CN" altLang="en-US" sz="1400" b="0" kern="100" dirty="0">
                          <a:solidFill>
                            <a:schemeClr val="tx1"/>
                          </a:solidFill>
                          <a:effectLst/>
                          <a:latin typeface="微软雅黑" panose="020B0503020204020204" pitchFamily="34" charset="-122"/>
                          <a:ea typeface="微软雅黑" panose="020B0503020204020204" pitchFamily="34" charset="-122"/>
                        </a:rPr>
                        <a:t>持支票到收费及校园卡管理科进行数据加密，农行倒盘直接发放到学生农行卡内。</a:t>
                      </a:r>
                      <a:endParaRPr lang="en-US" altLang="zh-CN" sz="1400" b="0" kern="100" dirty="0">
                        <a:solidFill>
                          <a:schemeClr val="tx1"/>
                        </a:solidFill>
                        <a:effectLst/>
                        <a:latin typeface="微软雅黑" panose="020B0503020204020204" pitchFamily="34" charset="-122"/>
                        <a:ea typeface="微软雅黑" panose="020B0503020204020204" pitchFamily="34" charset="-122"/>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262">
                <a:tc>
                  <a:txBody>
                    <a:bodyPr/>
                    <a:lstStyle/>
                    <a:p>
                      <a:pPr algn="ctr">
                        <a:lnSpc>
                          <a:spcPct val="100000"/>
                        </a:lnSpc>
                        <a:spcAft>
                          <a:spcPts val="0"/>
                        </a:spcAft>
                        <a:buNone/>
                      </a:pPr>
                      <a:r>
                        <a:rPr lang="zh-CN" altLang="zh-CN" sz="1400" b="0" kern="100" dirty="0">
                          <a:solidFill>
                            <a:schemeClr val="tx1"/>
                          </a:solidFill>
                          <a:effectLst/>
                          <a:latin typeface="微软雅黑" panose="020B0503020204020204" pitchFamily="34" charset="-122"/>
                          <a:ea typeface="微软雅黑" panose="020B0503020204020204" pitchFamily="34" charset="-122"/>
                          <a:cs typeface="+mn-cs"/>
                        </a:rPr>
                        <a:t>重要事项</a:t>
                      </a:r>
                      <a:endParaRPr lang="zh-CN" altLang="zh-CN" sz="1400" b="0" kern="100" dirty="0">
                        <a:solidFill>
                          <a:schemeClr val="tx1"/>
                        </a:solidFill>
                        <a:effectLst/>
                        <a:latin typeface="微软雅黑" panose="020B0503020204020204" pitchFamily="34" charset="-122"/>
                        <a:ea typeface="微软雅黑" panose="020B0503020204020204" pitchFamily="34" charset="-122"/>
                        <a:cs typeface="+mn-cs"/>
                      </a:endParaRPr>
                    </a:p>
                  </a:txBody>
                  <a:tcPr marL="54006" marR="54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0" kern="100" dirty="0">
                          <a:solidFill>
                            <a:schemeClr val="tx1"/>
                          </a:solidFill>
                          <a:effectLst/>
                          <a:latin typeface="微软雅黑" panose="020B0503020204020204" pitchFamily="34" charset="-122"/>
                          <a:ea typeface="微软雅黑" panose="020B0503020204020204" pitchFamily="34" charset="-122"/>
                          <a:cs typeface="+mn-cs"/>
                          <a:sym typeface="+mn-ea"/>
                        </a:rPr>
                        <a:t>1.</a:t>
                      </a:r>
                      <a:r>
                        <a:rPr lang="zh-CN" altLang="zh-CN" sz="1400" b="0" kern="100" dirty="0">
                          <a:solidFill>
                            <a:schemeClr val="tx1"/>
                          </a:solidFill>
                          <a:effectLst/>
                          <a:latin typeface="微软雅黑" panose="020B0503020204020204" pitchFamily="34" charset="-122"/>
                          <a:ea typeface="微软雅黑" panose="020B0503020204020204" pitchFamily="34" charset="-122"/>
                          <a:cs typeface="+mn-cs"/>
                        </a:rPr>
                        <a:t>从不同的经费卡支出的，需要分别填列不同的发放表；同一经费卡内列支多名学生“三助一辅”补助的，无论发放期间是否相同，都需要在同一张发放表中一一列出，并同一次提交，生成同一个条形码； “三助一辅”经费不可预支。</a:t>
                      </a:r>
                      <a:endParaRPr lang="en-US" altLang="zh-CN" sz="1400" b="0" kern="100" dirty="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0" kern="100" dirty="0">
                          <a:solidFill>
                            <a:schemeClr val="tx1"/>
                          </a:solidFill>
                          <a:effectLst/>
                          <a:latin typeface="微软雅黑" panose="020B0503020204020204" pitchFamily="34" charset="-122"/>
                          <a:ea typeface="微软雅黑" panose="020B0503020204020204" pitchFamily="34" charset="-122"/>
                          <a:cs typeface="+mn-cs"/>
                        </a:rPr>
                        <a:t>2.</a:t>
                      </a:r>
                      <a:r>
                        <a:rPr lang="zh-CN" altLang="en-US" sz="1400" b="0" kern="100" dirty="0">
                          <a:solidFill>
                            <a:schemeClr val="tx1"/>
                          </a:solidFill>
                          <a:effectLst/>
                          <a:latin typeface="微软雅黑" panose="020B0503020204020204" pitchFamily="34" charset="-122"/>
                          <a:ea typeface="微软雅黑" panose="020B0503020204020204" pitchFamily="34" charset="-122"/>
                          <a:cs typeface="+mn-cs"/>
                        </a:rPr>
                        <a:t>本科生的奖助学金发放移至行政大楼 </a:t>
                      </a:r>
                      <a:r>
                        <a:rPr lang="en-US" altLang="zh-CN" sz="1400" b="0" kern="100" dirty="0">
                          <a:solidFill>
                            <a:schemeClr val="tx1"/>
                          </a:solidFill>
                          <a:effectLst/>
                          <a:latin typeface="微软雅黑" panose="020B0503020204020204" pitchFamily="34" charset="-122"/>
                          <a:ea typeface="微软雅黑" panose="020B0503020204020204" pitchFamily="34" charset="-122"/>
                          <a:cs typeface="+mn-cs"/>
                        </a:rPr>
                        <a:t>117 </a:t>
                      </a:r>
                      <a:r>
                        <a:rPr lang="zh-CN" altLang="en-US" sz="1400" b="0" kern="100" dirty="0">
                          <a:solidFill>
                            <a:schemeClr val="tx1"/>
                          </a:solidFill>
                          <a:effectLst/>
                          <a:latin typeface="微软雅黑" panose="020B0503020204020204" pitchFamily="34" charset="-122"/>
                          <a:ea typeface="微软雅黑" panose="020B0503020204020204" pitchFamily="34" charset="-122"/>
                          <a:cs typeface="+mn-cs"/>
                        </a:rPr>
                        <a:t>房，由校园卡及收费管理科办理。</a:t>
                      </a:r>
                      <a:endParaRPr lang="zh-CN" altLang="zh-CN" sz="1400" b="0" kern="100" dirty="0">
                        <a:solidFill>
                          <a:schemeClr val="tx1"/>
                        </a:solidFill>
                        <a:effectLst/>
                        <a:latin typeface="微软雅黑" panose="020B0503020204020204" pitchFamily="34" charset="-122"/>
                        <a:ea typeface="微软雅黑" panose="020B0503020204020204" pitchFamily="34" charset="-122"/>
                        <a:cs typeface="+mn-cs"/>
                      </a:endParaRPr>
                    </a:p>
                    <a:p>
                      <a:pPr algn="l">
                        <a:lnSpc>
                          <a:spcPct val="100000"/>
                        </a:lnSpc>
                        <a:spcAft>
                          <a:spcPts val="0"/>
                        </a:spcAft>
                        <a:buNone/>
                      </a:pPr>
                      <a:endParaRPr lang="en-US" altLang="zh-CN" sz="1400" b="0" kern="100" dirty="0">
                        <a:solidFill>
                          <a:schemeClr val="tx1"/>
                        </a:solidFill>
                        <a:effectLst/>
                        <a:latin typeface="微软雅黑" panose="020B0503020204020204" pitchFamily="34" charset="-122"/>
                        <a:ea typeface="微软雅黑" panose="020B0503020204020204" pitchFamily="34" charset="-122"/>
                        <a:cs typeface="+mn-cs"/>
                        <a:sym typeface="+mn-ea"/>
                      </a:endParaRPr>
                    </a:p>
                  </a:txBody>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54006" marR="54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对角圆角矩形 2"/>
          <p:cNvSpPr/>
          <p:nvPr/>
        </p:nvSpPr>
        <p:spPr>
          <a:xfrm>
            <a:off x="-8255" y="5147310"/>
            <a:ext cx="9738995" cy="2806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noProof="1">
                <a:solidFill>
                  <a:schemeClr val="bg1"/>
                </a:solidFill>
                <a:latin typeface="微软雅黑" panose="020B0503020204020204" pitchFamily="34" charset="-122"/>
                <a:ea typeface="微软雅黑" panose="020B0503020204020204" pitchFamily="34" charset="-122"/>
              </a:rPr>
              <a:t>本科生奖助学金批量发放方式及流程</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（十六）学生奖助学金发放方式及流程</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337675" y="4871720"/>
            <a:ext cx="393065" cy="275590"/>
          </a:xfrm>
          <a:prstGeom prst="rect">
            <a:avLst/>
          </a:prstGeom>
          <a:noFill/>
        </p:spPr>
        <p:txBody>
          <a:bodyPr wrap="square" rtlCol="0">
            <a:spAutoFit/>
          </a:bodyPr>
          <a:lstStyle/>
          <a:p>
            <a:r>
              <a:rPr lang="en-US" altLang="zh-CN" sz="1200" dirty="0" smtClean="0"/>
              <a:t>54</a:t>
            </a:r>
            <a:endParaRPr lang="en-US" altLang="zh-CN" sz="12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3605213" y="1519238"/>
            <a:ext cx="1843087" cy="1735137"/>
            <a:chOff x="1694" y="1460"/>
            <a:chExt cx="1186" cy="1256"/>
          </a:xfrm>
        </p:grpSpPr>
        <p:sp>
          <p:nvSpPr>
            <p:cNvPr id="101378" name="Freeform 9"/>
            <p:cNvSpPr/>
            <p:nvPr/>
          </p:nvSpPr>
          <p:spPr>
            <a:xfrm>
              <a:off x="1694" y="1460"/>
              <a:ext cx="1186" cy="837"/>
            </a:xfrm>
            <a:custGeom>
              <a:avLst/>
              <a:gdLst/>
              <a:ahLst/>
              <a:cxnLst>
                <a:cxn ang="0">
                  <a:pos x="0" y="246"/>
                </a:cxn>
                <a:cxn ang="0">
                  <a:pos x="0" y="246"/>
                </a:cxn>
                <a:cxn ang="0">
                  <a:pos x="58" y="218"/>
                </a:cxn>
                <a:cxn ang="0">
                  <a:pos x="120" y="192"/>
                </a:cxn>
                <a:cxn ang="0">
                  <a:pos x="182" y="167"/>
                </a:cxn>
                <a:cxn ang="0">
                  <a:pos x="248" y="144"/>
                </a:cxn>
                <a:cxn ang="0">
                  <a:pos x="316" y="121"/>
                </a:cxn>
                <a:cxn ang="0">
                  <a:pos x="386" y="101"/>
                </a:cxn>
                <a:cxn ang="0">
                  <a:pos x="459" y="82"/>
                </a:cxn>
                <a:cxn ang="0">
                  <a:pos x="533" y="65"/>
                </a:cxn>
                <a:cxn ang="0">
                  <a:pos x="610" y="51"/>
                </a:cxn>
                <a:cxn ang="0">
                  <a:pos x="687" y="38"/>
                </a:cxn>
                <a:cxn ang="0">
                  <a:pos x="767" y="27"/>
                </a:cxn>
                <a:cxn ang="0">
                  <a:pos x="848" y="17"/>
                </a:cxn>
                <a:cxn ang="0">
                  <a:pos x="930" y="10"/>
                </a:cxn>
                <a:cxn ang="0">
                  <a:pos x="1015" y="4"/>
                </a:cxn>
                <a:cxn ang="0">
                  <a:pos x="1099" y="1"/>
                </a:cxn>
                <a:cxn ang="0">
                  <a:pos x="1186" y="0"/>
                </a:cxn>
                <a:cxn ang="0">
                  <a:pos x="1186" y="837"/>
                </a:cxn>
                <a:cxn ang="0">
                  <a:pos x="0" y="246"/>
                </a:cxn>
              </a:cxnLst>
              <a:rect l="0" t="0" r="0" b="0"/>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w="9525">
              <a:noFill/>
            </a:ln>
          </p:spPr>
          <p:txBody>
            <a:bodyPr/>
            <a:lstStyle/>
            <a:p>
              <a:endParaRPr lang="zh-CN" altLang="en-US"/>
            </a:p>
          </p:txBody>
        </p:sp>
        <p:sp>
          <p:nvSpPr>
            <p:cNvPr id="101379" name="Freeform 10"/>
            <p:cNvSpPr/>
            <p:nvPr/>
          </p:nvSpPr>
          <p:spPr>
            <a:xfrm>
              <a:off x="1694" y="1706"/>
              <a:ext cx="1186" cy="1010"/>
            </a:xfrm>
            <a:custGeom>
              <a:avLst/>
              <a:gdLst/>
              <a:ahLst/>
              <a:cxnLst>
                <a:cxn ang="0">
                  <a:pos x="1186" y="591"/>
                </a:cxn>
                <a:cxn ang="0">
                  <a:pos x="0" y="0"/>
                </a:cxn>
                <a:cxn ang="0">
                  <a:pos x="0" y="419"/>
                </a:cxn>
                <a:cxn ang="0">
                  <a:pos x="1186" y="1010"/>
                </a:cxn>
                <a:cxn ang="0">
                  <a:pos x="1186" y="591"/>
                </a:cxn>
              </a:cxnLst>
              <a:rect l="0" t="0" r="0" b="0"/>
              <a:pathLst>
                <a:path w="1186" h="1010">
                  <a:moveTo>
                    <a:pt x="1186" y="591"/>
                  </a:moveTo>
                  <a:lnTo>
                    <a:pt x="0" y="0"/>
                  </a:lnTo>
                  <a:lnTo>
                    <a:pt x="0" y="419"/>
                  </a:lnTo>
                  <a:lnTo>
                    <a:pt x="1186" y="1010"/>
                  </a:lnTo>
                  <a:lnTo>
                    <a:pt x="1186" y="591"/>
                  </a:lnTo>
                  <a:close/>
                </a:path>
              </a:pathLst>
            </a:custGeom>
            <a:solidFill>
              <a:srgbClr val="DDDDDD"/>
            </a:solidFill>
            <a:ln w="9525">
              <a:noFill/>
            </a:ln>
          </p:spPr>
          <p:txBody>
            <a:bodyPr/>
            <a:lstStyle/>
            <a:p>
              <a:endParaRPr lang="zh-CN" altLang="en-US"/>
            </a:p>
          </p:txBody>
        </p:sp>
      </p:grpSp>
      <p:grpSp>
        <p:nvGrpSpPr>
          <p:cNvPr id="7" name="Group 11"/>
          <p:cNvGrpSpPr/>
          <p:nvPr/>
        </p:nvGrpSpPr>
        <p:grpSpPr>
          <a:xfrm>
            <a:off x="5448300" y="1665288"/>
            <a:ext cx="1843088" cy="1589087"/>
            <a:chOff x="2880" y="1565"/>
            <a:chExt cx="1185" cy="1151"/>
          </a:xfrm>
        </p:grpSpPr>
        <p:sp>
          <p:nvSpPr>
            <p:cNvPr id="101381" name="Freeform 12"/>
            <p:cNvSpPr/>
            <p:nvPr/>
          </p:nvSpPr>
          <p:spPr>
            <a:xfrm>
              <a:off x="2880" y="1565"/>
              <a:ext cx="1185" cy="838"/>
            </a:xfrm>
            <a:custGeom>
              <a:avLst/>
              <a:gdLst/>
              <a:ahLst/>
              <a:cxnLst>
                <a:cxn ang="0">
                  <a:pos x="1185" y="245"/>
                </a:cxn>
                <a:cxn ang="0">
                  <a:pos x="1185" y="245"/>
                </a:cxn>
                <a:cxn ang="0">
                  <a:pos x="1127" y="218"/>
                </a:cxn>
                <a:cxn ang="0">
                  <a:pos x="1065" y="191"/>
                </a:cxn>
                <a:cxn ang="0">
                  <a:pos x="1003" y="167"/>
                </a:cxn>
                <a:cxn ang="0">
                  <a:pos x="937" y="143"/>
                </a:cxn>
                <a:cxn ang="0">
                  <a:pos x="869" y="121"/>
                </a:cxn>
                <a:cxn ang="0">
                  <a:pos x="799" y="101"/>
                </a:cxn>
                <a:cxn ang="0">
                  <a:pos x="726" y="83"/>
                </a:cxn>
                <a:cxn ang="0">
                  <a:pos x="652" y="66"/>
                </a:cxn>
                <a:cxn ang="0">
                  <a:pos x="575" y="50"/>
                </a:cxn>
                <a:cxn ang="0">
                  <a:pos x="498" y="37"/>
                </a:cxn>
                <a:cxn ang="0">
                  <a:pos x="418" y="26"/>
                </a:cxn>
                <a:cxn ang="0">
                  <a:pos x="337" y="17"/>
                </a:cxn>
                <a:cxn ang="0">
                  <a:pos x="255" y="10"/>
                </a:cxn>
                <a:cxn ang="0">
                  <a:pos x="170" y="5"/>
                </a:cxn>
                <a:cxn ang="0">
                  <a:pos x="86" y="2"/>
                </a:cxn>
                <a:cxn ang="0">
                  <a:pos x="0" y="0"/>
                </a:cxn>
                <a:cxn ang="0">
                  <a:pos x="0" y="838"/>
                </a:cxn>
                <a:cxn ang="0">
                  <a:pos x="1185" y="245"/>
                </a:cxn>
              </a:cxnLst>
              <a:rect l="0" t="0" r="0" b="0"/>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w="9525">
              <a:noFill/>
            </a:ln>
          </p:spPr>
          <p:txBody>
            <a:bodyPr/>
            <a:lstStyle/>
            <a:p>
              <a:endParaRPr lang="zh-CN" altLang="en-US" dirty="0"/>
            </a:p>
          </p:txBody>
        </p:sp>
        <p:sp>
          <p:nvSpPr>
            <p:cNvPr id="101382" name="Freeform 13"/>
            <p:cNvSpPr/>
            <p:nvPr/>
          </p:nvSpPr>
          <p:spPr>
            <a:xfrm>
              <a:off x="2880" y="1810"/>
              <a:ext cx="1185" cy="906"/>
            </a:xfrm>
            <a:custGeom>
              <a:avLst/>
              <a:gdLst/>
              <a:ahLst/>
              <a:cxnLst>
                <a:cxn ang="0">
                  <a:pos x="0" y="593"/>
                </a:cxn>
                <a:cxn ang="0">
                  <a:pos x="1185" y="0"/>
                </a:cxn>
                <a:cxn ang="0">
                  <a:pos x="1185" y="315"/>
                </a:cxn>
                <a:cxn ang="0">
                  <a:pos x="0" y="906"/>
                </a:cxn>
                <a:cxn ang="0">
                  <a:pos x="0" y="593"/>
                </a:cxn>
              </a:cxnLst>
              <a:rect l="0" t="0" r="0" b="0"/>
              <a:pathLst>
                <a:path w="1185" h="906">
                  <a:moveTo>
                    <a:pt x="0" y="593"/>
                  </a:moveTo>
                  <a:lnTo>
                    <a:pt x="1185" y="0"/>
                  </a:lnTo>
                  <a:lnTo>
                    <a:pt x="1185" y="315"/>
                  </a:lnTo>
                  <a:lnTo>
                    <a:pt x="0" y="906"/>
                  </a:lnTo>
                  <a:lnTo>
                    <a:pt x="0" y="593"/>
                  </a:lnTo>
                  <a:close/>
                </a:path>
              </a:pathLst>
            </a:custGeom>
            <a:solidFill>
              <a:srgbClr val="0070C0"/>
            </a:solidFill>
            <a:ln w="9525">
              <a:noFill/>
            </a:ln>
          </p:spPr>
          <p:txBody>
            <a:bodyPr/>
            <a:lstStyle/>
            <a:p>
              <a:endParaRPr lang="zh-CN" altLang="en-US"/>
            </a:p>
          </p:txBody>
        </p:sp>
      </p:grpSp>
      <p:grpSp>
        <p:nvGrpSpPr>
          <p:cNvPr id="13" name="Group 17"/>
          <p:cNvGrpSpPr/>
          <p:nvPr/>
        </p:nvGrpSpPr>
        <p:grpSpPr>
          <a:xfrm>
            <a:off x="5448300" y="2149475"/>
            <a:ext cx="2605088" cy="1104900"/>
            <a:chOff x="2880" y="1916"/>
            <a:chExt cx="1675" cy="800"/>
          </a:xfrm>
        </p:grpSpPr>
        <p:sp>
          <p:nvSpPr>
            <p:cNvPr id="101387" name="Freeform 18"/>
            <p:cNvSpPr/>
            <p:nvPr/>
          </p:nvSpPr>
          <p:spPr>
            <a:xfrm>
              <a:off x="2880" y="1916"/>
              <a:ext cx="1675" cy="591"/>
            </a:xfrm>
            <a:custGeom>
              <a:avLst/>
              <a:gdLst/>
              <a:ahLst/>
              <a:cxnLst>
                <a:cxn ang="0">
                  <a:pos x="0" y="591"/>
                </a:cxn>
                <a:cxn ang="0">
                  <a:pos x="1185" y="0"/>
                </a:cxn>
                <a:cxn ang="0">
                  <a:pos x="1185" y="0"/>
                </a:cxn>
                <a:cxn ang="0">
                  <a:pos x="1239" y="28"/>
                </a:cxn>
                <a:cxn ang="0">
                  <a:pos x="1292" y="58"/>
                </a:cxn>
                <a:cxn ang="0">
                  <a:pos x="1342" y="89"/>
                </a:cxn>
                <a:cxn ang="0">
                  <a:pos x="1389" y="124"/>
                </a:cxn>
                <a:cxn ang="0">
                  <a:pos x="1433" y="156"/>
                </a:cxn>
                <a:cxn ang="0">
                  <a:pos x="1473" y="192"/>
                </a:cxn>
                <a:cxn ang="0">
                  <a:pos x="1510" y="228"/>
                </a:cxn>
                <a:cxn ang="0">
                  <a:pos x="1544" y="265"/>
                </a:cxn>
                <a:cxn ang="0">
                  <a:pos x="1574" y="303"/>
                </a:cxn>
                <a:cxn ang="0">
                  <a:pos x="1587" y="323"/>
                </a:cxn>
                <a:cxn ang="0">
                  <a:pos x="1600" y="342"/>
                </a:cxn>
                <a:cxn ang="0">
                  <a:pos x="1611" y="361"/>
                </a:cxn>
                <a:cxn ang="0">
                  <a:pos x="1622" y="381"/>
                </a:cxn>
                <a:cxn ang="0">
                  <a:pos x="1632" y="401"/>
                </a:cxn>
                <a:cxn ang="0">
                  <a:pos x="1641" y="423"/>
                </a:cxn>
                <a:cxn ang="0">
                  <a:pos x="1650" y="443"/>
                </a:cxn>
                <a:cxn ang="0">
                  <a:pos x="1655" y="464"/>
                </a:cxn>
                <a:cxn ang="0">
                  <a:pos x="1662" y="484"/>
                </a:cxn>
                <a:cxn ang="0">
                  <a:pos x="1667" y="505"/>
                </a:cxn>
                <a:cxn ang="0">
                  <a:pos x="1671" y="527"/>
                </a:cxn>
                <a:cxn ang="0">
                  <a:pos x="1672" y="548"/>
                </a:cxn>
                <a:cxn ang="0">
                  <a:pos x="1675" y="569"/>
                </a:cxn>
                <a:cxn ang="0">
                  <a:pos x="1675" y="591"/>
                </a:cxn>
                <a:cxn ang="0">
                  <a:pos x="0" y="591"/>
                </a:cxn>
              </a:cxnLst>
              <a:rect l="0" t="0" r="0" b="0"/>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w="9525">
              <a:noFill/>
            </a:ln>
          </p:spPr>
          <p:txBody>
            <a:bodyPr/>
            <a:lstStyle/>
            <a:p>
              <a:endParaRPr lang="zh-CN" altLang="en-US"/>
            </a:p>
          </p:txBody>
        </p:sp>
        <p:sp>
          <p:nvSpPr>
            <p:cNvPr id="15" name="Rectangle 19"/>
            <p:cNvSpPr>
              <a:spLocks noChangeArrowheads="1"/>
            </p:cNvSpPr>
            <p:nvPr/>
          </p:nvSpPr>
          <p:spPr bwMode="auto">
            <a:xfrm>
              <a:off x="2880" y="2507"/>
              <a:ext cx="1675" cy="209"/>
            </a:xfrm>
            <a:prstGeom prst="rect">
              <a:avLst/>
            </a:prstGeom>
            <a:solidFill>
              <a:schemeClr val="accent6">
                <a:lumMod val="75000"/>
              </a:schemeClr>
            </a:solidFill>
            <a:ln>
              <a:noFill/>
            </a:ln>
          </p:spPr>
          <p:txBody>
            <a:bodyPr/>
            <a:lstStyle/>
            <a:p>
              <a:pPr fontAlgn="base" latinLnBrk="1">
                <a:defRPr/>
              </a:pPr>
              <a:endParaRPr kumimoji="1" lang="zh-CN" altLang="en-US" strike="noStrike" noProof="1">
                <a:solidFill>
                  <a:srgbClr val="000000"/>
                </a:solidFill>
                <a:latin typeface="Gulim" panose="020B0600000101010101" pitchFamily="34" charset="-127"/>
                <a:ea typeface="Gulim" panose="020B0600000101010101" pitchFamily="34" charset="-127"/>
              </a:endParaRPr>
            </a:p>
          </p:txBody>
        </p:sp>
      </p:grpSp>
      <p:grpSp>
        <p:nvGrpSpPr>
          <p:cNvPr id="16" name="Group 20"/>
          <p:cNvGrpSpPr/>
          <p:nvPr/>
        </p:nvGrpSpPr>
        <p:grpSpPr>
          <a:xfrm rot="840000">
            <a:off x="2697480" y="2335530"/>
            <a:ext cx="2605405" cy="1521460"/>
            <a:chOff x="1204" y="2088"/>
            <a:chExt cx="1676" cy="1221"/>
          </a:xfrm>
        </p:grpSpPr>
        <p:sp>
          <p:nvSpPr>
            <p:cNvPr id="101390" name="Freeform 21"/>
            <p:cNvSpPr/>
            <p:nvPr/>
          </p:nvSpPr>
          <p:spPr>
            <a:xfrm>
              <a:off x="1204" y="2088"/>
              <a:ext cx="1676" cy="593"/>
            </a:xfrm>
            <a:custGeom>
              <a:avLst/>
              <a:gdLst/>
              <a:ahLst/>
              <a:cxnLst>
                <a:cxn ang="0">
                  <a:pos x="1676" y="0"/>
                </a:cxn>
                <a:cxn ang="0">
                  <a:pos x="490" y="593"/>
                </a:cxn>
                <a:cxn ang="0">
                  <a:pos x="490" y="593"/>
                </a:cxn>
                <a:cxn ang="0">
                  <a:pos x="436" y="564"/>
                </a:cxn>
                <a:cxn ang="0">
                  <a:pos x="383" y="533"/>
                </a:cxn>
                <a:cxn ang="0">
                  <a:pos x="333" y="501"/>
                </a:cxn>
                <a:cxn ang="0">
                  <a:pos x="286" y="469"/>
                </a:cxn>
                <a:cxn ang="0">
                  <a:pos x="242" y="434"/>
                </a:cxn>
                <a:cxn ang="0">
                  <a:pos x="202" y="400"/>
                </a:cxn>
                <a:cxn ang="0">
                  <a:pos x="165" y="363"/>
                </a:cxn>
                <a:cxn ang="0">
                  <a:pos x="131" y="326"/>
                </a:cxn>
                <a:cxn ang="0">
                  <a:pos x="101" y="288"/>
                </a:cxn>
                <a:cxn ang="0">
                  <a:pos x="88" y="269"/>
                </a:cxn>
                <a:cxn ang="0">
                  <a:pos x="75" y="249"/>
                </a:cxn>
                <a:cxn ang="0">
                  <a:pos x="64" y="229"/>
                </a:cxn>
                <a:cxn ang="0">
                  <a:pos x="53" y="209"/>
                </a:cxn>
                <a:cxn ang="0">
                  <a:pos x="43" y="189"/>
                </a:cxn>
                <a:cxn ang="0">
                  <a:pos x="34" y="170"/>
                </a:cxn>
                <a:cxn ang="0">
                  <a:pos x="25" y="148"/>
                </a:cxn>
                <a:cxn ang="0">
                  <a:pos x="20" y="128"/>
                </a:cxn>
                <a:cxn ang="0">
                  <a:pos x="13" y="107"/>
                </a:cxn>
                <a:cxn ang="0">
                  <a:pos x="8" y="85"/>
                </a:cxn>
                <a:cxn ang="0">
                  <a:pos x="4" y="66"/>
                </a:cxn>
                <a:cxn ang="0">
                  <a:pos x="3" y="44"/>
                </a:cxn>
                <a:cxn ang="0">
                  <a:pos x="0" y="21"/>
                </a:cxn>
                <a:cxn ang="0">
                  <a:pos x="0" y="0"/>
                </a:cxn>
                <a:cxn ang="0">
                  <a:pos x="1676" y="0"/>
                </a:cxn>
              </a:cxnLst>
              <a:rect l="0" t="0" r="0" b="0"/>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w="9525">
              <a:noFill/>
            </a:ln>
          </p:spPr>
          <p:txBody>
            <a:bodyPr/>
            <a:lstStyle/>
            <a:p>
              <a:endParaRPr lang="zh-CN" altLang="en-US"/>
            </a:p>
          </p:txBody>
        </p:sp>
        <p:sp>
          <p:nvSpPr>
            <p:cNvPr id="101391" name="Freeform 22"/>
            <p:cNvSpPr/>
            <p:nvPr/>
          </p:nvSpPr>
          <p:spPr>
            <a:xfrm>
              <a:off x="1204" y="2088"/>
              <a:ext cx="490" cy="1221"/>
            </a:xfrm>
            <a:custGeom>
              <a:avLst/>
              <a:gdLst/>
              <a:ahLst/>
              <a:cxnLst>
                <a:cxn ang="0">
                  <a:pos x="490" y="593"/>
                </a:cxn>
                <a:cxn ang="0">
                  <a:pos x="490" y="593"/>
                </a:cxn>
                <a:cxn ang="0">
                  <a:pos x="436" y="564"/>
                </a:cxn>
                <a:cxn ang="0">
                  <a:pos x="383" y="533"/>
                </a:cxn>
                <a:cxn ang="0">
                  <a:pos x="333" y="501"/>
                </a:cxn>
                <a:cxn ang="0">
                  <a:pos x="286" y="469"/>
                </a:cxn>
                <a:cxn ang="0">
                  <a:pos x="242" y="434"/>
                </a:cxn>
                <a:cxn ang="0">
                  <a:pos x="202" y="400"/>
                </a:cxn>
                <a:cxn ang="0">
                  <a:pos x="165" y="363"/>
                </a:cxn>
                <a:cxn ang="0">
                  <a:pos x="131" y="326"/>
                </a:cxn>
                <a:cxn ang="0">
                  <a:pos x="101" y="288"/>
                </a:cxn>
                <a:cxn ang="0">
                  <a:pos x="88" y="269"/>
                </a:cxn>
                <a:cxn ang="0">
                  <a:pos x="75" y="249"/>
                </a:cxn>
                <a:cxn ang="0">
                  <a:pos x="64" y="229"/>
                </a:cxn>
                <a:cxn ang="0">
                  <a:pos x="53" y="209"/>
                </a:cxn>
                <a:cxn ang="0">
                  <a:pos x="43" y="189"/>
                </a:cxn>
                <a:cxn ang="0">
                  <a:pos x="34" y="170"/>
                </a:cxn>
                <a:cxn ang="0">
                  <a:pos x="25" y="148"/>
                </a:cxn>
                <a:cxn ang="0">
                  <a:pos x="20" y="128"/>
                </a:cxn>
                <a:cxn ang="0">
                  <a:pos x="13" y="107"/>
                </a:cxn>
                <a:cxn ang="0">
                  <a:pos x="8" y="85"/>
                </a:cxn>
                <a:cxn ang="0">
                  <a:pos x="4" y="66"/>
                </a:cxn>
                <a:cxn ang="0">
                  <a:pos x="3" y="44"/>
                </a:cxn>
                <a:cxn ang="0">
                  <a:pos x="0" y="21"/>
                </a:cxn>
                <a:cxn ang="0">
                  <a:pos x="0" y="0"/>
                </a:cxn>
                <a:cxn ang="0">
                  <a:pos x="0" y="628"/>
                </a:cxn>
                <a:cxn ang="0">
                  <a:pos x="0" y="628"/>
                </a:cxn>
                <a:cxn ang="0">
                  <a:pos x="0" y="650"/>
                </a:cxn>
                <a:cxn ang="0">
                  <a:pos x="3" y="672"/>
                </a:cxn>
                <a:cxn ang="0">
                  <a:pos x="4" y="694"/>
                </a:cxn>
                <a:cxn ang="0">
                  <a:pos x="8" y="714"/>
                </a:cxn>
                <a:cxn ang="0">
                  <a:pos x="13" y="735"/>
                </a:cxn>
                <a:cxn ang="0">
                  <a:pos x="20" y="756"/>
                </a:cxn>
                <a:cxn ang="0">
                  <a:pos x="25" y="776"/>
                </a:cxn>
                <a:cxn ang="0">
                  <a:pos x="34" y="798"/>
                </a:cxn>
                <a:cxn ang="0">
                  <a:pos x="43" y="818"/>
                </a:cxn>
                <a:cxn ang="0">
                  <a:pos x="53" y="838"/>
                </a:cxn>
                <a:cxn ang="0">
                  <a:pos x="64" y="858"/>
                </a:cxn>
                <a:cxn ang="0">
                  <a:pos x="75" y="877"/>
                </a:cxn>
                <a:cxn ang="0">
                  <a:pos x="88" y="897"/>
                </a:cxn>
                <a:cxn ang="0">
                  <a:pos x="101" y="916"/>
                </a:cxn>
                <a:cxn ang="0">
                  <a:pos x="131" y="954"/>
                </a:cxn>
                <a:cxn ang="0">
                  <a:pos x="165" y="991"/>
                </a:cxn>
                <a:cxn ang="0">
                  <a:pos x="202" y="1028"/>
                </a:cxn>
                <a:cxn ang="0">
                  <a:pos x="242" y="1063"/>
                </a:cxn>
                <a:cxn ang="0">
                  <a:pos x="286" y="1097"/>
                </a:cxn>
                <a:cxn ang="0">
                  <a:pos x="333" y="1130"/>
                </a:cxn>
                <a:cxn ang="0">
                  <a:pos x="383" y="1161"/>
                </a:cxn>
                <a:cxn ang="0">
                  <a:pos x="436" y="1192"/>
                </a:cxn>
                <a:cxn ang="0">
                  <a:pos x="490" y="1221"/>
                </a:cxn>
                <a:cxn ang="0">
                  <a:pos x="490" y="593"/>
                </a:cxn>
              </a:cxnLst>
              <a:rect l="0" t="0" r="0" b="0"/>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w="9525">
              <a:noFill/>
            </a:ln>
          </p:spPr>
          <p:txBody>
            <a:bodyPr/>
            <a:lstStyle/>
            <a:p>
              <a:endParaRPr lang="zh-CN" altLang="en-US"/>
            </a:p>
          </p:txBody>
        </p:sp>
        <p:sp>
          <p:nvSpPr>
            <p:cNvPr id="101392" name="Freeform 23"/>
            <p:cNvSpPr/>
            <p:nvPr/>
          </p:nvSpPr>
          <p:spPr>
            <a:xfrm>
              <a:off x="1694" y="2088"/>
              <a:ext cx="1186" cy="1221"/>
            </a:xfrm>
            <a:custGeom>
              <a:avLst/>
              <a:gdLst/>
              <a:ahLst/>
              <a:cxnLst>
                <a:cxn ang="0">
                  <a:pos x="1186" y="628"/>
                </a:cxn>
                <a:cxn ang="0">
                  <a:pos x="0" y="1221"/>
                </a:cxn>
                <a:cxn ang="0">
                  <a:pos x="0" y="593"/>
                </a:cxn>
                <a:cxn ang="0">
                  <a:pos x="1186" y="0"/>
                </a:cxn>
                <a:cxn ang="0">
                  <a:pos x="1186" y="628"/>
                </a:cxn>
              </a:cxnLst>
              <a:rect l="0" t="0" r="0" b="0"/>
              <a:pathLst>
                <a:path w="1186" h="1221">
                  <a:moveTo>
                    <a:pt x="1186" y="628"/>
                  </a:moveTo>
                  <a:lnTo>
                    <a:pt x="0" y="1221"/>
                  </a:lnTo>
                  <a:lnTo>
                    <a:pt x="0" y="593"/>
                  </a:lnTo>
                  <a:lnTo>
                    <a:pt x="1186" y="0"/>
                  </a:lnTo>
                  <a:lnTo>
                    <a:pt x="1186" y="628"/>
                  </a:lnTo>
                  <a:close/>
                </a:path>
              </a:pathLst>
            </a:custGeom>
            <a:solidFill>
              <a:srgbClr val="B2B2B2"/>
            </a:solidFill>
            <a:ln w="9525">
              <a:noFill/>
            </a:ln>
          </p:spPr>
          <p:txBody>
            <a:bodyPr/>
            <a:lstStyle/>
            <a:p>
              <a:endParaRPr lang="zh-CN" altLang="en-US"/>
            </a:p>
          </p:txBody>
        </p:sp>
      </p:grpSp>
      <p:grpSp>
        <p:nvGrpSpPr>
          <p:cNvPr id="20" name="Group 24"/>
          <p:cNvGrpSpPr/>
          <p:nvPr/>
        </p:nvGrpSpPr>
        <p:grpSpPr>
          <a:xfrm>
            <a:off x="5448300" y="3109913"/>
            <a:ext cx="2605088" cy="962025"/>
            <a:chOff x="2880" y="2612"/>
            <a:chExt cx="1675" cy="697"/>
          </a:xfrm>
        </p:grpSpPr>
        <p:sp>
          <p:nvSpPr>
            <p:cNvPr id="101394" name="Freeform 25"/>
            <p:cNvSpPr/>
            <p:nvPr/>
          </p:nvSpPr>
          <p:spPr>
            <a:xfrm>
              <a:off x="2880" y="2612"/>
              <a:ext cx="1675" cy="593"/>
            </a:xfrm>
            <a:custGeom>
              <a:avLst/>
              <a:gdLst/>
              <a:ahLst/>
              <a:cxnLst>
                <a:cxn ang="0">
                  <a:pos x="0" y="0"/>
                </a:cxn>
                <a:cxn ang="0">
                  <a:pos x="1185" y="593"/>
                </a:cxn>
                <a:cxn ang="0">
                  <a:pos x="1185" y="593"/>
                </a:cxn>
                <a:cxn ang="0">
                  <a:pos x="1239" y="563"/>
                </a:cxn>
                <a:cxn ang="0">
                  <a:pos x="1292" y="533"/>
                </a:cxn>
                <a:cxn ang="0">
                  <a:pos x="1342" y="502"/>
                </a:cxn>
                <a:cxn ang="0">
                  <a:pos x="1389" y="469"/>
                </a:cxn>
                <a:cxn ang="0">
                  <a:pos x="1433" y="435"/>
                </a:cxn>
                <a:cxn ang="0">
                  <a:pos x="1473" y="399"/>
                </a:cxn>
                <a:cxn ang="0">
                  <a:pos x="1510" y="363"/>
                </a:cxn>
                <a:cxn ang="0">
                  <a:pos x="1544" y="326"/>
                </a:cxn>
                <a:cxn ang="0">
                  <a:pos x="1574" y="288"/>
                </a:cxn>
                <a:cxn ang="0">
                  <a:pos x="1587" y="268"/>
                </a:cxn>
                <a:cxn ang="0">
                  <a:pos x="1600" y="249"/>
                </a:cxn>
                <a:cxn ang="0">
                  <a:pos x="1611" y="230"/>
                </a:cxn>
                <a:cxn ang="0">
                  <a:pos x="1622" y="210"/>
                </a:cxn>
                <a:cxn ang="0">
                  <a:pos x="1632" y="190"/>
                </a:cxn>
                <a:cxn ang="0">
                  <a:pos x="1641" y="168"/>
                </a:cxn>
                <a:cxn ang="0">
                  <a:pos x="1650" y="148"/>
                </a:cxn>
                <a:cxn ang="0">
                  <a:pos x="1655" y="127"/>
                </a:cxn>
                <a:cxn ang="0">
                  <a:pos x="1662" y="107"/>
                </a:cxn>
                <a:cxn ang="0">
                  <a:pos x="1667" y="86"/>
                </a:cxn>
                <a:cxn ang="0">
                  <a:pos x="1671" y="64"/>
                </a:cxn>
                <a:cxn ang="0">
                  <a:pos x="1672" y="43"/>
                </a:cxn>
                <a:cxn ang="0">
                  <a:pos x="1675" y="22"/>
                </a:cxn>
                <a:cxn ang="0">
                  <a:pos x="1675" y="0"/>
                </a:cxn>
                <a:cxn ang="0">
                  <a:pos x="0" y="0"/>
                </a:cxn>
              </a:cxnLst>
              <a:rect l="0" t="0" r="0" b="0"/>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w="9525">
              <a:noFill/>
            </a:ln>
          </p:spPr>
          <p:txBody>
            <a:bodyPr/>
            <a:lstStyle/>
            <a:p>
              <a:endParaRPr lang="zh-CN" altLang="en-US"/>
            </a:p>
          </p:txBody>
        </p:sp>
        <p:sp>
          <p:nvSpPr>
            <p:cNvPr id="101395" name="Freeform 26"/>
            <p:cNvSpPr/>
            <p:nvPr/>
          </p:nvSpPr>
          <p:spPr>
            <a:xfrm>
              <a:off x="4065" y="2612"/>
              <a:ext cx="490" cy="697"/>
            </a:xfrm>
            <a:custGeom>
              <a:avLst/>
              <a:gdLst/>
              <a:ahLst/>
              <a:cxnLst>
                <a:cxn ang="0">
                  <a:pos x="0" y="593"/>
                </a:cxn>
                <a:cxn ang="0">
                  <a:pos x="0" y="593"/>
                </a:cxn>
                <a:cxn ang="0">
                  <a:pos x="54" y="563"/>
                </a:cxn>
                <a:cxn ang="0">
                  <a:pos x="107" y="533"/>
                </a:cxn>
                <a:cxn ang="0">
                  <a:pos x="157" y="502"/>
                </a:cxn>
                <a:cxn ang="0">
                  <a:pos x="204" y="469"/>
                </a:cxn>
                <a:cxn ang="0">
                  <a:pos x="248" y="435"/>
                </a:cxn>
                <a:cxn ang="0">
                  <a:pos x="288" y="399"/>
                </a:cxn>
                <a:cxn ang="0">
                  <a:pos x="325" y="363"/>
                </a:cxn>
                <a:cxn ang="0">
                  <a:pos x="359" y="326"/>
                </a:cxn>
                <a:cxn ang="0">
                  <a:pos x="389" y="288"/>
                </a:cxn>
                <a:cxn ang="0">
                  <a:pos x="402" y="268"/>
                </a:cxn>
                <a:cxn ang="0">
                  <a:pos x="415" y="249"/>
                </a:cxn>
                <a:cxn ang="0">
                  <a:pos x="426" y="230"/>
                </a:cxn>
                <a:cxn ang="0">
                  <a:pos x="437" y="210"/>
                </a:cxn>
                <a:cxn ang="0">
                  <a:pos x="447" y="190"/>
                </a:cxn>
                <a:cxn ang="0">
                  <a:pos x="456" y="168"/>
                </a:cxn>
                <a:cxn ang="0">
                  <a:pos x="465" y="148"/>
                </a:cxn>
                <a:cxn ang="0">
                  <a:pos x="470" y="127"/>
                </a:cxn>
                <a:cxn ang="0">
                  <a:pos x="477" y="107"/>
                </a:cxn>
                <a:cxn ang="0">
                  <a:pos x="482" y="86"/>
                </a:cxn>
                <a:cxn ang="0">
                  <a:pos x="486" y="64"/>
                </a:cxn>
                <a:cxn ang="0">
                  <a:pos x="487" y="43"/>
                </a:cxn>
                <a:cxn ang="0">
                  <a:pos x="490" y="22"/>
                </a:cxn>
                <a:cxn ang="0">
                  <a:pos x="490" y="0"/>
                </a:cxn>
                <a:cxn ang="0">
                  <a:pos x="490" y="104"/>
                </a:cxn>
                <a:cxn ang="0">
                  <a:pos x="490" y="104"/>
                </a:cxn>
                <a:cxn ang="0">
                  <a:pos x="490" y="126"/>
                </a:cxn>
                <a:cxn ang="0">
                  <a:pos x="487" y="148"/>
                </a:cxn>
                <a:cxn ang="0">
                  <a:pos x="486" y="170"/>
                </a:cxn>
                <a:cxn ang="0">
                  <a:pos x="482" y="190"/>
                </a:cxn>
                <a:cxn ang="0">
                  <a:pos x="477" y="211"/>
                </a:cxn>
                <a:cxn ang="0">
                  <a:pos x="470" y="232"/>
                </a:cxn>
                <a:cxn ang="0">
                  <a:pos x="465" y="252"/>
                </a:cxn>
                <a:cxn ang="0">
                  <a:pos x="456" y="274"/>
                </a:cxn>
                <a:cxn ang="0">
                  <a:pos x="447" y="294"/>
                </a:cxn>
                <a:cxn ang="0">
                  <a:pos x="437" y="314"/>
                </a:cxn>
                <a:cxn ang="0">
                  <a:pos x="426" y="334"/>
                </a:cxn>
                <a:cxn ang="0">
                  <a:pos x="415" y="353"/>
                </a:cxn>
                <a:cxn ang="0">
                  <a:pos x="402" y="373"/>
                </a:cxn>
                <a:cxn ang="0">
                  <a:pos x="389" y="392"/>
                </a:cxn>
                <a:cxn ang="0">
                  <a:pos x="359" y="430"/>
                </a:cxn>
                <a:cxn ang="0">
                  <a:pos x="325" y="467"/>
                </a:cxn>
                <a:cxn ang="0">
                  <a:pos x="288" y="504"/>
                </a:cxn>
                <a:cxn ang="0">
                  <a:pos x="248" y="539"/>
                </a:cxn>
                <a:cxn ang="0">
                  <a:pos x="204" y="573"/>
                </a:cxn>
                <a:cxn ang="0">
                  <a:pos x="157" y="606"/>
                </a:cxn>
                <a:cxn ang="0">
                  <a:pos x="107" y="637"/>
                </a:cxn>
                <a:cxn ang="0">
                  <a:pos x="54" y="668"/>
                </a:cxn>
                <a:cxn ang="0">
                  <a:pos x="0" y="697"/>
                </a:cxn>
                <a:cxn ang="0">
                  <a:pos x="0" y="593"/>
                </a:cxn>
              </a:cxnLst>
              <a:rect l="0" t="0" r="0" b="0"/>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w="9525">
              <a:noFill/>
            </a:ln>
          </p:spPr>
          <p:txBody>
            <a:bodyPr/>
            <a:lstStyle/>
            <a:p>
              <a:endParaRPr lang="zh-CN" altLang="en-US"/>
            </a:p>
          </p:txBody>
        </p:sp>
        <p:sp>
          <p:nvSpPr>
            <p:cNvPr id="101396" name="Freeform 27"/>
            <p:cNvSpPr/>
            <p:nvPr/>
          </p:nvSpPr>
          <p:spPr>
            <a:xfrm>
              <a:off x="2880" y="2612"/>
              <a:ext cx="1185" cy="697"/>
            </a:xfrm>
            <a:custGeom>
              <a:avLst/>
              <a:gdLst/>
              <a:ahLst/>
              <a:cxnLst>
                <a:cxn ang="0">
                  <a:pos x="0" y="104"/>
                </a:cxn>
                <a:cxn ang="0">
                  <a:pos x="1185" y="697"/>
                </a:cxn>
                <a:cxn ang="0">
                  <a:pos x="1185" y="593"/>
                </a:cxn>
                <a:cxn ang="0">
                  <a:pos x="0" y="0"/>
                </a:cxn>
                <a:cxn ang="0">
                  <a:pos x="0" y="104"/>
                </a:cxn>
              </a:cxnLst>
              <a:rect l="0" t="0" r="0" b="0"/>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tileRect/>
            </a:gradFill>
            <a:ln w="9525">
              <a:noFill/>
            </a:ln>
          </p:spPr>
          <p:txBody>
            <a:bodyPr/>
            <a:lstStyle/>
            <a:p>
              <a:endParaRPr lang="zh-CN" altLang="en-US"/>
            </a:p>
          </p:txBody>
        </p:sp>
      </p:grpSp>
      <p:sp>
        <p:nvSpPr>
          <p:cNvPr id="28" name="Text Box 32"/>
          <p:cNvSpPr txBox="1"/>
          <p:nvPr/>
        </p:nvSpPr>
        <p:spPr>
          <a:xfrm>
            <a:off x="3147695" y="2367915"/>
            <a:ext cx="1520825" cy="521970"/>
          </a:xfrm>
          <a:prstGeom prst="rect">
            <a:avLst/>
          </a:prstGeom>
          <a:noFill/>
          <a:ln w="9525">
            <a:noFill/>
          </a:ln>
        </p:spPr>
        <p:txBody>
          <a:bodyPr wrap="square" anchor="t">
            <a:spAutoFit/>
          </a:bodyPr>
          <a:lstStyle/>
          <a:p>
            <a:pPr algn="ctr"/>
            <a:r>
              <a:rPr lang="zh-CN" altLang="en-US" sz="1400" b="1" dirty="0">
                <a:solidFill>
                  <a:srgbClr val="0D0D0D"/>
                </a:solidFill>
                <a:latin typeface="微软雅黑" panose="020B0503020204020204" pitchFamily="34" charset="-122"/>
                <a:ea typeface="微软雅黑" panose="020B0503020204020204" pitchFamily="34" charset="-122"/>
              </a:rPr>
              <a:t>科研条件建设及业务费</a:t>
            </a:r>
            <a:r>
              <a:rPr lang="en-US" altLang="zh-CN" sz="1400" b="1" dirty="0">
                <a:solidFill>
                  <a:srgbClr val="0D0D0D"/>
                </a:solidFill>
                <a:latin typeface="微软雅黑" panose="020B0503020204020204" pitchFamily="34" charset="-122"/>
                <a:ea typeface="微软雅黑" panose="020B0503020204020204" pitchFamily="34" charset="-122"/>
              </a:rPr>
              <a:t>45%</a:t>
            </a:r>
            <a:endParaRPr lang="en-US" altLang="zh-CN" sz="1400" b="1" dirty="0">
              <a:solidFill>
                <a:srgbClr val="0D0D0D"/>
              </a:solidFill>
              <a:latin typeface="微软雅黑" panose="020B0503020204020204" pitchFamily="34" charset="-122"/>
              <a:ea typeface="微软雅黑" panose="020B0503020204020204" pitchFamily="34" charset="-122"/>
            </a:endParaRPr>
          </a:p>
        </p:txBody>
      </p:sp>
      <p:sp>
        <p:nvSpPr>
          <p:cNvPr id="29" name="Text Box 33"/>
          <p:cNvSpPr txBox="1"/>
          <p:nvPr/>
        </p:nvSpPr>
        <p:spPr>
          <a:xfrm>
            <a:off x="4287836" y="1703388"/>
            <a:ext cx="927101" cy="523220"/>
          </a:xfrm>
          <a:prstGeom prst="rect">
            <a:avLst/>
          </a:prstGeom>
          <a:noFill/>
          <a:ln w="9525">
            <a:noFill/>
          </a:ln>
        </p:spPr>
        <p:txBody>
          <a:bodyPr wrap="square" anchor="t">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科研助手津贴</a:t>
            </a:r>
            <a:r>
              <a:rPr lang="en-US" altLang="zh-CN" sz="1400" b="1" dirty="0">
                <a:solidFill>
                  <a:schemeClr val="bg1"/>
                </a:solidFill>
                <a:latin typeface="微软雅黑" panose="020B0503020204020204" pitchFamily="34" charset="-122"/>
                <a:ea typeface="微软雅黑" panose="020B0503020204020204" pitchFamily="34" charset="-122"/>
              </a:rPr>
              <a:t>30%</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6" name="Text Box 33"/>
          <p:cNvSpPr txBox="1"/>
          <p:nvPr/>
        </p:nvSpPr>
        <p:spPr>
          <a:xfrm>
            <a:off x="5513387" y="1760331"/>
            <a:ext cx="927101" cy="738664"/>
          </a:xfrm>
          <a:prstGeom prst="rect">
            <a:avLst/>
          </a:prstGeom>
          <a:noFill/>
          <a:ln w="9525">
            <a:noFill/>
          </a:ln>
        </p:spPr>
        <p:txBody>
          <a:bodyPr wrap="square" anchor="t">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交通费与差旅费</a:t>
            </a:r>
            <a:r>
              <a:rPr lang="en-US" altLang="zh-CN" sz="1400" b="1" dirty="0">
                <a:solidFill>
                  <a:schemeClr val="bg1"/>
                </a:solidFill>
                <a:latin typeface="微软雅黑" panose="020B0503020204020204" pitchFamily="34" charset="-122"/>
                <a:ea typeface="微软雅黑" panose="020B0503020204020204" pitchFamily="34" charset="-122"/>
              </a:rPr>
              <a:t>10%</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7" name="Text Box 33"/>
          <p:cNvSpPr txBox="1"/>
          <p:nvPr/>
        </p:nvSpPr>
        <p:spPr>
          <a:xfrm>
            <a:off x="6627018" y="2326786"/>
            <a:ext cx="927101" cy="738664"/>
          </a:xfrm>
          <a:prstGeom prst="rect">
            <a:avLst/>
          </a:prstGeom>
          <a:noFill/>
          <a:ln w="9525">
            <a:noFill/>
          </a:ln>
        </p:spPr>
        <p:txBody>
          <a:bodyPr wrap="square" anchor="t">
            <a:spAutoFit/>
          </a:bodyPr>
          <a:lstStyle/>
          <a:p>
            <a:pPr algn="ctr"/>
            <a:r>
              <a:rPr lang="zh-CN" altLang="en-US" sz="1400" b="1" dirty="0">
                <a:latin typeface="微软雅黑" panose="020B0503020204020204" pitchFamily="34" charset="-122"/>
                <a:ea typeface="微软雅黑" panose="020B0503020204020204" pitchFamily="34" charset="-122"/>
              </a:rPr>
              <a:t>信息资料出版费</a:t>
            </a:r>
            <a:r>
              <a:rPr lang="en-US" altLang="zh-CN" sz="1400" b="1" dirty="0">
                <a:latin typeface="微软雅黑" panose="020B0503020204020204" pitchFamily="34" charset="-122"/>
                <a:ea typeface="微软雅黑" panose="020B0503020204020204" pitchFamily="34" charset="-122"/>
              </a:rPr>
              <a:t>30%</a:t>
            </a:r>
            <a:endParaRPr lang="en-US" altLang="zh-CN" sz="1400" b="1" dirty="0">
              <a:latin typeface="微软雅黑" panose="020B0503020204020204" pitchFamily="34" charset="-122"/>
              <a:ea typeface="微软雅黑" panose="020B0503020204020204" pitchFamily="34" charset="-122"/>
            </a:endParaRPr>
          </a:p>
        </p:txBody>
      </p:sp>
      <p:sp>
        <p:nvSpPr>
          <p:cNvPr id="39" name="Text Box 33"/>
          <p:cNvSpPr txBox="1"/>
          <p:nvPr/>
        </p:nvSpPr>
        <p:spPr>
          <a:xfrm>
            <a:off x="6706393" y="3128250"/>
            <a:ext cx="927101" cy="738664"/>
          </a:xfrm>
          <a:prstGeom prst="rect">
            <a:avLst/>
          </a:prstGeom>
          <a:noFill/>
          <a:ln w="9525">
            <a:noFill/>
          </a:ln>
        </p:spPr>
        <p:txBody>
          <a:bodyPr wrap="square" anchor="t">
            <a:spAutoFit/>
          </a:bodyPr>
          <a:lstStyle/>
          <a:p>
            <a:pPr algn="ctr"/>
            <a:r>
              <a:rPr lang="zh-CN" altLang="en-US" sz="1400" b="1" dirty="0">
                <a:latin typeface="微软雅黑" panose="020B0503020204020204" pitchFamily="34" charset="-122"/>
                <a:ea typeface="微软雅黑" panose="020B0503020204020204" pitchFamily="34" charset="-122"/>
              </a:rPr>
              <a:t>专家咨询及劳务费</a:t>
            </a:r>
            <a:r>
              <a:rPr lang="en-US" altLang="zh-CN" sz="1400" b="1" dirty="0">
                <a:latin typeface="微软雅黑" panose="020B0503020204020204" pitchFamily="34" charset="-122"/>
                <a:ea typeface="微软雅黑" panose="020B0503020204020204" pitchFamily="34" charset="-122"/>
              </a:rPr>
              <a:t>5%</a:t>
            </a:r>
            <a:endParaRPr lang="en-US" altLang="zh-CN" sz="1400" b="1" dirty="0">
              <a:latin typeface="微软雅黑" panose="020B0503020204020204" pitchFamily="34" charset="-122"/>
              <a:ea typeface="微软雅黑" panose="020B0503020204020204" pitchFamily="34" charset="-122"/>
            </a:endParaRPr>
          </a:p>
        </p:txBody>
      </p:sp>
      <p:sp>
        <p:nvSpPr>
          <p:cNvPr id="3" name="对角圆角矩形 2"/>
          <p:cNvSpPr/>
          <p:nvPr/>
        </p:nvSpPr>
        <p:spPr>
          <a:xfrm>
            <a:off x="-8255" y="5054600"/>
            <a:ext cx="9768205" cy="36512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noProof="1">
                <a:solidFill>
                  <a:schemeClr val="bg1"/>
                </a:solidFill>
                <a:latin typeface="微软雅黑" panose="020B0503020204020204" pitchFamily="34" charset="-122"/>
                <a:ea typeface="微软雅黑" panose="020B0503020204020204" pitchFamily="34" charset="-122"/>
              </a:rPr>
              <a:t>学校高水平建设丁颖人才支持工程项目经费明细分类比例标准（上限）</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（十七）学校高水平建设丁颖人才支持工程项目经费</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90050" y="4779010"/>
            <a:ext cx="393065" cy="275590"/>
          </a:xfrm>
          <a:prstGeom prst="rect">
            <a:avLst/>
          </a:prstGeom>
          <a:noFill/>
        </p:spPr>
        <p:txBody>
          <a:bodyPr wrap="square" rtlCol="0">
            <a:spAutoFit/>
          </a:bodyPr>
          <a:lstStyle/>
          <a:p>
            <a:r>
              <a:rPr lang="en-US" altLang="zh-CN" sz="1200" dirty="0" smtClean="0"/>
              <a:t>55</a:t>
            </a:r>
            <a:endParaRPr lang="en-US" altLang="zh-CN" sz="1200" dirty="0" smtClean="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2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4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60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childTnLst>
                                </p:cTn>
                              </p:par>
                              <p:par>
                                <p:cTn id="15" presetID="31" presetClass="entr" presetSubtype="0" fill="hold" grpId="0" nodeType="withEffect">
                                  <p:stCondLst>
                                    <p:cond delay="75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 calcmode="lin" valueType="num">
                                      <p:cBhvr>
                                        <p:cTn id="19" dur="500" fill="hold"/>
                                        <p:tgtEl>
                                          <p:spTgt spid="29"/>
                                        </p:tgtEl>
                                        <p:attrNameLst>
                                          <p:attrName>style.rotation</p:attrName>
                                        </p:attrNameLst>
                                      </p:cBhvr>
                                      <p:tavLst>
                                        <p:tav tm="0">
                                          <p:val>
                                            <p:fltVal val="90"/>
                                          </p:val>
                                        </p:tav>
                                        <p:tav tm="100000">
                                          <p:val>
                                            <p:fltVal val="0"/>
                                          </p:val>
                                        </p:tav>
                                      </p:tavLst>
                                    </p:anim>
                                    <p:animEffect transition="in" filter="fade">
                                      <p:cBhvr>
                                        <p:cTn id="20" dur="500"/>
                                        <p:tgtEl>
                                          <p:spTgt spid="29"/>
                                        </p:tgtEl>
                                      </p:cBhvr>
                                    </p:animEffect>
                                  </p:childTnLst>
                                </p:cTn>
                              </p:par>
                              <p:par>
                                <p:cTn id="21" presetID="31" presetClass="entr" presetSubtype="0" fill="hold" grpId="0" nodeType="withEffect">
                                  <p:stCondLst>
                                    <p:cond delay="125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90"/>
                                          </p:val>
                                        </p:tav>
                                        <p:tav tm="100000">
                                          <p:val>
                                            <p:fltVal val="0"/>
                                          </p:val>
                                        </p:tav>
                                      </p:tavLst>
                                    </p:anim>
                                    <p:animEffect transition="in" filter="fade">
                                      <p:cBhvr>
                                        <p:cTn id="26" dur="500"/>
                                        <p:tgtEl>
                                          <p:spTgt spid="28"/>
                                        </p:tgtEl>
                                      </p:cBhvr>
                                    </p:animEffect>
                                  </p:childTnLst>
                                </p:cTn>
                              </p:par>
                              <p:par>
                                <p:cTn id="27" presetID="31" presetClass="entr" presetSubtype="0" fill="hold" grpId="0" nodeType="withEffect">
                                  <p:stCondLst>
                                    <p:cond delay="75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 calcmode="lin" valueType="num">
                                      <p:cBhvr>
                                        <p:cTn id="31" dur="500" fill="hold"/>
                                        <p:tgtEl>
                                          <p:spTgt spid="36"/>
                                        </p:tgtEl>
                                        <p:attrNameLst>
                                          <p:attrName>style.rotation</p:attrName>
                                        </p:attrNameLst>
                                      </p:cBhvr>
                                      <p:tavLst>
                                        <p:tav tm="0">
                                          <p:val>
                                            <p:fltVal val="90"/>
                                          </p:val>
                                        </p:tav>
                                        <p:tav tm="100000">
                                          <p:val>
                                            <p:fltVal val="0"/>
                                          </p:val>
                                        </p:tav>
                                      </p:tavLst>
                                    </p:anim>
                                    <p:animEffect transition="in" filter="fade">
                                      <p:cBhvr>
                                        <p:cTn id="32" dur="500"/>
                                        <p:tgtEl>
                                          <p:spTgt spid="36"/>
                                        </p:tgtEl>
                                      </p:cBhvr>
                                    </p:animEffect>
                                  </p:childTnLst>
                                </p:cTn>
                              </p:par>
                              <p:par>
                                <p:cTn id="33" presetID="31" presetClass="entr" presetSubtype="0" fill="hold" grpId="0" nodeType="withEffect">
                                  <p:stCondLst>
                                    <p:cond delay="75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 calcmode="lin" valueType="num">
                                      <p:cBhvr>
                                        <p:cTn id="37" dur="500" fill="hold"/>
                                        <p:tgtEl>
                                          <p:spTgt spid="37"/>
                                        </p:tgtEl>
                                        <p:attrNameLst>
                                          <p:attrName>style.rotation</p:attrName>
                                        </p:attrNameLst>
                                      </p:cBhvr>
                                      <p:tavLst>
                                        <p:tav tm="0">
                                          <p:val>
                                            <p:fltVal val="90"/>
                                          </p:val>
                                        </p:tav>
                                        <p:tav tm="100000">
                                          <p:val>
                                            <p:fltVal val="0"/>
                                          </p:val>
                                        </p:tav>
                                      </p:tavLst>
                                    </p:anim>
                                    <p:animEffect transition="in" filter="fade">
                                      <p:cBhvr>
                                        <p:cTn id="38" dur="500"/>
                                        <p:tgtEl>
                                          <p:spTgt spid="37"/>
                                        </p:tgtEl>
                                      </p:cBhvr>
                                    </p:animEffect>
                                  </p:childTnLst>
                                </p:cTn>
                              </p:par>
                              <p:par>
                                <p:cTn id="39" presetID="31" presetClass="entr" presetSubtype="0" fill="hold" grpId="0" nodeType="withEffect">
                                  <p:stCondLst>
                                    <p:cond delay="75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 calcmode="lin" valueType="num">
                                      <p:cBhvr>
                                        <p:cTn id="43" dur="500" fill="hold"/>
                                        <p:tgtEl>
                                          <p:spTgt spid="39"/>
                                        </p:tgtEl>
                                        <p:attrNameLst>
                                          <p:attrName>style.rotation</p:attrName>
                                        </p:attrNameLst>
                                      </p:cBhvr>
                                      <p:tavLst>
                                        <p:tav tm="0">
                                          <p:val>
                                            <p:fltVal val="90"/>
                                          </p:val>
                                        </p:tav>
                                        <p:tav tm="100000">
                                          <p:val>
                                            <p:fltVal val="0"/>
                                          </p:val>
                                        </p:tav>
                                      </p:tavLst>
                                    </p:anim>
                                    <p:animEffect transition="in" filter="fade">
                                      <p:cBhvr>
                                        <p:cTn id="44" dur="500"/>
                                        <p:tgtEl>
                                          <p:spTgt spid="39"/>
                                        </p:tgtEl>
                                      </p:cBhvr>
                                    </p:animEffect>
                                  </p:childTnLst>
                                </p:cTn>
                              </p:par>
                            </p:childTnLst>
                          </p:cTn>
                        </p:par>
                        <p:par>
                          <p:cTn id="45" fill="hold">
                            <p:stCondLst>
                              <p:cond delay="0"/>
                            </p:stCondLst>
                            <p:childTnLst>
                              <p:par>
                                <p:cTn id="46" presetID="42"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6" grpId="0"/>
      <p:bldP spid="37" grpId="0"/>
      <p:bldP spid="39" grpId="0"/>
      <p:bldP spid="3"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1582819" y="765207"/>
            <a:ext cx="1961868" cy="961547"/>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trike="noStrike" noProof="1"/>
          </a:p>
        </p:txBody>
      </p:sp>
      <p:sp>
        <p:nvSpPr>
          <p:cNvPr id="23" name="Rectangle 3"/>
          <p:cNvSpPr>
            <a:spLocks noChangeArrowheads="1"/>
          </p:cNvSpPr>
          <p:nvPr/>
        </p:nvSpPr>
        <p:spPr bwMode="auto">
          <a:xfrm>
            <a:off x="5370191" y="1097355"/>
            <a:ext cx="1822868" cy="958975"/>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trike="noStrike" noProof="1"/>
          </a:p>
        </p:txBody>
      </p:sp>
      <p:sp>
        <p:nvSpPr>
          <p:cNvPr id="24" name="Rectangle 3"/>
          <p:cNvSpPr>
            <a:spLocks noChangeArrowheads="1"/>
          </p:cNvSpPr>
          <p:nvPr/>
        </p:nvSpPr>
        <p:spPr bwMode="auto">
          <a:xfrm>
            <a:off x="2323805" y="2322666"/>
            <a:ext cx="2219359" cy="1167868"/>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trike="noStrike" noProof="1"/>
          </a:p>
        </p:txBody>
      </p:sp>
      <p:sp>
        <p:nvSpPr>
          <p:cNvPr id="25" name="Rectangle 3"/>
          <p:cNvSpPr>
            <a:spLocks noChangeArrowheads="1"/>
          </p:cNvSpPr>
          <p:nvPr/>
        </p:nvSpPr>
        <p:spPr bwMode="auto">
          <a:xfrm>
            <a:off x="5060700" y="3192780"/>
            <a:ext cx="2500014" cy="1438628"/>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trike="noStrike" noProof="1"/>
          </a:p>
        </p:txBody>
      </p:sp>
      <p:cxnSp>
        <p:nvCxnSpPr>
          <p:cNvPr id="26" name="直接连接符 25"/>
          <p:cNvCxnSpPr/>
          <p:nvPr/>
        </p:nvCxnSpPr>
        <p:spPr>
          <a:xfrm flipH="1" flipV="1">
            <a:off x="2908943" y="1483516"/>
            <a:ext cx="2854456" cy="57659"/>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33" idx="1"/>
          </p:cNvCxnSpPr>
          <p:nvPr/>
        </p:nvCxnSpPr>
        <p:spPr>
          <a:xfrm flipV="1">
            <a:off x="4435475" y="2059005"/>
            <a:ext cx="1076790" cy="536559"/>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4068763" y="3276600"/>
            <a:ext cx="1081088" cy="792163"/>
          </a:xfrm>
          <a:prstGeom prst="line">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pic>
        <p:nvPicPr>
          <p:cNvPr id="30" name="Picture 28" descr="num11"/>
          <p:cNvPicPr>
            <a:picLocks noChangeAspect="1"/>
          </p:cNvPicPr>
          <p:nvPr/>
        </p:nvPicPr>
        <p:blipFill>
          <a:blip r:embed="rId1"/>
          <a:stretch>
            <a:fillRect/>
          </a:stretch>
        </p:blipFill>
        <p:spPr>
          <a:xfrm>
            <a:off x="5509481" y="2966871"/>
            <a:ext cx="927100" cy="1025525"/>
          </a:xfrm>
          <a:prstGeom prst="rect">
            <a:avLst/>
          </a:prstGeom>
          <a:noFill/>
          <a:ln w="9525">
            <a:noFill/>
          </a:ln>
        </p:spPr>
      </p:pic>
      <p:sp>
        <p:nvSpPr>
          <p:cNvPr id="31" name="Text Box 39"/>
          <p:cNvSpPr txBox="1"/>
          <p:nvPr/>
        </p:nvSpPr>
        <p:spPr>
          <a:xfrm rot="-1868297">
            <a:off x="1616548" y="1073008"/>
            <a:ext cx="1830992" cy="362792"/>
          </a:xfrm>
          <a:prstGeom prst="rect">
            <a:avLst/>
          </a:prstGeom>
          <a:noFill/>
          <a:ln w="9525">
            <a:noFill/>
          </a:ln>
        </p:spPr>
        <p:txBody>
          <a:bodyPr wrap="square" anchor="t">
            <a:spAutoFit/>
          </a:bodyP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rPr>
              <a:t>开卡、入账等</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2" name="Text Box 39"/>
          <p:cNvSpPr txBox="1"/>
          <p:nvPr/>
        </p:nvSpPr>
        <p:spPr>
          <a:xfrm rot="-1868297">
            <a:off x="2501900" y="2724523"/>
            <a:ext cx="1863725" cy="362792"/>
          </a:xfrm>
          <a:prstGeom prst="rect">
            <a:avLst/>
          </a:prstGeom>
          <a:noFill/>
          <a:ln w="9525">
            <a:noFill/>
          </a:ln>
        </p:spPr>
        <p:txBody>
          <a:bodyPr anchor="t">
            <a:spAutoFit/>
          </a:bodyP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rPr>
              <a:t>办入账通知书</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3" name="Text Box 39"/>
          <p:cNvSpPr txBox="1"/>
          <p:nvPr/>
        </p:nvSpPr>
        <p:spPr>
          <a:xfrm rot="-1868297">
            <a:off x="5377890" y="1395328"/>
            <a:ext cx="1865312" cy="362792"/>
          </a:xfrm>
          <a:prstGeom prst="rect">
            <a:avLst/>
          </a:prstGeom>
          <a:noFill/>
          <a:ln w="9525">
            <a:noFill/>
          </a:ln>
        </p:spPr>
        <p:txBody>
          <a:bodyPr anchor="t">
            <a:spAutoFit/>
          </a:bodyP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rPr>
              <a:t>办计税手续</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5" name="Text Box 39"/>
          <p:cNvSpPr txBox="1">
            <a:spLocks noChangeArrowheads="1"/>
          </p:cNvSpPr>
          <p:nvPr/>
        </p:nvSpPr>
        <p:spPr bwMode="auto">
          <a:xfrm>
            <a:off x="6788103" y="765207"/>
            <a:ext cx="1594752" cy="498598"/>
          </a:xfrm>
          <a:prstGeom prst="rect">
            <a:avLst/>
          </a:prstGeom>
          <a:noFill/>
          <a:ln w="9525">
            <a:noFill/>
            <a:miter lim="800000"/>
          </a:ln>
          <a:scene3d>
            <a:camera prst="orthographicFront"/>
            <a:lightRig rig="threePt" dir="t"/>
          </a:scene3d>
        </p:spPr>
        <p:txBody>
          <a:bodyPr wrap="square">
            <a:spAutoFit/>
          </a:bodyPr>
          <a:lstStyle/>
          <a:p>
            <a:pPr fontAlgn="auto">
              <a:lnSpc>
                <a:spcPct val="120000"/>
              </a:lnSpc>
              <a:spcBef>
                <a:spcPts val="0"/>
              </a:spcBef>
              <a:spcAft>
                <a:spcPts val="0"/>
              </a:spcAft>
              <a:defRPr/>
            </a:pPr>
            <a:r>
              <a:rPr lang="en-US" altLang="zh-CN" sz="1100" b="1" noProof="1">
                <a:latin typeface="微软雅黑" panose="020B0503020204020204" pitchFamily="34" charset="-122"/>
                <a:ea typeface="微软雅黑" panose="020B0503020204020204" pitchFamily="34" charset="-122"/>
                <a:cs typeface="+mn-cs"/>
              </a:rPr>
              <a:t>212</a:t>
            </a:r>
            <a:r>
              <a:rPr lang="zh-CN" altLang="en-US" sz="1100" b="1" noProof="1">
                <a:latin typeface="微软雅黑" panose="020B0503020204020204" pitchFamily="34" charset="-122"/>
                <a:ea typeface="微软雅黑" panose="020B0503020204020204" pitchFamily="34" charset="-122"/>
                <a:cs typeface="+mn-cs"/>
              </a:rPr>
              <a:t>房  财务处工资税务科计税、开发票。</a:t>
            </a:r>
            <a:endParaRPr lang="en-US" altLang="zh-CN" sz="1100" b="1" noProof="1">
              <a:latin typeface="微软雅黑" panose="020B0503020204020204" pitchFamily="34" charset="-122"/>
              <a:ea typeface="微软雅黑" panose="020B0503020204020204" pitchFamily="34" charset="-122"/>
            </a:endParaRPr>
          </a:p>
        </p:txBody>
      </p:sp>
      <p:sp>
        <p:nvSpPr>
          <p:cNvPr id="37" name="Text Box 39"/>
          <p:cNvSpPr txBox="1">
            <a:spLocks noChangeArrowheads="1"/>
          </p:cNvSpPr>
          <p:nvPr/>
        </p:nvSpPr>
        <p:spPr bwMode="auto">
          <a:xfrm>
            <a:off x="129967" y="732798"/>
            <a:ext cx="2177917" cy="498598"/>
          </a:xfrm>
          <a:prstGeom prst="rect">
            <a:avLst/>
          </a:prstGeom>
          <a:noFill/>
          <a:ln w="9525">
            <a:noFill/>
            <a:miter lim="800000"/>
          </a:ln>
          <a:scene3d>
            <a:camera prst="orthographicFront"/>
            <a:lightRig rig="threePt" dir="t"/>
          </a:scene3d>
        </p:spPr>
        <p:txBody>
          <a:bodyPr wrap="square">
            <a:spAutoFit/>
          </a:bodyPr>
          <a:lstStyle/>
          <a:p>
            <a:pPr fontAlgn="auto">
              <a:lnSpc>
                <a:spcPct val="120000"/>
              </a:lnSpc>
              <a:spcBef>
                <a:spcPts val="0"/>
              </a:spcBef>
              <a:spcAft>
                <a:spcPts val="0"/>
              </a:spcAft>
              <a:defRPr/>
            </a:pPr>
            <a:r>
              <a:rPr lang="en-US" altLang="zh-CN" sz="1100" b="1" noProof="1">
                <a:latin typeface="微软雅黑" panose="020B0503020204020204" pitchFamily="34" charset="-122"/>
                <a:ea typeface="微软雅黑" panose="020B0503020204020204" pitchFamily="34" charset="-122"/>
                <a:cs typeface="+mn-cs"/>
              </a:rPr>
              <a:t>216</a:t>
            </a:r>
            <a:r>
              <a:rPr lang="zh-CN" altLang="en-US" sz="1100" b="1" noProof="1">
                <a:latin typeface="微软雅黑" panose="020B0503020204020204" pitchFamily="34" charset="-122"/>
                <a:ea typeface="微软雅黑" panose="020B0503020204020204" pitchFamily="34" charset="-122"/>
                <a:cs typeface="+mn-cs"/>
              </a:rPr>
              <a:t>房  财务处科研经费管理科办理开卡、</a:t>
            </a:r>
            <a:r>
              <a:rPr lang="zh-CN" altLang="en-US" sz="1100" b="1" noProof="1" smtClean="0">
                <a:latin typeface="微软雅黑" panose="020B0503020204020204" pitchFamily="34" charset="-122"/>
                <a:ea typeface="微软雅黑" panose="020B0503020204020204" pitchFamily="34" charset="-122"/>
                <a:cs typeface="+mn-cs"/>
              </a:rPr>
              <a:t>入账等手续。</a:t>
            </a:r>
            <a:endParaRPr lang="zh-CN" altLang="en-US" sz="1100" b="1" noProof="1">
              <a:latin typeface="微软雅黑" panose="020B0503020204020204" pitchFamily="34" charset="-122"/>
              <a:ea typeface="微软雅黑" panose="020B0503020204020204" pitchFamily="34" charset="-122"/>
              <a:cs typeface="+mn-cs"/>
            </a:endParaRPr>
          </a:p>
        </p:txBody>
      </p:sp>
      <p:sp>
        <p:nvSpPr>
          <p:cNvPr id="39" name="Text Box 39"/>
          <p:cNvSpPr txBox="1">
            <a:spLocks noChangeArrowheads="1"/>
          </p:cNvSpPr>
          <p:nvPr/>
        </p:nvSpPr>
        <p:spPr bwMode="auto">
          <a:xfrm>
            <a:off x="69728" y="3385327"/>
            <a:ext cx="2834274" cy="1107996"/>
          </a:xfrm>
          <a:prstGeom prst="rect">
            <a:avLst/>
          </a:prstGeom>
          <a:noFill/>
          <a:ln w="9525">
            <a:noFill/>
            <a:miter lim="800000"/>
          </a:ln>
          <a:scene3d>
            <a:camera prst="orthographicFront"/>
            <a:lightRig rig="threePt" dir="t"/>
          </a:scene3d>
        </p:spPr>
        <p:txBody>
          <a:bodyPr wrap="square">
            <a:spAutoFit/>
          </a:bodyPr>
          <a:lstStyle/>
          <a:p>
            <a:pPr fontAlgn="auto">
              <a:lnSpc>
                <a:spcPct val="120000"/>
              </a:lnSpc>
              <a:spcBef>
                <a:spcPts val="0"/>
              </a:spcBef>
              <a:spcAft>
                <a:spcPts val="0"/>
              </a:spcAft>
              <a:defRPr/>
            </a:pPr>
            <a:r>
              <a:rPr lang="zh-CN" altLang="en-US" sz="1100" b="1" dirty="0" smtClean="0">
                <a:solidFill>
                  <a:srgbClr val="FF0000"/>
                </a:solidFill>
                <a:latin typeface="微软雅黑" panose="020B0503020204020204" pitchFamily="34" charset="-122"/>
                <a:ea typeface="微软雅黑" panose="020B0503020204020204" pitchFamily="34" charset="-122"/>
              </a:rPr>
              <a:t>携带合同书</a:t>
            </a:r>
            <a:r>
              <a:rPr lang="zh-CN" altLang="en-US" sz="1100" b="1" dirty="0">
                <a:solidFill>
                  <a:srgbClr val="FF0000"/>
                </a:solidFill>
                <a:latin typeface="微软雅黑" panose="020B0503020204020204" pitchFamily="34" charset="-122"/>
                <a:ea typeface="微软雅黑" panose="020B0503020204020204" pitchFamily="34" charset="-122"/>
              </a:rPr>
              <a:t>或任务书、拨款</a:t>
            </a:r>
            <a:r>
              <a:rPr lang="zh-CN" altLang="en-US" sz="1100" b="1" dirty="0" smtClean="0">
                <a:solidFill>
                  <a:srgbClr val="FF0000"/>
                </a:solidFill>
                <a:latin typeface="微软雅黑" panose="020B0503020204020204" pitchFamily="34" charset="-122"/>
                <a:ea typeface="微软雅黑" panose="020B0503020204020204" pitchFamily="34" charset="-122"/>
              </a:rPr>
              <a:t>文件、银行单据</a:t>
            </a:r>
            <a:r>
              <a:rPr lang="zh-CN" altLang="en-US" sz="1100" b="1" noProof="1" smtClean="0">
                <a:solidFill>
                  <a:srgbClr val="FF0000"/>
                </a:solidFill>
                <a:latin typeface="微软雅黑" panose="020B0503020204020204" pitchFamily="34" charset="-122"/>
                <a:ea typeface="微软雅黑" panose="020B0503020204020204" pitchFamily="34" charset="-122"/>
                <a:cs typeface="+mn-cs"/>
              </a:rPr>
              <a:t>或入账暂存号</a:t>
            </a:r>
            <a:endParaRPr lang="en-US" altLang="zh-CN" sz="1100" b="1" noProof="1" smtClean="0">
              <a:latin typeface="微软雅黑" panose="020B0503020204020204" pitchFamily="34" charset="-122"/>
              <a:ea typeface="微软雅黑" panose="020B0503020204020204" pitchFamily="34" charset="-122"/>
              <a:cs typeface="+mn-cs"/>
            </a:endParaRPr>
          </a:p>
          <a:p>
            <a:pPr fontAlgn="auto">
              <a:lnSpc>
                <a:spcPct val="120000"/>
              </a:lnSpc>
              <a:spcBef>
                <a:spcPts val="0"/>
              </a:spcBef>
              <a:spcAft>
                <a:spcPts val="0"/>
              </a:spcAft>
              <a:defRPr/>
            </a:pPr>
            <a:r>
              <a:rPr lang="en-US" altLang="zh-CN" sz="1100" b="1" noProof="1" smtClean="0">
                <a:latin typeface="微软雅黑" panose="020B0503020204020204" pitchFamily="34" charset="-122"/>
                <a:ea typeface="微软雅黑" panose="020B0503020204020204" pitchFamily="34" charset="-122"/>
                <a:cs typeface="+mn-cs"/>
              </a:rPr>
              <a:t>418</a:t>
            </a:r>
            <a:r>
              <a:rPr lang="zh-CN" altLang="en-US" sz="1100" b="1" noProof="1">
                <a:latin typeface="微软雅黑" panose="020B0503020204020204" pitchFamily="34" charset="-122"/>
                <a:ea typeface="微软雅黑" panose="020B0503020204020204" pitchFamily="34" charset="-122"/>
                <a:cs typeface="+mn-cs"/>
              </a:rPr>
              <a:t>房  科技处开具科研经费入账通知单</a:t>
            </a:r>
            <a:endParaRPr lang="zh-CN" altLang="en-US" sz="1100" b="1" noProof="1">
              <a:latin typeface="微软雅黑" panose="020B0503020204020204" pitchFamily="34" charset="-122"/>
              <a:ea typeface="微软雅黑" panose="020B0503020204020204" pitchFamily="34" charset="-122"/>
              <a:cs typeface="+mn-cs"/>
            </a:endParaRPr>
          </a:p>
          <a:p>
            <a:pPr fontAlgn="auto">
              <a:lnSpc>
                <a:spcPct val="120000"/>
              </a:lnSpc>
              <a:spcBef>
                <a:spcPts val="0"/>
              </a:spcBef>
              <a:spcAft>
                <a:spcPts val="0"/>
              </a:spcAft>
              <a:defRPr/>
            </a:pPr>
            <a:r>
              <a:rPr lang="en-US" altLang="zh-CN" sz="1100" b="1" noProof="1">
                <a:latin typeface="微软雅黑" panose="020B0503020204020204" pitchFamily="34" charset="-122"/>
                <a:ea typeface="微软雅黑" panose="020B0503020204020204" pitchFamily="34" charset="-122"/>
                <a:cs typeface="+mn-cs"/>
              </a:rPr>
              <a:t>606</a:t>
            </a:r>
            <a:r>
              <a:rPr lang="zh-CN" altLang="en-US" sz="1100" b="1" noProof="1">
                <a:latin typeface="微软雅黑" panose="020B0503020204020204" pitchFamily="34" charset="-122"/>
                <a:ea typeface="微软雅黑" panose="020B0503020204020204" pitchFamily="34" charset="-122"/>
                <a:cs typeface="+mn-cs"/>
              </a:rPr>
              <a:t>房  社科处开具科研经费入账通知单</a:t>
            </a:r>
            <a:endParaRPr lang="zh-CN" altLang="en-US" sz="1100" b="1" noProof="1">
              <a:latin typeface="微软雅黑" panose="020B0503020204020204" pitchFamily="34" charset="-122"/>
              <a:ea typeface="微软雅黑" panose="020B0503020204020204" pitchFamily="34" charset="-122"/>
              <a:cs typeface="+mn-cs"/>
            </a:endParaRPr>
          </a:p>
          <a:p>
            <a:pPr fontAlgn="auto">
              <a:lnSpc>
                <a:spcPct val="120000"/>
              </a:lnSpc>
              <a:spcBef>
                <a:spcPts val="0"/>
              </a:spcBef>
              <a:spcAft>
                <a:spcPts val="0"/>
              </a:spcAft>
              <a:defRPr/>
            </a:pPr>
            <a:endParaRPr lang="zh-CN" altLang="en-US" sz="1100" b="1" noProof="1">
              <a:latin typeface="微软雅黑" panose="020B0503020204020204" pitchFamily="34" charset="-122"/>
              <a:ea typeface="微软雅黑" panose="020B0503020204020204" pitchFamily="34" charset="-122"/>
              <a:cs typeface="+mn-cs"/>
            </a:endParaRPr>
          </a:p>
        </p:txBody>
      </p:sp>
      <p:sp>
        <p:nvSpPr>
          <p:cNvPr id="2" name="Text Box 39"/>
          <p:cNvSpPr txBox="1">
            <a:spLocks noChangeArrowheads="1"/>
          </p:cNvSpPr>
          <p:nvPr/>
        </p:nvSpPr>
        <p:spPr bwMode="auto">
          <a:xfrm>
            <a:off x="6295486" y="4533175"/>
            <a:ext cx="2966152" cy="498598"/>
          </a:xfrm>
          <a:prstGeom prst="rect">
            <a:avLst/>
          </a:prstGeom>
          <a:noFill/>
          <a:ln w="9525">
            <a:noFill/>
            <a:miter lim="800000"/>
          </a:ln>
          <a:scene3d>
            <a:camera prst="orthographicFront"/>
            <a:lightRig rig="threePt" dir="t"/>
          </a:scene3d>
        </p:spPr>
        <p:txBody>
          <a:bodyPr wrap="square">
            <a:spAutoFit/>
          </a:bodyPr>
          <a:lstStyle/>
          <a:p>
            <a:pPr fontAlgn="auto">
              <a:lnSpc>
                <a:spcPct val="120000"/>
              </a:lnSpc>
              <a:spcBef>
                <a:spcPts val="0"/>
              </a:spcBef>
              <a:spcAft>
                <a:spcPts val="0"/>
              </a:spcAft>
              <a:defRPr/>
            </a:pPr>
            <a:r>
              <a:rPr lang="zh-CN" altLang="en-US" sz="1100" b="1" dirty="0" smtClean="0">
                <a:latin typeface="微软雅黑" panose="020B0503020204020204" pitchFamily="34" charset="-122"/>
                <a:ea typeface="微软雅黑" panose="020B0503020204020204" pitchFamily="34" charset="-122"/>
                <a:cs typeface="+mn-cs"/>
              </a:rPr>
              <a:t>在</a:t>
            </a:r>
            <a:r>
              <a:rPr lang="zh-CN" altLang="zh-CN" sz="1100" b="1" dirty="0" smtClean="0">
                <a:latin typeface="微软雅黑" panose="020B0503020204020204" pitchFamily="34" charset="-122"/>
                <a:ea typeface="微软雅黑" panose="020B0503020204020204" pitchFamily="34" charset="-122"/>
                <a:cs typeface="+mn-cs"/>
              </a:rPr>
              <a:t>财务</a:t>
            </a:r>
            <a:r>
              <a:rPr lang="zh-CN" altLang="zh-CN" sz="1100" b="1" dirty="0">
                <a:latin typeface="微软雅黑" panose="020B0503020204020204" pitchFamily="34" charset="-122"/>
                <a:ea typeface="微软雅黑" panose="020B0503020204020204" pitchFamily="34" charset="-122"/>
                <a:cs typeface="+mn-cs"/>
              </a:rPr>
              <a:t>处</a:t>
            </a:r>
            <a:r>
              <a:rPr lang="zh-CN" altLang="zh-CN" sz="1100" b="1" dirty="0" smtClean="0">
                <a:latin typeface="微软雅黑" panose="020B0503020204020204" pitchFamily="34" charset="-122"/>
                <a:ea typeface="微软雅黑" panose="020B0503020204020204" pitchFamily="34" charset="-122"/>
                <a:cs typeface="+mn-cs"/>
              </a:rPr>
              <a:t>主页</a:t>
            </a:r>
            <a:r>
              <a:rPr lang="zh-CN" altLang="zh-CN" sz="1100" b="1" dirty="0" smtClean="0">
                <a:solidFill>
                  <a:srgbClr val="FF0000"/>
                </a:solidFill>
                <a:latin typeface="微软雅黑" panose="020B0503020204020204" pitchFamily="34" charset="-122"/>
                <a:ea typeface="微软雅黑" panose="020B0503020204020204" pitchFamily="34" charset="-122"/>
              </a:rPr>
              <a:t>确认</a:t>
            </a:r>
            <a:r>
              <a:rPr lang="zh-CN" altLang="zh-CN" sz="1100" b="1" dirty="0" smtClean="0">
                <a:solidFill>
                  <a:srgbClr val="FF0000"/>
                </a:solidFill>
                <a:latin typeface="微软雅黑" panose="020B0503020204020204" pitchFamily="34" charset="-122"/>
                <a:ea typeface="微软雅黑" panose="020B0503020204020204" pitchFamily="34" charset="-122"/>
                <a:cs typeface="+mn-cs"/>
              </a:rPr>
              <a:t>来款信息</a:t>
            </a:r>
            <a:endParaRPr lang="zh-CN" altLang="zh-CN" sz="1100" b="1" dirty="0">
              <a:solidFill>
                <a:srgbClr val="FF0000"/>
              </a:solidFill>
              <a:latin typeface="微软雅黑" panose="020B0503020204020204" pitchFamily="34" charset="-122"/>
              <a:ea typeface="微软雅黑" panose="020B0503020204020204" pitchFamily="34" charset="-122"/>
              <a:cs typeface="+mn-cs"/>
            </a:endParaRPr>
          </a:p>
          <a:p>
            <a:pPr fontAlgn="auto">
              <a:lnSpc>
                <a:spcPct val="120000"/>
              </a:lnSpc>
              <a:spcBef>
                <a:spcPts val="0"/>
              </a:spcBef>
              <a:spcAft>
                <a:spcPts val="0"/>
              </a:spcAft>
              <a:defRPr/>
            </a:pPr>
            <a:endParaRPr lang="zh-CN" altLang="en-US" sz="1100" b="1" noProof="1">
              <a:latin typeface="微软雅黑" panose="020B0503020204020204" pitchFamily="34" charset="-122"/>
              <a:ea typeface="微软雅黑" panose="020B0503020204020204" pitchFamily="34" charset="-122"/>
              <a:cs typeface="+mn-cs"/>
            </a:endParaRPr>
          </a:p>
        </p:txBody>
      </p:sp>
      <p:sp>
        <p:nvSpPr>
          <p:cNvPr id="4" name="Text Box 39"/>
          <p:cNvSpPr txBox="1"/>
          <p:nvPr/>
        </p:nvSpPr>
        <p:spPr>
          <a:xfrm rot="-1868297">
            <a:off x="5570163" y="3933586"/>
            <a:ext cx="1863725" cy="387798"/>
          </a:xfrm>
          <a:prstGeom prst="rect">
            <a:avLst/>
          </a:prstGeom>
          <a:noFill/>
          <a:ln w="9525">
            <a:noFill/>
          </a:ln>
        </p:spPr>
        <p:txBody>
          <a:bodyPr anchor="t">
            <a:spAutoFit/>
          </a:bodyPr>
          <a:lstStyle/>
          <a:p>
            <a:pPr algn="ctr">
              <a:lnSpc>
                <a:spcPct val="120000"/>
              </a:lnSpc>
            </a:pPr>
            <a:r>
              <a:rPr lang="zh-CN" altLang="en-US" sz="1600" b="1" dirty="0" smtClean="0">
                <a:solidFill>
                  <a:schemeClr val="bg1"/>
                </a:solidFill>
                <a:latin typeface="微软雅黑" panose="020B0503020204020204" pitchFamily="34" charset="-122"/>
                <a:ea typeface="微软雅黑" panose="020B0503020204020204" pitchFamily="34" charset="-122"/>
              </a:rPr>
              <a:t>查询来款</a:t>
            </a:r>
            <a:r>
              <a:rPr lang="zh-CN" altLang="en-US" sz="1600" b="1" dirty="0">
                <a:solidFill>
                  <a:schemeClr val="bg1"/>
                </a:solidFill>
                <a:latin typeface="微软雅黑" panose="020B0503020204020204" pitchFamily="34" charset="-122"/>
                <a:ea typeface="微软雅黑" panose="020B0503020204020204" pitchFamily="34" charset="-122"/>
              </a:rPr>
              <a:t>信息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639536" y="3693271"/>
            <a:ext cx="1234447" cy="938719"/>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cs typeface="+mn-cs"/>
              </a:rPr>
              <a:t>横向项目</a:t>
            </a:r>
            <a:endParaRPr lang="en-US" altLang="zh-CN" sz="1100" b="1" dirty="0" smtClean="0">
              <a:latin typeface="微软雅黑" panose="020B0503020204020204" pitchFamily="34" charset="-122"/>
              <a:ea typeface="微软雅黑" panose="020B0503020204020204" pitchFamily="34" charset="-122"/>
              <a:cs typeface="+mn-cs"/>
            </a:endParaRPr>
          </a:p>
          <a:p>
            <a:pPr algn="ctr"/>
            <a:r>
              <a:rPr lang="zh-CN" altLang="en-US" sz="1100" b="1" dirty="0" smtClean="0">
                <a:latin typeface="微软雅黑" panose="020B0503020204020204" pitchFamily="34" charset="-122"/>
                <a:ea typeface="微软雅黑" panose="020B0503020204020204" pitchFamily="34" charset="-122"/>
                <a:cs typeface="+mn-cs"/>
              </a:rPr>
              <a:t>零星纵向项目</a:t>
            </a:r>
            <a:endParaRPr lang="en-US" altLang="zh-CN" sz="1100" b="1" dirty="0" smtClean="0">
              <a:latin typeface="微软雅黑" panose="020B0503020204020204" pitchFamily="34" charset="-122"/>
              <a:ea typeface="微软雅黑" panose="020B0503020204020204" pitchFamily="34" charset="-122"/>
              <a:cs typeface="+mn-cs"/>
            </a:endParaRPr>
          </a:p>
          <a:p>
            <a:pPr algn="ctr"/>
            <a:r>
              <a:rPr lang="zh-CN" altLang="en-US" sz="1100" b="1" dirty="0" smtClean="0">
                <a:latin typeface="微软雅黑" panose="020B0503020204020204" pitchFamily="34" charset="-122"/>
                <a:ea typeface="微软雅黑" panose="020B0503020204020204" pitchFamily="34" charset="-122"/>
                <a:cs typeface="+mn-cs"/>
              </a:rPr>
              <a:t>合作</a:t>
            </a:r>
            <a:r>
              <a:rPr lang="zh-CN" altLang="en-US" sz="1100" b="1" dirty="0">
                <a:latin typeface="微软雅黑" panose="020B0503020204020204" pitchFamily="34" charset="-122"/>
                <a:ea typeface="微软雅黑" panose="020B0503020204020204" pitchFamily="34" charset="-122"/>
                <a:cs typeface="+mn-cs"/>
              </a:rPr>
              <a:t>单位来款等需要个人认领的经费</a:t>
            </a:r>
            <a:endParaRPr lang="zh-CN" altLang="en-US" sz="1100" b="1" dirty="0">
              <a:latin typeface="微软雅黑" panose="020B0503020204020204" pitchFamily="34" charset="-122"/>
              <a:ea typeface="微软雅黑" panose="020B0503020204020204" pitchFamily="34" charset="-122"/>
              <a:cs typeface="+mn-cs"/>
            </a:endParaRPr>
          </a:p>
        </p:txBody>
      </p:sp>
      <p:cxnSp>
        <p:nvCxnSpPr>
          <p:cNvPr id="34" name="直接连接符 33"/>
          <p:cNvCxnSpPr/>
          <p:nvPr/>
        </p:nvCxnSpPr>
        <p:spPr>
          <a:xfrm flipH="1" flipV="1">
            <a:off x="2402342" y="1839168"/>
            <a:ext cx="827721" cy="663533"/>
          </a:xfrm>
          <a:prstGeom prst="line">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36" name="矩形 35"/>
          <p:cNvSpPr/>
          <p:nvPr/>
        </p:nvSpPr>
        <p:spPr>
          <a:xfrm>
            <a:off x="2427290" y="1812747"/>
            <a:ext cx="1234447" cy="430887"/>
          </a:xfrm>
          <a:prstGeom prst="rect">
            <a:avLst/>
          </a:prstGeom>
        </p:spPr>
        <p:txBody>
          <a:bodyPr wrap="square">
            <a:spAutoFit/>
          </a:bodyPr>
          <a:lstStyle/>
          <a:p>
            <a:pPr algn="ctr"/>
            <a:r>
              <a:rPr lang="zh-CN" altLang="en-US" sz="1100" b="1" dirty="0">
                <a:latin typeface="微软雅黑" panose="020B0503020204020204" pitchFamily="34" charset="-122"/>
                <a:ea typeface="微软雅黑" panose="020B0503020204020204" pitchFamily="34" charset="-122"/>
                <a:cs typeface="+mn-cs"/>
              </a:rPr>
              <a:t>不需要</a:t>
            </a:r>
            <a:endParaRPr lang="en-US" altLang="zh-CN" sz="1100" b="1" dirty="0">
              <a:latin typeface="微软雅黑" panose="020B0503020204020204" pitchFamily="34" charset="-122"/>
              <a:ea typeface="微软雅黑" panose="020B0503020204020204" pitchFamily="34" charset="-122"/>
              <a:cs typeface="+mn-cs"/>
            </a:endParaRPr>
          </a:p>
          <a:p>
            <a:pPr algn="ctr"/>
            <a:r>
              <a:rPr lang="zh-CN" altLang="en-US" sz="1100" b="1" dirty="0">
                <a:latin typeface="微软雅黑" panose="020B0503020204020204" pitchFamily="34" charset="-122"/>
                <a:ea typeface="微软雅黑" panose="020B0503020204020204" pitchFamily="34" charset="-122"/>
                <a:cs typeface="+mn-cs"/>
              </a:rPr>
              <a:t>开发票</a:t>
            </a:r>
            <a:endParaRPr lang="zh-CN" altLang="en-US" sz="1100" b="1" dirty="0">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4723944" y="2337824"/>
            <a:ext cx="726945" cy="430887"/>
          </a:xfrm>
          <a:prstGeom prst="rect">
            <a:avLst/>
          </a:prstGeom>
        </p:spPr>
        <p:txBody>
          <a:bodyPr wrap="square">
            <a:spAutoFit/>
          </a:bodyPr>
          <a:lstStyle/>
          <a:p>
            <a:pPr algn="ctr"/>
            <a:r>
              <a:rPr lang="zh-CN" altLang="en-US" sz="1100" b="1" dirty="0">
                <a:latin typeface="微软雅黑" panose="020B0503020204020204" pitchFamily="34" charset="-122"/>
                <a:ea typeface="微软雅黑" panose="020B0503020204020204" pitchFamily="34" charset="-122"/>
                <a:cs typeface="+mn-cs"/>
              </a:rPr>
              <a:t>需要开发票</a:t>
            </a:r>
            <a:endParaRPr lang="zh-CN" altLang="en-US" sz="1100" b="1" dirty="0">
              <a:latin typeface="微软雅黑" panose="020B0503020204020204" pitchFamily="34" charset="-122"/>
              <a:ea typeface="微软雅黑" panose="020B0503020204020204" pitchFamily="34" charset="-122"/>
              <a:cs typeface="+mn-cs"/>
            </a:endParaRPr>
          </a:p>
        </p:txBody>
      </p:sp>
      <p:sp>
        <p:nvSpPr>
          <p:cNvPr id="41" name="Rectangle 3"/>
          <p:cNvSpPr>
            <a:spLocks noChangeArrowheads="1"/>
          </p:cNvSpPr>
          <p:nvPr/>
        </p:nvSpPr>
        <p:spPr bwMode="auto">
          <a:xfrm>
            <a:off x="7085558" y="1791796"/>
            <a:ext cx="2085743" cy="958975"/>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trike="noStrike" noProof="1"/>
          </a:p>
        </p:txBody>
      </p:sp>
      <p:cxnSp>
        <p:nvCxnSpPr>
          <p:cNvPr id="42" name="直接连接符 41"/>
          <p:cNvCxnSpPr/>
          <p:nvPr/>
        </p:nvCxnSpPr>
        <p:spPr>
          <a:xfrm flipV="1">
            <a:off x="6929782" y="2858927"/>
            <a:ext cx="555639" cy="417673"/>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 Box 39"/>
          <p:cNvSpPr txBox="1">
            <a:spLocks noChangeArrowheads="1"/>
          </p:cNvSpPr>
          <p:nvPr/>
        </p:nvSpPr>
        <p:spPr bwMode="auto">
          <a:xfrm rot="19667576">
            <a:off x="7337055" y="1950572"/>
            <a:ext cx="1610461" cy="683264"/>
          </a:xfrm>
          <a:prstGeom prst="rect">
            <a:avLst/>
          </a:prstGeom>
          <a:noFill/>
          <a:ln w="9525">
            <a:noFill/>
            <a:miter lim="800000"/>
          </a:ln>
          <a:scene3d>
            <a:camera prst="orthographicFront"/>
            <a:lightRig rig="threePt" dir="t"/>
          </a:scene3d>
        </p:spPr>
        <p:txBody>
          <a:bodyPr wrap="square">
            <a:spAutoFit/>
          </a:bodyPr>
          <a:lstStyle/>
          <a:p>
            <a:pPr algn="ctr" fontAlgn="auto">
              <a:lnSpc>
                <a:spcPct val="120000"/>
              </a:lnSpc>
              <a:spcBef>
                <a:spcPts val="0"/>
              </a:spcBef>
              <a:spcAft>
                <a:spcPts val="0"/>
              </a:spcAft>
              <a:defRPr/>
            </a:pPr>
            <a:r>
              <a:rPr lang="zh-CN" altLang="en-US" sz="1600" b="1" noProof="1">
                <a:solidFill>
                  <a:schemeClr val="bg1"/>
                </a:solidFill>
                <a:latin typeface="微软雅黑" panose="020B0503020204020204" pitchFamily="34" charset="-122"/>
                <a:ea typeface="微软雅黑" panose="020B0503020204020204" pitchFamily="34" charset="-122"/>
                <a:cs typeface="+mn-cs"/>
              </a:rPr>
              <a:t>职能部门批量办  理入账、发卡</a:t>
            </a:r>
            <a:r>
              <a:rPr lang="zh-CN" altLang="en-US" sz="1400" b="1" noProof="1">
                <a:solidFill>
                  <a:schemeClr val="bg1"/>
                </a:solidFill>
                <a:latin typeface="微软雅黑" panose="020B0503020204020204" pitchFamily="34" charset="-122"/>
                <a:ea typeface="微软雅黑" panose="020B0503020204020204" pitchFamily="34" charset="-122"/>
                <a:cs typeface="+mn-cs"/>
              </a:rPr>
              <a:t>。</a:t>
            </a:r>
            <a:endParaRPr lang="en-US" altLang="zh-CN" sz="1400" b="1" noProof="1">
              <a:solidFill>
                <a:schemeClr val="bg1"/>
              </a:solidFill>
              <a:latin typeface="微软雅黑" panose="020B0503020204020204" pitchFamily="34" charset="-122"/>
              <a:ea typeface="微软雅黑" panose="020B0503020204020204" pitchFamily="34" charset="-122"/>
            </a:endParaRPr>
          </a:p>
        </p:txBody>
      </p:sp>
      <p:sp>
        <p:nvSpPr>
          <p:cNvPr id="44" name="Text Box 39"/>
          <p:cNvSpPr txBox="1">
            <a:spLocks noChangeArrowheads="1"/>
          </p:cNvSpPr>
          <p:nvPr/>
        </p:nvSpPr>
        <p:spPr bwMode="auto">
          <a:xfrm>
            <a:off x="7521004" y="3032339"/>
            <a:ext cx="2102391" cy="701731"/>
          </a:xfrm>
          <a:prstGeom prst="rect">
            <a:avLst/>
          </a:prstGeom>
          <a:noFill/>
          <a:ln w="9525">
            <a:noFill/>
            <a:miter lim="800000"/>
          </a:ln>
          <a:scene3d>
            <a:camera prst="orthographicFront"/>
            <a:lightRig rig="threePt" dir="t"/>
          </a:scene3d>
        </p:spPr>
        <p:txBody>
          <a:bodyPr wrap="square">
            <a:spAutoFit/>
          </a:bodyPr>
          <a:lstStyle/>
          <a:p>
            <a:pPr fontAlgn="auto">
              <a:lnSpc>
                <a:spcPct val="120000"/>
              </a:lnSpc>
              <a:spcBef>
                <a:spcPts val="0"/>
              </a:spcBef>
              <a:spcAft>
                <a:spcPts val="0"/>
              </a:spcAft>
              <a:defRPr/>
            </a:pPr>
            <a:r>
              <a:rPr lang="zh-CN" altLang="en-US" sz="1100" b="1" noProof="1">
                <a:latin typeface="微软雅黑" panose="020B0503020204020204" pitchFamily="34" charset="-122"/>
                <a:ea typeface="微软雅黑" panose="020B0503020204020204" pitchFamily="34" charset="-122"/>
                <a:cs typeface="+mn-cs"/>
              </a:rPr>
              <a:t>零</a:t>
            </a:r>
            <a:r>
              <a:rPr lang="zh-CN" altLang="en-US" sz="1100" b="1" noProof="1" smtClean="0">
                <a:latin typeface="微软雅黑" panose="020B0503020204020204" pitchFamily="34" charset="-122"/>
                <a:ea typeface="微软雅黑" panose="020B0503020204020204" pitchFamily="34" charset="-122"/>
                <a:cs typeface="+mn-cs"/>
              </a:rPr>
              <a:t>余额项目（省级财政资金）</a:t>
            </a:r>
            <a:endParaRPr lang="en-US" altLang="zh-CN" sz="1100" b="1" noProof="1" smtClean="0">
              <a:latin typeface="微软雅黑" panose="020B0503020204020204" pitchFamily="34" charset="-122"/>
              <a:ea typeface="微软雅黑" panose="020B0503020204020204" pitchFamily="34" charset="-122"/>
              <a:cs typeface="+mn-cs"/>
            </a:endParaRPr>
          </a:p>
          <a:p>
            <a:pPr fontAlgn="auto">
              <a:lnSpc>
                <a:spcPct val="120000"/>
              </a:lnSpc>
              <a:spcBef>
                <a:spcPts val="0"/>
              </a:spcBef>
              <a:spcAft>
                <a:spcPts val="0"/>
              </a:spcAft>
              <a:defRPr/>
            </a:pPr>
            <a:r>
              <a:rPr lang="zh-CN" altLang="en-US" sz="1100" b="1" noProof="1" smtClean="0">
                <a:latin typeface="微软雅黑" panose="020B0503020204020204" pitchFamily="34" charset="-122"/>
                <a:ea typeface="微软雅黑" panose="020B0503020204020204" pitchFamily="34" charset="-122"/>
                <a:cs typeface="+mn-cs"/>
              </a:rPr>
              <a:t>国家重点研发、国家</a:t>
            </a:r>
            <a:r>
              <a:rPr lang="zh-CN" altLang="en-US" sz="1100" b="1" noProof="1">
                <a:latin typeface="微软雅黑" panose="020B0503020204020204" pitchFamily="34" charset="-122"/>
                <a:ea typeface="微软雅黑" panose="020B0503020204020204" pitchFamily="34" charset="-122"/>
                <a:cs typeface="+mn-cs"/>
              </a:rPr>
              <a:t>基金</a:t>
            </a:r>
            <a:r>
              <a:rPr lang="zh-CN" altLang="en-US" sz="1100" b="1" noProof="1" smtClean="0">
                <a:latin typeface="微软雅黑" panose="020B0503020204020204" pitchFamily="34" charset="-122"/>
                <a:ea typeface="微软雅黑" panose="020B0503020204020204" pitchFamily="34" charset="-122"/>
                <a:cs typeface="+mn-cs"/>
              </a:rPr>
              <a:t>等批量项目</a:t>
            </a:r>
            <a:endParaRPr lang="en-US" altLang="zh-CN" sz="1100" b="1" noProof="1">
              <a:latin typeface="微软雅黑" panose="020B0503020204020204" pitchFamily="34" charset="-122"/>
              <a:ea typeface="微软雅黑" panose="020B0503020204020204" pitchFamily="34" charset="-122"/>
            </a:endParaRPr>
          </a:p>
        </p:txBody>
      </p:sp>
      <p:cxnSp>
        <p:nvCxnSpPr>
          <p:cNvPr id="51" name="连接符: 肘形 50"/>
          <p:cNvCxnSpPr/>
          <p:nvPr/>
        </p:nvCxnSpPr>
        <p:spPr>
          <a:xfrm rot="10800000">
            <a:off x="3086412" y="732607"/>
            <a:ext cx="5643386" cy="1024525"/>
          </a:xfrm>
          <a:prstGeom prst="bentConnector3">
            <a:avLst>
              <a:gd name="adj1" fmla="val -285"/>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（十八）科研经费入账</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5" name="对角圆角矩形 4"/>
          <p:cNvSpPr/>
          <p:nvPr/>
        </p:nvSpPr>
        <p:spPr>
          <a:xfrm>
            <a:off x="-8255" y="5054600"/>
            <a:ext cx="9768205" cy="36512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noProof="1">
                <a:solidFill>
                  <a:schemeClr val="bg1"/>
                </a:solidFill>
                <a:latin typeface="微软雅黑" panose="020B0503020204020204" pitchFamily="34" charset="-122"/>
                <a:ea typeface="微软雅黑" panose="020B0503020204020204" pitchFamily="34" charset="-122"/>
              </a:rPr>
              <a:t>科研经费入账流程图</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61475" y="4756150"/>
            <a:ext cx="393065" cy="275590"/>
          </a:xfrm>
          <a:prstGeom prst="rect">
            <a:avLst/>
          </a:prstGeom>
          <a:noFill/>
        </p:spPr>
        <p:txBody>
          <a:bodyPr wrap="square" rtlCol="0">
            <a:spAutoFit/>
          </a:bodyPr>
          <a:lstStyle/>
          <a:p>
            <a:r>
              <a:rPr lang="en-US" altLang="zh-CN" sz="1200" dirty="0" smtClean="0"/>
              <a:t>56</a:t>
            </a:r>
            <a:endParaRPr lang="en-US" altLang="zh-CN" sz="1200" dirty="0" smtClean="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ppt_x</p:attrName>
                                        </p:attrNameLst>
                                      </p:cBhvr>
                                      <p:tavLst>
                                        <p:tav tm="0">
                                          <p:val>
                                            <p:strVal val="0-#ppt_w/2"/>
                                          </p:val>
                                        </p:tav>
                                        <p:tav tm="100000">
                                          <p:val>
                                            <p:strVal val="#ppt_x"/>
                                          </p:val>
                                        </p:tav>
                                      </p:tavLst>
                                    </p:anim>
                                    <p:anim calcmode="lin" valueType="num">
                                      <p:cBhvr>
                                        <p:cTn id="19" dur="500" fill="hold"/>
                                        <p:tgtEl>
                                          <p:spTgt spid="3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ppt_x</p:attrName>
                                        </p:attrNameLst>
                                      </p:cBhvr>
                                      <p:tavLst>
                                        <p:tav tm="0">
                                          <p:val>
                                            <p:strVal val="1+#ppt_w/2"/>
                                          </p:val>
                                        </p:tav>
                                        <p:tav tm="100000">
                                          <p:val>
                                            <p:strVal val="#ppt_x"/>
                                          </p:val>
                                        </p:tav>
                                      </p:tavLst>
                                    </p:anim>
                                    <p:anim calcmode="lin" valueType="num">
                                      <p:cBhvr>
                                        <p:cTn id="39" dur="500" fill="hold"/>
                                        <p:tgtEl>
                                          <p:spTgt spid="35"/>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childTnLst>
                          </p:cTn>
                        </p:par>
                        <p:par>
                          <p:cTn id="44" fill="hold">
                            <p:stCondLst>
                              <p:cond delay="4000"/>
                            </p:stCondLst>
                            <p:childTnLst>
                              <p:par>
                                <p:cTn id="45" presetID="52"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Scale>
                                      <p:cBhvr>
                                        <p:cTn id="47"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8"/>
                                        </p:tgtEl>
                                        <p:attrNameLst>
                                          <p:attrName>ppt_x</p:attrName>
                                          <p:attrName>ppt_y</p:attrName>
                                        </p:attrNameLst>
                                      </p:cBhvr>
                                    </p:animMotion>
                                    <p:animEffect transition="in" filter="fade">
                                      <p:cBhvr>
                                        <p:cTn id="49" dur="1000"/>
                                        <p:tgtEl>
                                          <p:spTgt spid="38"/>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0">
                                          <p:val>
                                            <p:strVal val="0-#ppt_w/2"/>
                                          </p:val>
                                        </p:tav>
                                        <p:tav tm="100000">
                                          <p:val>
                                            <p:strVal val="#ppt_x"/>
                                          </p:val>
                                        </p:tav>
                                      </p:tavLst>
                                    </p:anim>
                                    <p:anim calcmode="lin" valueType="num">
                                      <p:cBhvr>
                                        <p:cTn id="64" dur="500" fill="hold"/>
                                        <p:tgtEl>
                                          <p:spTgt spid="39"/>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childTnLst>
                          </p:cTn>
                        </p:par>
                        <p:par>
                          <p:cTn id="69" fill="hold">
                            <p:stCondLst>
                              <p:cond delay="6500"/>
                            </p:stCondLst>
                            <p:childTnLst>
                              <p:par>
                                <p:cTn id="70" presetID="52" presetClass="entr" presetSubtype="0"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Scale>
                                      <p:cBhvr>
                                        <p:cTn id="7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3"/>
                                        </p:tgtEl>
                                        <p:attrNameLst>
                                          <p:attrName>ppt_x</p:attrName>
                                          <p:attrName>ppt_y</p:attrName>
                                        </p:attrNameLst>
                                      </p:cBhvr>
                                    </p:animMotion>
                                    <p:animEffect transition="in" filter="fade">
                                      <p:cBhvr>
                                        <p:cTn id="74" dur="1000"/>
                                        <p:tgtEl>
                                          <p:spTgt spid="3"/>
                                        </p:tgtEl>
                                      </p:cBhvr>
                                    </p:animEffect>
                                  </p:childTnLst>
                                </p:cTn>
                              </p:par>
                            </p:childTnLst>
                          </p:cTn>
                        </p:par>
                        <p:par>
                          <p:cTn id="75" fill="hold">
                            <p:stCondLst>
                              <p:cond delay="7500"/>
                            </p:stCondLst>
                            <p:childTnLst>
                              <p:par>
                                <p:cTn id="76" presetID="42" presetClass="entr" presetSubtype="0"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par>
                          <p:cTn id="86" fill="hold">
                            <p:stCondLst>
                              <p:cond delay="8500"/>
                            </p:stCondLst>
                            <p:childTnLst>
                              <p:par>
                                <p:cTn id="87" presetID="2" presetClass="entr" presetSubtype="8" fill="hold" nodeType="after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p:cTn id="89" dur="500" fill="hold"/>
                                        <p:tgtEl>
                                          <p:spTgt spid="2"/>
                                        </p:tgtEl>
                                        <p:attrNameLst>
                                          <p:attrName>ppt_x</p:attrName>
                                        </p:attrNameLst>
                                      </p:cBhvr>
                                      <p:tavLst>
                                        <p:tav tm="0">
                                          <p:val>
                                            <p:strVal val="0-#ppt_w/2"/>
                                          </p:val>
                                        </p:tav>
                                        <p:tav tm="100000">
                                          <p:val>
                                            <p:strVal val="#ppt_x"/>
                                          </p:val>
                                        </p:tav>
                                      </p:tavLst>
                                    </p:anim>
                                    <p:anim calcmode="lin" valueType="num">
                                      <p:cBhvr>
                                        <p:cTn id="90" dur="500" fill="hold"/>
                                        <p:tgtEl>
                                          <p:spTgt spid="2"/>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42" presetClass="entr" presetSubtype="0" fill="hold" grpId="0" nodeType="after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1000"/>
                                        <p:tgtEl>
                                          <p:spTgt spid="4"/>
                                        </p:tgtEl>
                                      </p:cBhvr>
                                    </p:animEffect>
                                    <p:anim calcmode="lin" valueType="num">
                                      <p:cBhvr>
                                        <p:cTn id="95" dur="1000" fill="hold"/>
                                        <p:tgtEl>
                                          <p:spTgt spid="4"/>
                                        </p:tgtEl>
                                        <p:attrNameLst>
                                          <p:attrName>ppt_x</p:attrName>
                                        </p:attrNameLst>
                                      </p:cBhvr>
                                      <p:tavLst>
                                        <p:tav tm="0">
                                          <p:val>
                                            <p:strVal val="#ppt_x"/>
                                          </p:val>
                                        </p:tav>
                                        <p:tav tm="100000">
                                          <p:val>
                                            <p:strVal val="#ppt_x"/>
                                          </p:val>
                                        </p:tav>
                                      </p:tavLst>
                                    </p:anim>
                                    <p:anim calcmode="lin" valueType="num">
                                      <p:cBhvr>
                                        <p:cTn id="96" dur="1000" fill="hold"/>
                                        <p:tgtEl>
                                          <p:spTgt spid="4"/>
                                        </p:tgtEl>
                                        <p:attrNameLst>
                                          <p:attrName>ppt_y</p:attrName>
                                        </p:attrNameLst>
                                      </p:cBhvr>
                                      <p:tavLst>
                                        <p:tav tm="0">
                                          <p:val>
                                            <p:strVal val="#ppt_y+.1"/>
                                          </p:val>
                                        </p:tav>
                                        <p:tav tm="100000">
                                          <p:val>
                                            <p:strVal val="#ppt_y"/>
                                          </p:val>
                                        </p:tav>
                                      </p:tavLst>
                                    </p:anim>
                                  </p:childTnLst>
                                </p:cTn>
                              </p:par>
                            </p:childTnLst>
                          </p:cTn>
                        </p:par>
                        <p:par>
                          <p:cTn id="97" fill="hold">
                            <p:stCondLst>
                              <p:cond delay="10000"/>
                            </p:stCondLst>
                            <p:childTnLst>
                              <p:par>
                                <p:cTn id="98" presetID="22" presetClass="entr" presetSubtype="1"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up)">
                                      <p:cBhvr>
                                        <p:cTn id="100" dur="500"/>
                                        <p:tgtEl>
                                          <p:spTgt spid="34"/>
                                        </p:tgtEl>
                                      </p:cBhvr>
                                    </p:animEffect>
                                  </p:childTnLst>
                                </p:cTn>
                              </p:par>
                            </p:childTnLst>
                          </p:cTn>
                        </p:par>
                        <p:par>
                          <p:cTn id="101" fill="hold">
                            <p:stCondLst>
                              <p:cond delay="10500"/>
                            </p:stCondLst>
                            <p:childTnLst>
                              <p:par>
                                <p:cTn id="102" presetID="52" presetClass="entr" presetSubtype="0"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Scale>
                                      <p:cBhvr>
                                        <p:cTn id="104"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36"/>
                                        </p:tgtEl>
                                        <p:attrNameLst>
                                          <p:attrName>ppt_x</p:attrName>
                                          <p:attrName>ppt_y</p:attrName>
                                        </p:attrNameLst>
                                      </p:cBhvr>
                                    </p:animMotion>
                                    <p:animEffect transition="in" filter="fade">
                                      <p:cBhvr>
                                        <p:cTn id="106" dur="1000"/>
                                        <p:tgtEl>
                                          <p:spTgt spid="36"/>
                                        </p:tgtEl>
                                      </p:cBhvr>
                                    </p:animEffect>
                                  </p:childTnLst>
                                </p:cTn>
                              </p:par>
                            </p:childTnLst>
                          </p:cTn>
                        </p:par>
                        <p:par>
                          <p:cTn id="107" fill="hold">
                            <p:stCondLst>
                              <p:cond delay="11500"/>
                            </p:stCondLst>
                            <p:childTnLst>
                              <p:par>
                                <p:cTn id="108" presetID="42" presetClass="entr" presetSubtype="0" fill="hold" nodeType="after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1000"/>
                                        <p:tgtEl>
                                          <p:spTgt spid="41"/>
                                        </p:tgtEl>
                                      </p:cBhvr>
                                    </p:animEffect>
                                    <p:anim calcmode="lin" valueType="num">
                                      <p:cBhvr>
                                        <p:cTn id="111" dur="1000" fill="hold"/>
                                        <p:tgtEl>
                                          <p:spTgt spid="41"/>
                                        </p:tgtEl>
                                        <p:attrNameLst>
                                          <p:attrName>ppt_x</p:attrName>
                                        </p:attrNameLst>
                                      </p:cBhvr>
                                      <p:tavLst>
                                        <p:tav tm="0">
                                          <p:val>
                                            <p:strVal val="#ppt_x"/>
                                          </p:val>
                                        </p:tav>
                                        <p:tav tm="100000">
                                          <p:val>
                                            <p:strVal val="#ppt_x"/>
                                          </p:val>
                                        </p:tav>
                                      </p:tavLst>
                                    </p:anim>
                                    <p:anim calcmode="lin" valueType="num">
                                      <p:cBhvr>
                                        <p:cTn id="112" dur="1000" fill="hold"/>
                                        <p:tgtEl>
                                          <p:spTgt spid="41"/>
                                        </p:tgtEl>
                                        <p:attrNameLst>
                                          <p:attrName>ppt_y</p:attrName>
                                        </p:attrNameLst>
                                      </p:cBhvr>
                                      <p:tavLst>
                                        <p:tav tm="0">
                                          <p:val>
                                            <p:strVal val="#ppt_y+.1"/>
                                          </p:val>
                                        </p:tav>
                                        <p:tav tm="100000">
                                          <p:val>
                                            <p:strVal val="#ppt_y"/>
                                          </p:val>
                                        </p:tav>
                                      </p:tavLst>
                                    </p:anim>
                                  </p:childTnLst>
                                </p:cTn>
                              </p:par>
                            </p:childTnLst>
                          </p:cTn>
                        </p:par>
                        <p:par>
                          <p:cTn id="113" fill="hold">
                            <p:stCondLst>
                              <p:cond delay="12500"/>
                            </p:stCondLst>
                            <p:childTnLst>
                              <p:par>
                                <p:cTn id="114" presetID="22" presetClass="entr" presetSubtype="2" fill="hold" nodeType="after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wipe(right)">
                                      <p:cBhvr>
                                        <p:cTn id="116" dur="500"/>
                                        <p:tgtEl>
                                          <p:spTgt spid="42"/>
                                        </p:tgtEl>
                                      </p:cBhvr>
                                    </p:animEffect>
                                  </p:childTnLst>
                                </p:cTn>
                              </p:par>
                            </p:childTnLst>
                          </p:cTn>
                        </p:par>
                        <p:par>
                          <p:cTn id="117" fill="hold">
                            <p:stCondLst>
                              <p:cond delay="13000"/>
                            </p:stCondLst>
                            <p:childTnLst>
                              <p:par>
                                <p:cTn id="118" presetID="2" presetClass="entr" presetSubtype="2"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 calcmode="lin" valueType="num">
                                      <p:cBhvr>
                                        <p:cTn id="120" dur="500" fill="hold"/>
                                        <p:tgtEl>
                                          <p:spTgt spid="43"/>
                                        </p:tgtEl>
                                        <p:attrNameLst>
                                          <p:attrName>ppt_x</p:attrName>
                                        </p:attrNameLst>
                                      </p:cBhvr>
                                      <p:tavLst>
                                        <p:tav tm="0">
                                          <p:val>
                                            <p:strVal val="1+#ppt_w/2"/>
                                          </p:val>
                                        </p:tav>
                                        <p:tav tm="100000">
                                          <p:val>
                                            <p:strVal val="#ppt_x"/>
                                          </p:val>
                                        </p:tav>
                                      </p:tavLst>
                                    </p:anim>
                                    <p:anim calcmode="lin" valueType="num">
                                      <p:cBhvr>
                                        <p:cTn id="121" dur="500" fill="hold"/>
                                        <p:tgtEl>
                                          <p:spTgt spid="43"/>
                                        </p:tgtEl>
                                        <p:attrNameLst>
                                          <p:attrName>ppt_y</p:attrName>
                                        </p:attrNameLst>
                                      </p:cBhvr>
                                      <p:tavLst>
                                        <p:tav tm="0">
                                          <p:val>
                                            <p:strVal val="#ppt_y"/>
                                          </p:val>
                                        </p:tav>
                                        <p:tav tm="100000">
                                          <p:val>
                                            <p:strVal val="#ppt_y"/>
                                          </p:val>
                                        </p:tav>
                                      </p:tavLst>
                                    </p:anim>
                                  </p:childTnLst>
                                </p:cTn>
                              </p:par>
                            </p:childTnLst>
                          </p:cTn>
                        </p:par>
                        <p:par>
                          <p:cTn id="122" fill="hold">
                            <p:stCondLst>
                              <p:cond delay="13500"/>
                            </p:stCondLst>
                            <p:childTnLst>
                              <p:par>
                                <p:cTn id="123" presetID="2" presetClass="entr" presetSubtype="4" fill="hold" nodeType="afterEffect">
                                  <p:stCondLst>
                                    <p:cond delay="0"/>
                                  </p:stCondLst>
                                  <p:childTnLst>
                                    <p:set>
                                      <p:cBhvr>
                                        <p:cTn id="124" dur="1" fill="hold">
                                          <p:stCondLst>
                                            <p:cond delay="0"/>
                                          </p:stCondLst>
                                        </p:cTn>
                                        <p:tgtEl>
                                          <p:spTgt spid="51"/>
                                        </p:tgtEl>
                                        <p:attrNameLst>
                                          <p:attrName>style.visibility</p:attrName>
                                        </p:attrNameLst>
                                      </p:cBhvr>
                                      <p:to>
                                        <p:strVal val="visible"/>
                                      </p:to>
                                    </p:set>
                                    <p:anim calcmode="lin" valueType="num">
                                      <p:cBhvr additive="base">
                                        <p:cTn id="125" dur="500" fill="hold"/>
                                        <p:tgtEl>
                                          <p:spTgt spid="51"/>
                                        </p:tgtEl>
                                        <p:attrNameLst>
                                          <p:attrName>ppt_x</p:attrName>
                                        </p:attrNameLst>
                                      </p:cBhvr>
                                      <p:tavLst>
                                        <p:tav tm="0">
                                          <p:val>
                                            <p:strVal val="#ppt_x"/>
                                          </p:val>
                                        </p:tav>
                                        <p:tav tm="100000">
                                          <p:val>
                                            <p:strVal val="#ppt_x"/>
                                          </p:val>
                                        </p:tav>
                                      </p:tavLst>
                                    </p:anim>
                                    <p:anim calcmode="lin" valueType="num">
                                      <p:cBhvr additive="base">
                                        <p:cTn id="126" dur="500" fill="hold"/>
                                        <p:tgtEl>
                                          <p:spTgt spid="51"/>
                                        </p:tgtEl>
                                        <p:attrNameLst>
                                          <p:attrName>ppt_y</p:attrName>
                                        </p:attrNameLst>
                                      </p:cBhvr>
                                      <p:tavLst>
                                        <p:tav tm="0">
                                          <p:val>
                                            <p:strVal val="1+#ppt_h/2"/>
                                          </p:val>
                                        </p:tav>
                                        <p:tav tm="100000">
                                          <p:val>
                                            <p:strVal val="#ppt_y"/>
                                          </p:val>
                                        </p:tav>
                                      </p:tavLst>
                                    </p:anim>
                                  </p:childTnLst>
                                </p:cTn>
                              </p:par>
                            </p:childTnLst>
                          </p:cTn>
                        </p:par>
                        <p:par>
                          <p:cTn id="127" fill="hold">
                            <p:stCondLst>
                              <p:cond delay="14000"/>
                            </p:stCondLst>
                            <p:childTnLst>
                              <p:par>
                                <p:cTn id="128" presetID="2" presetClass="entr" presetSubtype="2" fill="hold" nodeType="afterEffect">
                                  <p:stCondLst>
                                    <p:cond delay="0"/>
                                  </p:stCondLst>
                                  <p:childTnLst>
                                    <p:set>
                                      <p:cBhvr>
                                        <p:cTn id="129" dur="1" fill="hold">
                                          <p:stCondLst>
                                            <p:cond delay="0"/>
                                          </p:stCondLst>
                                        </p:cTn>
                                        <p:tgtEl>
                                          <p:spTgt spid="44"/>
                                        </p:tgtEl>
                                        <p:attrNameLst>
                                          <p:attrName>style.visibility</p:attrName>
                                        </p:attrNameLst>
                                      </p:cBhvr>
                                      <p:to>
                                        <p:strVal val="visible"/>
                                      </p:to>
                                    </p:set>
                                    <p:anim calcmode="lin" valueType="num">
                                      <p:cBhvr>
                                        <p:cTn id="130" dur="500" fill="hold"/>
                                        <p:tgtEl>
                                          <p:spTgt spid="44"/>
                                        </p:tgtEl>
                                        <p:attrNameLst>
                                          <p:attrName>ppt_x</p:attrName>
                                        </p:attrNameLst>
                                      </p:cBhvr>
                                      <p:tavLst>
                                        <p:tav tm="0">
                                          <p:val>
                                            <p:strVal val="1+#ppt_w/2"/>
                                          </p:val>
                                        </p:tav>
                                        <p:tav tm="100000">
                                          <p:val>
                                            <p:strVal val="#ppt_x"/>
                                          </p:val>
                                        </p:tav>
                                      </p:tavLst>
                                    </p:anim>
                                    <p:anim calcmode="lin" valueType="num">
                                      <p:cBhvr>
                                        <p:cTn id="131" dur="500" fill="hold"/>
                                        <p:tgtEl>
                                          <p:spTgt spid="44"/>
                                        </p:tgtEl>
                                        <p:attrNameLst>
                                          <p:attrName>ppt_y</p:attrName>
                                        </p:attrNameLst>
                                      </p:cBhvr>
                                      <p:tavLst>
                                        <p:tav tm="0">
                                          <p:val>
                                            <p:strVal val="#ppt_y"/>
                                          </p:val>
                                        </p:tav>
                                        <p:tav tm="100000">
                                          <p:val>
                                            <p:strVal val="#ppt_y"/>
                                          </p:val>
                                        </p:tav>
                                      </p:tavLst>
                                    </p:anim>
                                  </p:childTnLst>
                                </p:cTn>
                              </p:par>
                            </p:childTnLst>
                          </p:cTn>
                        </p:par>
                        <p:par>
                          <p:cTn id="132" fill="hold">
                            <p:stCondLst>
                              <p:cond delay="14500"/>
                            </p:stCondLst>
                            <p:childTnLst>
                              <p:par>
                                <p:cTn id="133" presetID="42" presetClass="entr" presetSubtype="0" fill="hold" grpId="0" nodeType="after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fade">
                                      <p:cBhvr>
                                        <p:cTn id="135" dur="1000"/>
                                        <p:tgtEl>
                                          <p:spTgt spid="5"/>
                                        </p:tgtEl>
                                      </p:cBhvr>
                                    </p:animEffect>
                                    <p:anim calcmode="lin" valueType="num">
                                      <p:cBhvr>
                                        <p:cTn id="136" dur="1000" fill="hold"/>
                                        <p:tgtEl>
                                          <p:spTgt spid="5"/>
                                        </p:tgtEl>
                                        <p:attrNameLst>
                                          <p:attrName>ppt_x</p:attrName>
                                        </p:attrNameLst>
                                      </p:cBhvr>
                                      <p:tavLst>
                                        <p:tav tm="0">
                                          <p:val>
                                            <p:strVal val="#ppt_x"/>
                                          </p:val>
                                        </p:tav>
                                        <p:tav tm="100000">
                                          <p:val>
                                            <p:strVal val="#ppt_x"/>
                                          </p:val>
                                        </p:tav>
                                      </p:tavLst>
                                    </p:anim>
                                    <p:anim calcmode="lin" valueType="num">
                                      <p:cBhvr>
                                        <p:cTn id="1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4" grpId="0"/>
      <p:bldP spid="3" grpId="0"/>
      <p:bldP spid="36" grpId="0"/>
      <p:bldP spid="38" grpId="0"/>
      <p:bldP spid="5"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5408493" y="5128141"/>
            <a:ext cx="2522815" cy="272534"/>
          </a:xfrm>
          <a:prstGeom prst="rect">
            <a:avLst/>
          </a:prstGeom>
          <a:solidFill>
            <a:srgbClr val="EAF5F6"/>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charset="-122"/>
              </a:defRPr>
            </a:lvl1pPr>
            <a:lvl2pPr marL="742950" indent="-285750" eaLnBrk="0" hangingPunct="0">
              <a:defRPr>
                <a:solidFill>
                  <a:schemeClr val="tx1"/>
                </a:solidFill>
                <a:latin typeface="Arial" panose="020B0604020202020204" pitchFamily="34" charset="0"/>
                <a:ea typeface="黑体" panose="02010609060101010101" charset="-122"/>
              </a:defRPr>
            </a:lvl2pPr>
            <a:lvl3pPr marL="1143000" indent="-228600" eaLnBrk="0" hangingPunct="0">
              <a:defRPr>
                <a:solidFill>
                  <a:schemeClr val="tx1"/>
                </a:solidFill>
                <a:latin typeface="Arial" panose="020B0604020202020204" pitchFamily="34" charset="0"/>
                <a:ea typeface="黑体" panose="02010609060101010101" charset="-122"/>
              </a:defRPr>
            </a:lvl3pPr>
            <a:lvl4pPr marL="1600200" indent="-228600" eaLnBrk="0" hangingPunct="0">
              <a:defRPr>
                <a:solidFill>
                  <a:schemeClr val="tx1"/>
                </a:solidFill>
                <a:latin typeface="Arial" panose="020B0604020202020204" pitchFamily="34" charset="0"/>
                <a:ea typeface="黑体" panose="02010609060101010101" charset="-122"/>
              </a:defRPr>
            </a:lvl4pPr>
            <a:lvl5pPr marL="2057400" indent="-228600" eaLnBrk="0" hangingPunct="0">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fontAlgn="base" hangingPunct="1">
              <a:spcBef>
                <a:spcPct val="0"/>
              </a:spcBef>
              <a:spcAft>
                <a:spcPct val="0"/>
              </a:spcAft>
              <a:buFont typeface="Arial" panose="020B0604020202020204" pitchFamily="34" charset="0"/>
              <a:buNone/>
            </a:pPr>
            <a:endParaRPr lang="zh-CN" altLang="en-US" sz="100">
              <a:solidFill>
                <a:schemeClr val="accent5"/>
              </a:solidFill>
            </a:endParaRPr>
          </a:p>
        </p:txBody>
      </p:sp>
      <p:graphicFrame>
        <p:nvGraphicFramePr>
          <p:cNvPr id="5" name="表格 4"/>
          <p:cNvGraphicFramePr>
            <a:graphicFrameLocks noGrp="1"/>
          </p:cNvGraphicFramePr>
          <p:nvPr/>
        </p:nvGraphicFramePr>
        <p:xfrm>
          <a:off x="554980" y="678142"/>
          <a:ext cx="8611975" cy="4365770"/>
        </p:xfrm>
        <a:graphic>
          <a:graphicData uri="http://schemas.openxmlformats.org/drawingml/2006/table">
            <a:tbl>
              <a:tblPr firstRow="1" firstCol="1" lastRow="1" lastCol="1" bandRow="1" bandCol="1">
                <a:tableStyleId>{5940675A-B579-460E-94D1-54222C63F5DA}</a:tableStyleId>
              </a:tblPr>
              <a:tblGrid>
                <a:gridCol w="936065"/>
                <a:gridCol w="1870523"/>
                <a:gridCol w="1994155"/>
                <a:gridCol w="2141870"/>
                <a:gridCol w="1669362"/>
              </a:tblGrid>
              <a:tr h="860606">
                <a:tc>
                  <a:txBody>
                    <a:bodyPr/>
                    <a:lstStyle/>
                    <a:p>
                      <a:pPr marL="0" indent="400050" algn="ctr" defTabSz="914400" rtl="0" eaLnBrk="1" latinLnBrk="0" hangingPunct="1">
                        <a:lnSpc>
                          <a:spcPct val="100000"/>
                        </a:lnSpc>
                        <a:spcAft>
                          <a:spcPts val="0"/>
                        </a:spcAft>
                      </a:pPr>
                      <a:r>
                        <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类型</a:t>
                      </a:r>
                      <a:r>
                        <a:rPr 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  </a:t>
                      </a:r>
                      <a:endPar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p>
                      <a:pPr marL="0" algn="ctr" defTabSz="914400" rtl="0" eaLnBrk="1" latinLnBrk="0" hangingPunct="1">
                        <a:lnSpc>
                          <a:spcPct val="100000"/>
                        </a:lnSpc>
                        <a:spcAft>
                          <a:spcPts val="0"/>
                        </a:spcAft>
                      </a:pPr>
                      <a:endParaRPr 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p>
                      <a:pPr marL="0" algn="l" defTabSz="914400" rtl="0" eaLnBrk="1" latinLnBrk="0" hangingPunct="1">
                        <a:lnSpc>
                          <a:spcPct val="100000"/>
                        </a:lnSpc>
                        <a:spcAft>
                          <a:spcPts val="0"/>
                        </a:spcAft>
                      </a:pPr>
                      <a:r>
                        <a:rPr lang="en-US"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事项</a:t>
                      </a:r>
                      <a:endPar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3975" marR="53975" marT="9525" marB="0" anchor="ctr"/>
                </a:tc>
                <a:tc>
                  <a:txBody>
                    <a:bodyPr/>
                    <a:lstStyle/>
                    <a:p>
                      <a:pPr marL="0" algn="ctr" defTabSz="914400" rtl="0" eaLnBrk="1" latinLnBrk="0" hangingPunct="1">
                        <a:lnSpc>
                          <a:spcPct val="100000"/>
                        </a:lnSpc>
                        <a:spcAft>
                          <a:spcPts val="0"/>
                        </a:spcAft>
                      </a:pPr>
                      <a:r>
                        <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工程类项目</a:t>
                      </a:r>
                      <a:endPar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3975" marR="53975" marT="9525" marB="0" anchor="ctr"/>
                </a:tc>
                <a:tc>
                  <a:txBody>
                    <a:bodyPr/>
                    <a:lstStyle/>
                    <a:p>
                      <a:pPr marL="0" algn="ctr" defTabSz="914400" rtl="0" eaLnBrk="1" latinLnBrk="0" hangingPunct="1">
                        <a:lnSpc>
                          <a:spcPct val="100000"/>
                        </a:lnSpc>
                        <a:spcAft>
                          <a:spcPts val="0"/>
                        </a:spcAft>
                      </a:pPr>
                      <a:r>
                        <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服务类项目</a:t>
                      </a:r>
                      <a:endPar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3975" marR="53975" marT="9525" marB="0" anchor="ctr"/>
                </a:tc>
                <a:tc>
                  <a:txBody>
                    <a:bodyPr/>
                    <a:lstStyle/>
                    <a:p>
                      <a:pPr marL="0" algn="ctr" defTabSz="914400" rtl="0" eaLnBrk="1" latinLnBrk="0" hangingPunct="1">
                        <a:lnSpc>
                          <a:spcPct val="100000"/>
                        </a:lnSpc>
                        <a:spcAft>
                          <a:spcPts val="0"/>
                        </a:spcAft>
                      </a:pPr>
                      <a:r>
                        <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货物类项目</a:t>
                      </a:r>
                      <a:endPar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3975" marR="53975" marT="9525" marB="0" anchor="ctr"/>
                </a:tc>
                <a:tc>
                  <a:txBody>
                    <a:bodyPr/>
                    <a:lstStyle/>
                    <a:p>
                      <a:pPr marL="0" algn="ctr" defTabSz="914400" rtl="0" eaLnBrk="1" latinLnBrk="0" hangingPunct="1">
                        <a:lnSpc>
                          <a:spcPct val="100000"/>
                        </a:lnSpc>
                        <a:spcAft>
                          <a:spcPts val="0"/>
                        </a:spcAft>
                      </a:pPr>
                      <a:r>
                        <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归口管理部门</a:t>
                      </a:r>
                      <a:endParaRPr lang="zh-CN" sz="1400" b="1"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3975" marR="53975" marT="9525" marB="0" anchor="ctr"/>
                </a:tc>
              </a:tr>
              <a:tr h="1168388">
                <a:tc rowSpan="3">
                  <a:txBody>
                    <a:bodyPr/>
                    <a:lstStyle/>
                    <a:p>
                      <a:pPr algn="ctr">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明细</a:t>
                      </a:r>
                      <a:endParaRPr lang="en-US" altLang="zh-CN" sz="1400" b="0" kern="100" dirty="0">
                        <a:solidFill>
                          <a:schemeClr val="tx1"/>
                        </a:solidFill>
                        <a:effectLst/>
                        <a:latin typeface="微软雅黑" panose="020B0503020204020204" pitchFamily="34" charset="-122"/>
                        <a:ea typeface="微软雅黑" panose="020B0503020204020204" pitchFamily="34" charset="-122"/>
                        <a:cs typeface="+mn-cs"/>
                      </a:endParaRPr>
                    </a:p>
                    <a:p>
                      <a:pPr algn="ctr">
                        <a:spcAft>
                          <a:spcPts val="0"/>
                        </a:spcAft>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规定</a:t>
                      </a:r>
                      <a:endParaRPr lang="zh-CN" sz="1400" b="0" kern="100" dirty="0">
                        <a:solidFill>
                          <a:schemeClr val="tx1"/>
                        </a:solidFill>
                        <a:effectLst/>
                        <a:latin typeface="微软雅黑" panose="020B0503020204020204" pitchFamily="34" charset="-122"/>
                        <a:ea typeface="微软雅黑" panose="020B0503020204020204" pitchFamily="34" charset="-122"/>
                        <a:cs typeface="+mn-cs"/>
                      </a:endParaRPr>
                    </a:p>
                  </a:txBody>
                  <a:tcPr marL="53975" marR="53975" marT="9525" marB="0" anchor="ctr"/>
                </a:tc>
                <a:tc>
                  <a:txBody>
                    <a:bodyPr/>
                    <a:lstStyle/>
                    <a:p>
                      <a:pPr marL="0" algn="l" defTabSz="914400" rtl="0" eaLnBrk="1" latinLnBrk="0" hangingPunct="1">
                        <a:lnSpc>
                          <a:spcPct val="100000"/>
                        </a:lnSpc>
                        <a:spcAft>
                          <a:spcPts val="0"/>
                        </a:spcAft>
                        <a:buNone/>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在广东省财政厅当年公布的政府集中采购目录以内或者预算金额达到政府采购限额</a:t>
                      </a:r>
                      <a:r>
                        <a:rPr lang="en-US" sz="1400" b="1" kern="100" dirty="0">
                          <a:solidFill>
                            <a:srgbClr val="FF0000"/>
                          </a:solidFill>
                          <a:effectLst/>
                          <a:latin typeface="微软雅黑" panose="020B0503020204020204" pitchFamily="34" charset="-122"/>
                          <a:ea typeface="微软雅黑" panose="020B0503020204020204" pitchFamily="34" charset="-122"/>
                          <a:cs typeface="+mn-cs"/>
                        </a:rPr>
                        <a:t>50 </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万元人民币以上</a:t>
                      </a:r>
                      <a:endParaRPr lang="zh-CN" sz="1400" b="1" kern="100" dirty="0">
                        <a:solidFill>
                          <a:srgbClr val="FF0000"/>
                        </a:solidFill>
                        <a:effectLst/>
                        <a:latin typeface="微软雅黑" panose="020B0503020204020204" pitchFamily="34" charset="-122"/>
                        <a:ea typeface="微软雅黑" panose="020B0503020204020204" pitchFamily="34" charset="-122"/>
                        <a:cs typeface="+mn-cs"/>
                      </a:endParaRPr>
                    </a:p>
                  </a:txBody>
                  <a:tcPr marL="53975" marR="53975" marT="9525" marB="0" anchor="ctr"/>
                </a:tc>
                <a:tc>
                  <a:txBody>
                    <a:bodyPr/>
                    <a:lstStyle/>
                    <a:p>
                      <a:pPr marL="0" algn="l" defTabSz="914400" rtl="0" eaLnBrk="1" latinLnBrk="0" hangingPunct="1">
                        <a:lnSpc>
                          <a:spcPct val="100000"/>
                        </a:lnSpc>
                        <a:spcAft>
                          <a:spcPts val="0"/>
                        </a:spcAft>
                        <a:buNone/>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在广东省财政厅当年公布的政府集中采购目录以内或者预算金额达到政府采购限额</a:t>
                      </a:r>
                      <a:r>
                        <a:rPr lang="en-US" sz="1400" b="1" kern="100" dirty="0">
                          <a:solidFill>
                            <a:srgbClr val="FF0000"/>
                          </a:solidFill>
                          <a:effectLst/>
                          <a:latin typeface="微软雅黑" panose="020B0503020204020204" pitchFamily="34" charset="-122"/>
                          <a:ea typeface="微软雅黑" panose="020B0503020204020204" pitchFamily="34" charset="-122"/>
                          <a:cs typeface="+mn-cs"/>
                        </a:rPr>
                        <a:t>50 </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万元人民币以上</a:t>
                      </a:r>
                      <a:endParaRPr lang="zh-CN" sz="1400" b="1" kern="100" dirty="0">
                        <a:solidFill>
                          <a:srgbClr val="FF0000"/>
                        </a:solidFill>
                        <a:effectLst/>
                        <a:latin typeface="微软雅黑" panose="020B0503020204020204" pitchFamily="34" charset="-122"/>
                        <a:ea typeface="微软雅黑" panose="020B0503020204020204" pitchFamily="34" charset="-122"/>
                        <a:cs typeface="+mn-cs"/>
                      </a:endParaRPr>
                    </a:p>
                  </a:txBody>
                  <a:tcPr marL="53975" marR="53975" marT="9525" marB="0" anchor="ctr"/>
                </a:tc>
                <a:tc>
                  <a:txBody>
                    <a:bodyPr/>
                    <a:lstStyle/>
                    <a:p>
                      <a:pPr marL="0" algn="l" defTabSz="914400" rtl="0" eaLnBrk="1" latinLnBrk="0" hangingPunct="1">
                        <a:lnSpc>
                          <a:spcPct val="100000"/>
                        </a:lnSpc>
                        <a:spcAft>
                          <a:spcPts val="0"/>
                        </a:spcAft>
                        <a:buNone/>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在广东省财政厅当年公布的政府集中采购目录以内或者预算金额达到政府采购限额</a:t>
                      </a:r>
                      <a:r>
                        <a:rPr lang="en-US" sz="1400" b="1" kern="100" dirty="0">
                          <a:solidFill>
                            <a:srgbClr val="FF0000"/>
                          </a:solidFill>
                          <a:effectLst/>
                          <a:latin typeface="微软雅黑" panose="020B0503020204020204" pitchFamily="34" charset="-122"/>
                          <a:ea typeface="微软雅黑" panose="020B0503020204020204" pitchFamily="34" charset="-122"/>
                          <a:cs typeface="+mn-cs"/>
                        </a:rPr>
                        <a:t>50 </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万元人民币以上</a:t>
                      </a:r>
                      <a:endParaRPr lang="zh-CN" sz="1400" b="1" kern="100" dirty="0">
                        <a:solidFill>
                          <a:srgbClr val="FF0000"/>
                        </a:solidFill>
                        <a:effectLst/>
                        <a:latin typeface="微软雅黑" panose="020B0503020204020204" pitchFamily="34" charset="-122"/>
                        <a:ea typeface="微软雅黑" panose="020B0503020204020204" pitchFamily="34" charset="-122"/>
                        <a:cs typeface="+mn-cs"/>
                      </a:endParaRPr>
                    </a:p>
                  </a:txBody>
                  <a:tcPr marL="53975" marR="53975" marT="9525" marB="0" anchor="ctr"/>
                </a:tc>
                <a:tc>
                  <a:txBody>
                    <a:bodyPr/>
                    <a:lstStyle/>
                    <a:p>
                      <a:pPr marL="0" algn="l" defTabSz="914400" rtl="0" eaLnBrk="1" latinLnBrk="0" hangingPunct="1">
                        <a:lnSpc>
                          <a:spcPct val="100000"/>
                        </a:lnSpc>
                        <a:spcAft>
                          <a:spcPts val="0"/>
                        </a:spcAft>
                        <a:buNone/>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由后勤处</a:t>
                      </a:r>
                      <a:r>
                        <a:rPr lang="zh-CN" sz="1400" b="0" kern="100" dirty="0" smtClean="0">
                          <a:solidFill>
                            <a:schemeClr val="tx1"/>
                          </a:solidFill>
                          <a:effectLst/>
                          <a:latin typeface="微软雅黑" panose="020B0503020204020204" pitchFamily="34" charset="-122"/>
                          <a:ea typeface="微软雅黑" panose="020B0503020204020204" pitchFamily="34" charset="-122"/>
                          <a:cs typeface="+mn-cs"/>
                        </a:rPr>
                        <a:t>（</a:t>
                      </a:r>
                      <a:r>
                        <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mn-cs"/>
                        </a:rPr>
                        <a:t>资产管理</a:t>
                      </a:r>
                      <a:r>
                        <a:rPr lang="zh-CN" sz="1400" b="0" kern="100" dirty="0" smtClean="0">
                          <a:solidFill>
                            <a:schemeClr val="tx1"/>
                          </a:solidFill>
                          <a:effectLst/>
                          <a:latin typeface="微软雅黑" panose="020B0503020204020204" pitchFamily="34" charset="-122"/>
                          <a:ea typeface="微软雅黑" panose="020B0503020204020204" pitchFamily="34" charset="-122"/>
                          <a:cs typeface="+mn-cs"/>
                        </a:rPr>
                        <a:t>处</a:t>
                      </a:r>
                      <a:r>
                        <a:rPr lang="zh-CN" sz="1400" b="0" kern="100" dirty="0">
                          <a:solidFill>
                            <a:schemeClr val="tx1"/>
                          </a:solidFill>
                          <a:effectLst/>
                          <a:latin typeface="微软雅黑" panose="020B0503020204020204" pitchFamily="34" charset="-122"/>
                          <a:ea typeface="微软雅黑" panose="020B0503020204020204" pitchFamily="34" charset="-122"/>
                          <a:cs typeface="+mn-cs"/>
                        </a:rPr>
                        <a:t>）将相关采购计划及资料报</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校采购招标中心</a:t>
                      </a:r>
                      <a:r>
                        <a:rPr lang="zh-CN" sz="1400" b="0" kern="100" dirty="0">
                          <a:solidFill>
                            <a:schemeClr val="tx1"/>
                          </a:solidFill>
                          <a:effectLst/>
                          <a:latin typeface="微软雅黑" panose="020B0503020204020204" pitchFamily="34" charset="-122"/>
                          <a:ea typeface="微软雅黑" panose="020B0503020204020204" pitchFamily="34" charset="-122"/>
                          <a:cs typeface="+mn-cs"/>
                        </a:rPr>
                        <a:t>，由校采购招标中心办理</a:t>
                      </a:r>
                      <a:endParaRPr lang="zh-CN" sz="1400" b="0" kern="100" dirty="0">
                        <a:solidFill>
                          <a:schemeClr val="tx1"/>
                        </a:solidFill>
                        <a:effectLst/>
                        <a:latin typeface="微软雅黑" panose="020B0503020204020204" pitchFamily="34" charset="-122"/>
                        <a:ea typeface="微软雅黑" panose="020B0503020204020204" pitchFamily="34" charset="-122"/>
                        <a:cs typeface="+mn-cs"/>
                      </a:endParaRPr>
                    </a:p>
                  </a:txBody>
                  <a:tcPr marL="53975" marR="53975" marT="9525" marB="0" anchor="ctr"/>
                </a:tc>
              </a:tr>
              <a:tr h="1168388">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在广东省财政厅当年公布的政府集中采购目录以外且预算金额在</a:t>
                      </a:r>
                      <a:r>
                        <a:rPr lang="en-US" sz="1400" b="1" kern="100" dirty="0">
                          <a:solidFill>
                            <a:srgbClr val="FF0000"/>
                          </a:solidFill>
                          <a:effectLst/>
                          <a:latin typeface="微软雅黑" panose="020B0503020204020204" pitchFamily="34" charset="-122"/>
                          <a:ea typeface="微软雅黑" panose="020B0503020204020204" pitchFamily="34" charset="-122"/>
                          <a:cs typeface="+mn-cs"/>
                        </a:rPr>
                        <a:t>30 </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万元</a:t>
                      </a:r>
                      <a:r>
                        <a:rPr lang="en-US" sz="1400" b="1" kern="100" dirty="0">
                          <a:solidFill>
                            <a:srgbClr val="FF0000"/>
                          </a:solidFill>
                          <a:effectLst/>
                          <a:latin typeface="微软雅黑" panose="020B0503020204020204" pitchFamily="34" charset="-122"/>
                          <a:ea typeface="微软雅黑" panose="020B0503020204020204" pitchFamily="34" charset="-122"/>
                          <a:cs typeface="+mn-cs"/>
                        </a:rPr>
                        <a:t>-50 </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万</a:t>
                      </a:r>
                      <a:r>
                        <a:rPr lang="zh-CN" sz="1400" b="1" kern="100" dirty="0" smtClean="0">
                          <a:solidFill>
                            <a:srgbClr val="FF0000"/>
                          </a:solidFill>
                          <a:effectLst/>
                          <a:latin typeface="微软雅黑" panose="020B0503020204020204" pitchFamily="34" charset="-122"/>
                          <a:ea typeface="微软雅黑" panose="020B0503020204020204" pitchFamily="34" charset="-122"/>
                          <a:cs typeface="+mn-cs"/>
                        </a:rPr>
                        <a:t>元</a:t>
                      </a:r>
                      <a:r>
                        <a:rPr lang="zh-CN" altLang="zh-CN" sz="1400" b="1" kern="100" dirty="0" smtClean="0">
                          <a:solidFill>
                            <a:srgbClr val="FF0000"/>
                          </a:solidFill>
                          <a:effectLst/>
                          <a:latin typeface="微软雅黑" panose="020B0503020204020204" pitchFamily="34" charset="-122"/>
                          <a:ea typeface="微软雅黑" panose="020B0503020204020204" pitchFamily="34" charset="-122"/>
                          <a:cs typeface="+mn-cs"/>
                        </a:rPr>
                        <a:t>人民币</a:t>
                      </a:r>
                      <a:endParaRPr lang="zh-CN" sz="1400" b="1" kern="100" dirty="0">
                        <a:solidFill>
                          <a:srgbClr val="FF0000"/>
                        </a:solidFill>
                        <a:effectLst/>
                        <a:latin typeface="微软雅黑" panose="020B0503020204020204" pitchFamily="34" charset="-122"/>
                        <a:ea typeface="微软雅黑" panose="020B0503020204020204" pitchFamily="34" charset="-122"/>
                        <a:cs typeface="+mn-cs"/>
                      </a:endParaRPr>
                    </a:p>
                  </a:txBody>
                  <a:tcPr marL="53975" marR="53975" marT="9525" marB="0" anchor="ctr"/>
                </a:tc>
                <a:tc>
                  <a:txBody>
                    <a:bodyPr/>
                    <a:lstStyle/>
                    <a:p>
                      <a:pPr marL="0" algn="l" defTabSz="914400" rtl="0" eaLnBrk="1" latinLnBrk="0" hangingPunct="1">
                        <a:lnSpc>
                          <a:spcPct val="100000"/>
                        </a:lnSpc>
                        <a:spcAft>
                          <a:spcPts val="0"/>
                        </a:spcAft>
                        <a:buNone/>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在广东省财政厅当年公布的政府集中采购目录以外且预算金额在</a:t>
                      </a:r>
                      <a:r>
                        <a:rPr lang="en-US" sz="1400" b="0" kern="100" dirty="0">
                          <a:solidFill>
                            <a:schemeClr val="tx1"/>
                          </a:solidFill>
                          <a:effectLst/>
                          <a:latin typeface="微软雅黑" panose="020B0503020204020204" pitchFamily="34" charset="-122"/>
                          <a:ea typeface="微软雅黑" panose="020B0503020204020204" pitchFamily="34" charset="-122"/>
                          <a:cs typeface="+mn-cs"/>
                        </a:rPr>
                        <a:t> </a:t>
                      </a:r>
                      <a:endParaRPr lang="en-US" sz="1400" b="0" kern="100" dirty="0" smtClean="0">
                        <a:solidFill>
                          <a:schemeClr val="tx1"/>
                        </a:solidFill>
                        <a:effectLst/>
                        <a:latin typeface="微软雅黑" panose="020B0503020204020204" pitchFamily="34" charset="-122"/>
                        <a:ea typeface="微软雅黑" panose="020B0503020204020204" pitchFamily="34" charset="-122"/>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b="1" kern="100" dirty="0" smtClean="0">
                          <a:solidFill>
                            <a:srgbClr val="FF0000"/>
                          </a:solidFill>
                          <a:effectLst/>
                          <a:latin typeface="微软雅黑" panose="020B0503020204020204" pitchFamily="34" charset="-122"/>
                          <a:ea typeface="微软雅黑" panose="020B0503020204020204" pitchFamily="34" charset="-122"/>
                          <a:cs typeface="+mn-cs"/>
                        </a:rPr>
                        <a:t>10 </a:t>
                      </a:r>
                      <a:r>
                        <a:rPr lang="zh-CN" altLang="zh-CN" sz="1400" b="1" kern="100" dirty="0" smtClean="0">
                          <a:solidFill>
                            <a:srgbClr val="FF0000"/>
                          </a:solidFill>
                          <a:effectLst/>
                          <a:latin typeface="微软雅黑" panose="020B0503020204020204" pitchFamily="34" charset="-122"/>
                          <a:ea typeface="微软雅黑" panose="020B0503020204020204" pitchFamily="34" charset="-122"/>
                          <a:cs typeface="+mn-cs"/>
                        </a:rPr>
                        <a:t>万元</a:t>
                      </a:r>
                      <a:r>
                        <a:rPr lang="en-US" altLang="zh-CN" sz="1400" b="1" kern="100" dirty="0" smtClean="0">
                          <a:solidFill>
                            <a:srgbClr val="FF0000"/>
                          </a:solidFill>
                          <a:effectLst/>
                          <a:latin typeface="微软雅黑" panose="020B0503020204020204" pitchFamily="34" charset="-122"/>
                          <a:ea typeface="微软雅黑" panose="020B0503020204020204" pitchFamily="34" charset="-122"/>
                          <a:cs typeface="+mn-cs"/>
                        </a:rPr>
                        <a:t>-50 </a:t>
                      </a:r>
                      <a:r>
                        <a:rPr lang="zh-CN" altLang="zh-CN" sz="1400" b="1" kern="100" dirty="0" smtClean="0">
                          <a:solidFill>
                            <a:srgbClr val="FF0000"/>
                          </a:solidFill>
                          <a:effectLst/>
                          <a:latin typeface="微软雅黑" panose="020B0503020204020204" pitchFamily="34" charset="-122"/>
                          <a:ea typeface="微软雅黑" panose="020B0503020204020204" pitchFamily="34" charset="-122"/>
                          <a:cs typeface="+mn-cs"/>
                        </a:rPr>
                        <a:t>万元人民币</a:t>
                      </a:r>
                      <a:endParaRPr lang="zh-CN" altLang="zh-CN" sz="1400" b="1" kern="100" dirty="0" smtClean="0">
                        <a:solidFill>
                          <a:srgbClr val="FF0000"/>
                        </a:solidFill>
                        <a:effectLst/>
                        <a:latin typeface="微软雅黑" panose="020B0503020204020204" pitchFamily="34" charset="-122"/>
                        <a:ea typeface="微软雅黑" panose="020B0503020204020204" pitchFamily="34" charset="-122"/>
                        <a:cs typeface="+mn-cs"/>
                      </a:endParaRPr>
                    </a:p>
                  </a:txBody>
                  <a:tcPr marL="53975" marR="5397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在广东省财政厅当年公布的政府集中采购目录以外且预算金额在</a:t>
                      </a:r>
                      <a:r>
                        <a:rPr lang="en-US" sz="1400" b="0" kern="100" dirty="0">
                          <a:solidFill>
                            <a:schemeClr val="tx1"/>
                          </a:solidFill>
                          <a:effectLst/>
                          <a:latin typeface="微软雅黑" panose="020B0503020204020204" pitchFamily="34" charset="-122"/>
                          <a:ea typeface="微软雅黑" panose="020B0503020204020204" pitchFamily="34" charset="-122"/>
                          <a:cs typeface="+mn-cs"/>
                        </a:rPr>
                        <a:t> </a:t>
                      </a:r>
                      <a:r>
                        <a:rPr lang="en-US" altLang="zh-CN" sz="1400" b="1" kern="100" dirty="0" smtClean="0">
                          <a:solidFill>
                            <a:srgbClr val="FF0000"/>
                          </a:solidFill>
                          <a:effectLst/>
                          <a:latin typeface="微软雅黑" panose="020B0503020204020204" pitchFamily="34" charset="-122"/>
                          <a:ea typeface="微软雅黑" panose="020B0503020204020204" pitchFamily="34" charset="-122"/>
                          <a:cs typeface="+mn-cs"/>
                        </a:rPr>
                        <a:t>10 </a:t>
                      </a:r>
                      <a:r>
                        <a:rPr lang="zh-CN" altLang="zh-CN" sz="1400" b="1" kern="100" dirty="0" smtClean="0">
                          <a:solidFill>
                            <a:srgbClr val="FF0000"/>
                          </a:solidFill>
                          <a:effectLst/>
                          <a:latin typeface="微软雅黑" panose="020B0503020204020204" pitchFamily="34" charset="-122"/>
                          <a:ea typeface="微软雅黑" panose="020B0503020204020204" pitchFamily="34" charset="-122"/>
                          <a:cs typeface="+mn-cs"/>
                        </a:rPr>
                        <a:t>万元</a:t>
                      </a:r>
                      <a:r>
                        <a:rPr lang="en-US" altLang="zh-CN" sz="1400" b="1" kern="100" dirty="0" smtClean="0">
                          <a:solidFill>
                            <a:srgbClr val="FF0000"/>
                          </a:solidFill>
                          <a:effectLst/>
                          <a:latin typeface="微软雅黑" panose="020B0503020204020204" pitchFamily="34" charset="-122"/>
                          <a:ea typeface="微软雅黑" panose="020B0503020204020204" pitchFamily="34" charset="-122"/>
                          <a:cs typeface="+mn-cs"/>
                        </a:rPr>
                        <a:t>-50 </a:t>
                      </a:r>
                      <a:r>
                        <a:rPr lang="zh-CN" altLang="zh-CN" sz="1400" b="1" kern="100" dirty="0" smtClean="0">
                          <a:solidFill>
                            <a:srgbClr val="FF0000"/>
                          </a:solidFill>
                          <a:effectLst/>
                          <a:latin typeface="微软雅黑" panose="020B0503020204020204" pitchFamily="34" charset="-122"/>
                          <a:ea typeface="微软雅黑" panose="020B0503020204020204" pitchFamily="34" charset="-122"/>
                          <a:cs typeface="+mn-cs"/>
                        </a:rPr>
                        <a:t>万元人民币</a:t>
                      </a:r>
                      <a:endParaRPr lang="en-US" altLang="zh-CN" sz="1400" b="0" kern="100" dirty="0" smtClean="0">
                        <a:solidFill>
                          <a:schemeClr val="tx1"/>
                        </a:solidFill>
                        <a:effectLst/>
                        <a:latin typeface="微软雅黑" panose="020B0503020204020204" pitchFamily="34" charset="-122"/>
                        <a:ea typeface="微软雅黑" panose="020B0503020204020204" pitchFamily="34" charset="-122"/>
                        <a:cs typeface="+mn-cs"/>
                      </a:endParaRPr>
                    </a:p>
                  </a:txBody>
                  <a:tcPr marL="53975" marR="53975" marT="9525" marB="0" anchor="ctr"/>
                </a:tc>
                <a:tc>
                  <a:txBody>
                    <a:bodyPr/>
                    <a:lstStyle/>
                    <a:p>
                      <a:pPr marL="0" algn="l" defTabSz="914400" rtl="0" eaLnBrk="1" latinLnBrk="0" hangingPunct="1">
                        <a:lnSpc>
                          <a:spcPct val="100000"/>
                        </a:lnSpc>
                        <a:spcAft>
                          <a:spcPts val="0"/>
                        </a:spcAft>
                        <a:buNone/>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实行学校</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集中采购</a:t>
                      </a:r>
                      <a:r>
                        <a:rPr lang="zh-CN" sz="1400" b="0" kern="100" dirty="0">
                          <a:solidFill>
                            <a:schemeClr val="tx1"/>
                          </a:solidFill>
                          <a:effectLst/>
                          <a:latin typeface="微软雅黑" panose="020B0503020204020204" pitchFamily="34" charset="-122"/>
                          <a:ea typeface="微软雅黑" panose="020B0503020204020204" pitchFamily="34" charset="-122"/>
                          <a:cs typeface="+mn-cs"/>
                        </a:rPr>
                        <a:t>，由后勤处</a:t>
                      </a:r>
                      <a:r>
                        <a:rPr lang="zh-CN" sz="1400" b="0" kern="100" dirty="0" smtClean="0">
                          <a:solidFill>
                            <a:schemeClr val="tx1"/>
                          </a:solidFill>
                          <a:effectLst/>
                          <a:latin typeface="微软雅黑" panose="020B0503020204020204" pitchFamily="34" charset="-122"/>
                          <a:ea typeface="微软雅黑" panose="020B0503020204020204" pitchFamily="34" charset="-122"/>
                          <a:cs typeface="+mn-cs"/>
                        </a:rPr>
                        <a:t>（</a:t>
                      </a:r>
                      <a:r>
                        <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mn-cs"/>
                        </a:rPr>
                        <a:t>资产管理</a:t>
                      </a:r>
                      <a:r>
                        <a:rPr lang="zh-CN" sz="1400" b="0" kern="100" dirty="0" smtClean="0">
                          <a:solidFill>
                            <a:schemeClr val="tx1"/>
                          </a:solidFill>
                          <a:effectLst/>
                          <a:latin typeface="微软雅黑" panose="020B0503020204020204" pitchFamily="34" charset="-122"/>
                          <a:ea typeface="微软雅黑" panose="020B0503020204020204" pitchFamily="34" charset="-122"/>
                          <a:cs typeface="+mn-cs"/>
                        </a:rPr>
                        <a:t>处</a:t>
                      </a:r>
                      <a:r>
                        <a:rPr lang="zh-CN" sz="1400" b="0" kern="100" dirty="0">
                          <a:solidFill>
                            <a:schemeClr val="tx1"/>
                          </a:solidFill>
                          <a:effectLst/>
                          <a:latin typeface="微软雅黑" panose="020B0503020204020204" pitchFamily="34" charset="-122"/>
                          <a:ea typeface="微软雅黑" panose="020B0503020204020204" pitchFamily="34" charset="-122"/>
                          <a:cs typeface="+mn-cs"/>
                        </a:rPr>
                        <a:t>）负责审核并组织实施</a:t>
                      </a:r>
                      <a:endParaRPr lang="zh-CN" sz="1400" b="0" kern="100" dirty="0">
                        <a:solidFill>
                          <a:schemeClr val="tx1"/>
                        </a:solidFill>
                        <a:effectLst/>
                        <a:latin typeface="微软雅黑" panose="020B0503020204020204" pitchFamily="34" charset="-122"/>
                        <a:ea typeface="微软雅黑" panose="020B0503020204020204" pitchFamily="34" charset="-122"/>
                        <a:cs typeface="+mn-cs"/>
                      </a:endParaRPr>
                    </a:p>
                  </a:txBody>
                  <a:tcPr marL="53975" marR="53975" marT="9525" marB="0" anchor="ctr"/>
                </a:tc>
              </a:tr>
              <a:tr h="1168388">
                <a:tc vMerge="1">
                  <a:tcPr/>
                </a:tc>
                <a:tc>
                  <a:txBody>
                    <a:bodyPr/>
                    <a:lstStyle/>
                    <a:p>
                      <a:pPr marL="0" algn="l" defTabSz="914400" rtl="0" eaLnBrk="1" latinLnBrk="0" hangingPunct="1">
                        <a:lnSpc>
                          <a:spcPct val="100000"/>
                        </a:lnSpc>
                        <a:spcAft>
                          <a:spcPts val="0"/>
                        </a:spcAft>
                        <a:buNone/>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在广东省财政厅当年公布的政府集中采购目录以外项目预算在</a:t>
                      </a:r>
                      <a:r>
                        <a:rPr lang="en-US" sz="1400" b="1" kern="100" dirty="0">
                          <a:solidFill>
                            <a:srgbClr val="FF0000"/>
                          </a:solidFill>
                          <a:effectLst/>
                          <a:latin typeface="微软雅黑" panose="020B0503020204020204" pitchFamily="34" charset="-122"/>
                          <a:ea typeface="微软雅黑" panose="020B0503020204020204" pitchFamily="34" charset="-122"/>
                          <a:cs typeface="+mn-cs"/>
                        </a:rPr>
                        <a:t>30</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万</a:t>
                      </a:r>
                      <a:r>
                        <a:rPr lang="zh-CN" sz="1400" b="1" kern="100" dirty="0" smtClean="0">
                          <a:solidFill>
                            <a:srgbClr val="FF0000"/>
                          </a:solidFill>
                          <a:effectLst/>
                          <a:latin typeface="微软雅黑" panose="020B0503020204020204" pitchFamily="34" charset="-122"/>
                          <a:ea typeface="微软雅黑" panose="020B0503020204020204" pitchFamily="34" charset="-122"/>
                          <a:cs typeface="+mn-cs"/>
                        </a:rPr>
                        <a:t>元</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mn-cs"/>
                        </a:rPr>
                        <a:t>人民币</a:t>
                      </a:r>
                      <a:r>
                        <a:rPr lang="zh-CN" sz="1400" b="1" kern="100" dirty="0" smtClean="0">
                          <a:solidFill>
                            <a:srgbClr val="FF0000"/>
                          </a:solidFill>
                          <a:effectLst/>
                          <a:latin typeface="微软雅黑" panose="020B0503020204020204" pitchFamily="34" charset="-122"/>
                          <a:ea typeface="微软雅黑" panose="020B0503020204020204" pitchFamily="34" charset="-122"/>
                          <a:cs typeface="+mn-cs"/>
                        </a:rPr>
                        <a:t>以下</a:t>
                      </a:r>
                      <a:r>
                        <a:rPr lang="zh-CN" sz="1400" b="0" kern="100" dirty="0">
                          <a:solidFill>
                            <a:schemeClr val="tx1"/>
                          </a:solidFill>
                          <a:effectLst/>
                          <a:latin typeface="微软雅黑" panose="020B0503020204020204" pitchFamily="34" charset="-122"/>
                          <a:ea typeface="微软雅黑" panose="020B0503020204020204" pitchFamily="34" charset="-122"/>
                          <a:cs typeface="+mn-cs"/>
                        </a:rPr>
                        <a:t>（不含</a:t>
                      </a:r>
                      <a:r>
                        <a:rPr lang="en-US" sz="1400" b="0" kern="100" dirty="0">
                          <a:solidFill>
                            <a:schemeClr val="tx1"/>
                          </a:solidFill>
                          <a:effectLst/>
                          <a:latin typeface="微软雅黑" panose="020B0503020204020204" pitchFamily="34" charset="-122"/>
                          <a:ea typeface="微软雅黑" panose="020B0503020204020204" pitchFamily="34" charset="-122"/>
                          <a:cs typeface="+mn-cs"/>
                        </a:rPr>
                        <a:t>30</a:t>
                      </a:r>
                      <a:r>
                        <a:rPr lang="zh-CN" sz="1400" b="0" kern="100" dirty="0">
                          <a:solidFill>
                            <a:schemeClr val="tx1"/>
                          </a:solidFill>
                          <a:effectLst/>
                          <a:latin typeface="微软雅黑" panose="020B0503020204020204" pitchFamily="34" charset="-122"/>
                          <a:ea typeface="微软雅黑" panose="020B0503020204020204" pitchFamily="34" charset="-122"/>
                          <a:cs typeface="+mn-cs"/>
                        </a:rPr>
                        <a:t>万元）</a:t>
                      </a:r>
                      <a:endParaRPr lang="zh-CN" sz="1400" b="0" kern="100" dirty="0">
                        <a:solidFill>
                          <a:schemeClr val="tx1"/>
                        </a:solidFill>
                        <a:effectLst/>
                        <a:latin typeface="微软雅黑" panose="020B0503020204020204" pitchFamily="34" charset="-122"/>
                        <a:ea typeface="微软雅黑" panose="020B0503020204020204" pitchFamily="34" charset="-122"/>
                        <a:cs typeface="+mn-cs"/>
                      </a:endParaRPr>
                    </a:p>
                  </a:txBody>
                  <a:tcPr marL="53975" marR="53975" marT="9525" marB="0" anchor="ctr"/>
                </a:tc>
                <a:tc>
                  <a:txBody>
                    <a:bodyPr/>
                    <a:lstStyle/>
                    <a:p>
                      <a:pPr marL="0" algn="l" defTabSz="914400" rtl="0" eaLnBrk="1" latinLnBrk="0" hangingPunct="1">
                        <a:lnSpc>
                          <a:spcPct val="100000"/>
                        </a:lnSpc>
                        <a:spcAft>
                          <a:spcPts val="0"/>
                        </a:spcAft>
                        <a:buNone/>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在广东省财政厅当年公布的政府集中采购目录以外且预算金额在</a:t>
                      </a:r>
                      <a:r>
                        <a:rPr lang="en-US" sz="1400" b="1" kern="100" dirty="0">
                          <a:solidFill>
                            <a:srgbClr val="FF0000"/>
                          </a:solidFill>
                          <a:effectLst/>
                          <a:latin typeface="微软雅黑" panose="020B0503020204020204" pitchFamily="34" charset="-122"/>
                          <a:ea typeface="微软雅黑" panose="020B0503020204020204" pitchFamily="34" charset="-122"/>
                          <a:cs typeface="+mn-cs"/>
                        </a:rPr>
                        <a:t>10</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万</a:t>
                      </a:r>
                      <a:r>
                        <a:rPr lang="zh-CN" sz="1400" b="1" kern="100" dirty="0" smtClean="0">
                          <a:solidFill>
                            <a:srgbClr val="FF0000"/>
                          </a:solidFill>
                          <a:effectLst/>
                          <a:latin typeface="微软雅黑" panose="020B0503020204020204" pitchFamily="34" charset="-122"/>
                          <a:ea typeface="微软雅黑" panose="020B0503020204020204" pitchFamily="34" charset="-122"/>
                          <a:cs typeface="+mn-cs"/>
                        </a:rPr>
                        <a:t>元</a:t>
                      </a:r>
                      <a:r>
                        <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mn-cs"/>
                        </a:rPr>
                        <a:t>人民币</a:t>
                      </a:r>
                      <a:r>
                        <a:rPr lang="zh-CN" sz="1400" b="1" kern="100" dirty="0" smtClean="0">
                          <a:solidFill>
                            <a:srgbClr val="FF0000"/>
                          </a:solidFill>
                          <a:effectLst/>
                          <a:latin typeface="微软雅黑" panose="020B0503020204020204" pitchFamily="34" charset="-122"/>
                          <a:ea typeface="微软雅黑" panose="020B0503020204020204" pitchFamily="34" charset="-122"/>
                          <a:cs typeface="+mn-cs"/>
                        </a:rPr>
                        <a:t>以下</a:t>
                      </a:r>
                      <a:endParaRPr lang="zh-CN" sz="1400" b="1" kern="100" dirty="0">
                        <a:solidFill>
                          <a:srgbClr val="FF0000"/>
                        </a:solidFill>
                        <a:effectLst/>
                        <a:latin typeface="微软雅黑" panose="020B0503020204020204" pitchFamily="34" charset="-122"/>
                        <a:ea typeface="微软雅黑" panose="020B0503020204020204" pitchFamily="34" charset="-122"/>
                        <a:cs typeface="+mn-cs"/>
                      </a:endParaRPr>
                    </a:p>
                  </a:txBody>
                  <a:tcPr marL="53975" marR="53975" marT="9525" marB="0" anchor="ctr"/>
                </a:tc>
                <a:tc>
                  <a:txBody>
                    <a:bodyPr/>
                    <a:lstStyle/>
                    <a:p>
                      <a:pPr marL="0" algn="l" defTabSz="914400" rtl="0" eaLnBrk="1" latinLnBrk="0" hangingPunct="1">
                        <a:lnSpc>
                          <a:spcPct val="100000"/>
                        </a:lnSpc>
                        <a:spcAft>
                          <a:spcPts val="0"/>
                        </a:spcAft>
                        <a:buNone/>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在广东省财政厅当年公布的政府集中采购目录以外且预算金额在</a:t>
                      </a:r>
                      <a:r>
                        <a:rPr lang="en-US" sz="1400" b="1" kern="100" dirty="0">
                          <a:solidFill>
                            <a:srgbClr val="FF0000"/>
                          </a:solidFill>
                          <a:effectLst/>
                          <a:latin typeface="微软雅黑" panose="020B0503020204020204" pitchFamily="34" charset="-122"/>
                          <a:ea typeface="微软雅黑" panose="020B0503020204020204" pitchFamily="34" charset="-122"/>
                          <a:cs typeface="+mn-cs"/>
                        </a:rPr>
                        <a:t>10 </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万元人民币以下</a:t>
                      </a:r>
                      <a:endParaRPr lang="zh-CN" sz="1400" b="1" kern="100" dirty="0">
                        <a:solidFill>
                          <a:srgbClr val="FF0000"/>
                        </a:solidFill>
                        <a:effectLst/>
                        <a:latin typeface="微软雅黑" panose="020B0503020204020204" pitchFamily="34" charset="-122"/>
                        <a:ea typeface="微软雅黑" panose="020B0503020204020204" pitchFamily="34" charset="-122"/>
                        <a:cs typeface="+mn-cs"/>
                      </a:endParaRPr>
                    </a:p>
                  </a:txBody>
                  <a:tcPr marL="53975" marR="53975" marT="9525" marB="0" anchor="ctr"/>
                </a:tc>
                <a:tc>
                  <a:txBody>
                    <a:bodyPr/>
                    <a:lstStyle/>
                    <a:p>
                      <a:pPr marL="0" algn="l" defTabSz="914400" rtl="0" eaLnBrk="1" latinLnBrk="0" hangingPunct="1">
                        <a:lnSpc>
                          <a:spcPct val="100000"/>
                        </a:lnSpc>
                        <a:spcAft>
                          <a:spcPts val="0"/>
                        </a:spcAft>
                        <a:buNone/>
                      </a:pPr>
                      <a:r>
                        <a:rPr lang="zh-CN" sz="1400" b="0" kern="100" dirty="0">
                          <a:solidFill>
                            <a:schemeClr val="tx1"/>
                          </a:solidFill>
                          <a:effectLst/>
                          <a:latin typeface="微软雅黑" panose="020B0503020204020204" pitchFamily="34" charset="-122"/>
                          <a:ea typeface="微软雅黑" panose="020B0503020204020204" pitchFamily="34" charset="-122"/>
                          <a:cs typeface="+mn-cs"/>
                        </a:rPr>
                        <a:t>实行学校</a:t>
                      </a:r>
                      <a:r>
                        <a:rPr lang="zh-CN" sz="1400" b="1" kern="100" dirty="0">
                          <a:solidFill>
                            <a:srgbClr val="FF0000"/>
                          </a:solidFill>
                          <a:effectLst/>
                          <a:latin typeface="微软雅黑" panose="020B0503020204020204" pitchFamily="34" charset="-122"/>
                          <a:ea typeface="微软雅黑" panose="020B0503020204020204" pitchFamily="34" charset="-122"/>
                          <a:cs typeface="+mn-cs"/>
                        </a:rPr>
                        <a:t>分散采购</a:t>
                      </a:r>
                      <a:r>
                        <a:rPr lang="zh-CN" sz="1400" b="0" kern="100" dirty="0">
                          <a:solidFill>
                            <a:schemeClr val="tx1"/>
                          </a:solidFill>
                          <a:effectLst/>
                          <a:latin typeface="微软雅黑" panose="020B0503020204020204" pitchFamily="34" charset="-122"/>
                          <a:ea typeface="微软雅黑" panose="020B0503020204020204" pitchFamily="34" charset="-122"/>
                          <a:cs typeface="+mn-cs"/>
                        </a:rPr>
                        <a:t>，由后勤处</a:t>
                      </a:r>
                      <a:r>
                        <a:rPr lang="zh-CN" sz="1400" b="0" kern="100" dirty="0" smtClean="0">
                          <a:solidFill>
                            <a:schemeClr val="tx1"/>
                          </a:solidFill>
                          <a:effectLst/>
                          <a:latin typeface="微软雅黑" panose="020B0503020204020204" pitchFamily="34" charset="-122"/>
                          <a:ea typeface="微软雅黑" panose="020B0503020204020204" pitchFamily="34" charset="-122"/>
                          <a:cs typeface="+mn-cs"/>
                        </a:rPr>
                        <a:t>（</a:t>
                      </a:r>
                      <a:r>
                        <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mn-cs"/>
                        </a:rPr>
                        <a:t>资产管理</a:t>
                      </a:r>
                      <a:r>
                        <a:rPr lang="zh-CN" sz="1400" b="0" kern="100" dirty="0" smtClean="0">
                          <a:solidFill>
                            <a:schemeClr val="tx1"/>
                          </a:solidFill>
                          <a:effectLst/>
                          <a:latin typeface="微软雅黑" panose="020B0503020204020204" pitchFamily="34" charset="-122"/>
                          <a:ea typeface="微软雅黑" panose="020B0503020204020204" pitchFamily="34" charset="-122"/>
                          <a:cs typeface="+mn-cs"/>
                        </a:rPr>
                        <a:t>处</a:t>
                      </a:r>
                      <a:r>
                        <a:rPr lang="zh-CN" sz="1400" b="0" kern="100" dirty="0">
                          <a:solidFill>
                            <a:schemeClr val="tx1"/>
                          </a:solidFill>
                          <a:effectLst/>
                          <a:latin typeface="微软雅黑" panose="020B0503020204020204" pitchFamily="34" charset="-122"/>
                          <a:ea typeface="微软雅黑" panose="020B0503020204020204" pitchFamily="34" charset="-122"/>
                          <a:cs typeface="+mn-cs"/>
                        </a:rPr>
                        <a:t>）负责审核并组织实施</a:t>
                      </a:r>
                      <a:endParaRPr lang="zh-CN" sz="1400" b="0" kern="100" dirty="0">
                        <a:solidFill>
                          <a:schemeClr val="tx1"/>
                        </a:solidFill>
                        <a:effectLst/>
                        <a:latin typeface="微软雅黑" panose="020B0503020204020204" pitchFamily="34" charset="-122"/>
                        <a:ea typeface="微软雅黑" panose="020B0503020204020204" pitchFamily="34" charset="-122"/>
                        <a:cs typeface="+mn-cs"/>
                      </a:endParaRPr>
                    </a:p>
                  </a:txBody>
                  <a:tcPr marL="53975" marR="53975" marT="9525" marB="0" anchor="ctr"/>
                </a:tc>
              </a:tr>
            </a:tbl>
          </a:graphicData>
        </a:graphic>
      </p:graphicFrame>
      <p:sp>
        <p:nvSpPr>
          <p:cNvPr id="6" name="对角圆角矩形 2"/>
          <p:cNvSpPr/>
          <p:nvPr/>
        </p:nvSpPr>
        <p:spPr>
          <a:xfrm>
            <a:off x="-8255" y="5174615"/>
            <a:ext cx="9767570" cy="2260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（十九）</a:t>
            </a:r>
            <a:r>
              <a:rPr lang="zh-CN" altLang="en-US" sz="2400" b="1">
                <a:solidFill>
                  <a:schemeClr val="bg1"/>
                </a:solidFill>
                <a:latin typeface="微软雅黑" panose="020B0503020204020204" pitchFamily="34" charset="-122"/>
                <a:ea typeface="微软雅黑" panose="020B0503020204020204" pitchFamily="34" charset="-122"/>
                <a:sym typeface="+mn-ea"/>
              </a:rPr>
              <a:t>各类采购项目的归口管理部门一览表</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561975" y="692150"/>
            <a:ext cx="915035" cy="856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366250" y="4852670"/>
            <a:ext cx="393065" cy="275590"/>
          </a:xfrm>
          <a:prstGeom prst="rect">
            <a:avLst/>
          </a:prstGeom>
          <a:noFill/>
        </p:spPr>
        <p:txBody>
          <a:bodyPr wrap="square" rtlCol="0">
            <a:spAutoFit/>
          </a:bodyPr>
          <a:lstStyle/>
          <a:p>
            <a:r>
              <a:rPr lang="en-US" altLang="zh-CN" sz="1200" dirty="0" smtClean="0"/>
              <a:t>57</a:t>
            </a:r>
            <a:endParaRPr lang="en-US" altLang="zh-CN" sz="1200" dirty="0" smtClean="0"/>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9" descr="gg"/>
          <p:cNvPicPr>
            <a:picLocks noChangeAspect="1"/>
          </p:cNvPicPr>
          <p:nvPr/>
        </p:nvPicPr>
        <p:blipFill>
          <a:blip r:embed="rId1"/>
          <a:stretch>
            <a:fillRect/>
          </a:stretch>
        </p:blipFill>
        <p:spPr>
          <a:xfrm>
            <a:off x="0" y="0"/>
            <a:ext cx="9721850" cy="5400675"/>
          </a:xfrm>
          <a:prstGeom prst="rect">
            <a:avLst/>
          </a:prstGeom>
          <a:noFill/>
          <a:ln w="9525">
            <a:noFill/>
          </a:ln>
        </p:spPr>
      </p:pic>
      <p:pic>
        <p:nvPicPr>
          <p:cNvPr id="59402" name="Picture 10" descr="ff"/>
          <p:cNvPicPr>
            <a:picLocks noChangeAspect="1"/>
          </p:cNvPicPr>
          <p:nvPr/>
        </p:nvPicPr>
        <p:blipFill>
          <a:blip r:embed="rId2"/>
          <a:stretch>
            <a:fillRect/>
          </a:stretch>
        </p:blipFill>
        <p:spPr>
          <a:xfrm>
            <a:off x="757238" y="252413"/>
            <a:ext cx="8280400" cy="4660900"/>
          </a:xfrm>
          <a:prstGeom prst="rect">
            <a:avLst/>
          </a:prstGeom>
          <a:noFill/>
          <a:ln w="9525">
            <a:noFill/>
          </a:ln>
        </p:spPr>
      </p:pic>
      <p:pic>
        <p:nvPicPr>
          <p:cNvPr id="485397" name="Picture 21" descr="白云飘飘02"/>
          <p:cNvPicPr>
            <a:picLocks noChangeAspect="1"/>
          </p:cNvPicPr>
          <p:nvPr/>
        </p:nvPicPr>
        <p:blipFill>
          <a:blip r:embed="rId3"/>
          <a:srcRect r="59828"/>
          <a:stretch>
            <a:fillRect/>
          </a:stretch>
        </p:blipFill>
        <p:spPr>
          <a:xfrm>
            <a:off x="1044575" y="2973388"/>
            <a:ext cx="1677988" cy="1455737"/>
          </a:xfrm>
          <a:prstGeom prst="rect">
            <a:avLst/>
          </a:prstGeom>
          <a:noFill/>
          <a:ln w="9525">
            <a:noFill/>
          </a:ln>
        </p:spPr>
      </p:pic>
      <p:pic>
        <p:nvPicPr>
          <p:cNvPr id="485398" name="Picture 22" descr="白云飘飘02"/>
          <p:cNvPicPr>
            <a:picLocks noChangeAspect="1"/>
          </p:cNvPicPr>
          <p:nvPr/>
        </p:nvPicPr>
        <p:blipFill>
          <a:blip r:embed="rId4" cstate="print"/>
          <a:srcRect l="47313"/>
          <a:stretch>
            <a:fillRect/>
          </a:stretch>
        </p:blipFill>
        <p:spPr>
          <a:xfrm>
            <a:off x="6300788" y="3276600"/>
            <a:ext cx="2667000" cy="1763713"/>
          </a:xfrm>
          <a:prstGeom prst="rect">
            <a:avLst/>
          </a:prstGeom>
          <a:noFill/>
          <a:ln w="9525">
            <a:noFill/>
          </a:ln>
        </p:spPr>
      </p:pic>
      <p:pic>
        <p:nvPicPr>
          <p:cNvPr id="485407" name="Picture 31" descr="白云飘飘02"/>
          <p:cNvPicPr>
            <a:picLocks noChangeAspect="1"/>
          </p:cNvPicPr>
          <p:nvPr/>
        </p:nvPicPr>
        <p:blipFill>
          <a:blip r:embed="rId5"/>
          <a:srcRect t="20502" r="59828" b="33369"/>
          <a:stretch>
            <a:fillRect/>
          </a:stretch>
        </p:blipFill>
        <p:spPr>
          <a:xfrm>
            <a:off x="3348038" y="3995738"/>
            <a:ext cx="2438400" cy="974725"/>
          </a:xfrm>
          <a:prstGeom prst="rect">
            <a:avLst/>
          </a:prstGeom>
          <a:noFill/>
          <a:ln w="9525">
            <a:noFill/>
          </a:ln>
        </p:spPr>
      </p:pic>
      <p:sp>
        <p:nvSpPr>
          <p:cNvPr id="485448" name="WordArt 72"/>
          <p:cNvSpPr>
            <a:spLocks noTextEdit="1"/>
          </p:cNvSpPr>
          <p:nvPr/>
        </p:nvSpPr>
        <p:spPr>
          <a:xfrm>
            <a:off x="4514850" y="1630363"/>
            <a:ext cx="838200" cy="733425"/>
          </a:xfrm>
          <a:prstGeom prst="rect">
            <a:avLst/>
          </a:prstGeom>
        </p:spPr>
        <p:txBody>
          <a:bodyPr wrap="none" fromWordArt="1">
            <a:prstTxWarp prst="textPlain">
              <a:avLst>
                <a:gd name="adj" fmla="val 50000"/>
              </a:avLst>
            </a:prstTxWarp>
            <a:normAutofit/>
          </a:bodyPr>
          <a:lstStyle/>
          <a:p>
            <a:pPr algn="ctr"/>
            <a:r>
              <a:rPr lang="zh-CN" altLang="en-US"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04</a:t>
            </a:r>
            <a:endParaRPr lang="zh-CN" altLang="en-US"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endParaRPr>
          </a:p>
        </p:txBody>
      </p:sp>
      <p:sp>
        <p:nvSpPr>
          <p:cNvPr id="485449" name="Rectangle 73"/>
          <p:cNvSpPr/>
          <p:nvPr/>
        </p:nvSpPr>
        <p:spPr>
          <a:xfrm>
            <a:off x="2925128" y="1463993"/>
            <a:ext cx="3505200" cy="1066800"/>
          </a:xfrm>
          <a:prstGeom prst="rect">
            <a:avLst/>
          </a:prstGeom>
          <a:noFill/>
          <a:ln w="15875">
            <a:noFill/>
          </a:ln>
        </p:spPr>
        <p:txBody>
          <a:bodyPr lIns="76197" tIns="38098" rIns="76197" bIns="38098" anchor="t">
            <a:spAutoFit/>
          </a:bodyPr>
          <a:lstStyle/>
          <a:p>
            <a:pPr algn="r" defTabSz="762000"/>
            <a:r>
              <a:rPr lang="zh-CN" altLang="en-US" sz="6500">
                <a:solidFill>
                  <a:srgbClr val="990000"/>
                </a:solidFill>
                <a:latin typeface="宋体" panose="02010600030101010101" pitchFamily="2" charset="-122"/>
                <a:ea typeface="宋体" panose="02010600030101010101" pitchFamily="2" charset="-122"/>
              </a:rPr>
              <a:t>［   ］</a:t>
            </a:r>
            <a:endParaRPr lang="zh-CN" altLang="en-US" sz="6500">
              <a:solidFill>
                <a:srgbClr val="990000"/>
              </a:solidFill>
              <a:latin typeface="宋体" panose="02010600030101010101" pitchFamily="2" charset="-122"/>
              <a:ea typeface="宋体" panose="02010600030101010101" pitchFamily="2" charset="-122"/>
            </a:endParaRPr>
          </a:p>
        </p:txBody>
      </p:sp>
      <p:sp>
        <p:nvSpPr>
          <p:cNvPr id="3" name="矩形 2"/>
          <p:cNvSpPr/>
          <p:nvPr/>
        </p:nvSpPr>
        <p:spPr>
          <a:xfrm>
            <a:off x="2768600" y="3244850"/>
            <a:ext cx="4499610" cy="91249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5335"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rPr>
              <a:t>付款结算方式</a:t>
            </a:r>
            <a:endParaRPr kumimoji="0" lang="zh-CN" altLang="en-US" sz="5335"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9402"/>
                                        </p:tgtEl>
                                        <p:attrNameLst>
                                          <p:attrName>style.visibility</p:attrName>
                                        </p:attrNameLst>
                                      </p:cBhvr>
                                      <p:to>
                                        <p:strVal val="visible"/>
                                      </p:to>
                                    </p:set>
                                    <p:anim calcmode="lin" valueType="num">
                                      <p:cBhvr>
                                        <p:cTn id="7" dur="1000" fill="hold"/>
                                        <p:tgtEl>
                                          <p:spTgt spid="59402"/>
                                        </p:tgtEl>
                                        <p:attrNameLst>
                                          <p:attrName>ppt_w</p:attrName>
                                        </p:attrNameLst>
                                      </p:cBhvr>
                                      <p:tavLst>
                                        <p:tav tm="0">
                                          <p:val>
                                            <p:fltVal val="0"/>
                                          </p:val>
                                        </p:tav>
                                        <p:tav tm="100000">
                                          <p:val>
                                            <p:strVal val="#ppt_w"/>
                                          </p:val>
                                        </p:tav>
                                      </p:tavLst>
                                    </p:anim>
                                    <p:anim calcmode="lin" valueType="num">
                                      <p:cBhvr>
                                        <p:cTn id="8" dur="1000" fill="hold"/>
                                        <p:tgtEl>
                                          <p:spTgt spid="59402"/>
                                        </p:tgtEl>
                                        <p:attrNameLst>
                                          <p:attrName>ppt_h</p:attrName>
                                        </p:attrNameLst>
                                      </p:cBhvr>
                                      <p:tavLst>
                                        <p:tav tm="0">
                                          <p:val>
                                            <p:fltVal val="0"/>
                                          </p:val>
                                        </p:tav>
                                        <p:tav tm="100000">
                                          <p:val>
                                            <p:strVal val="#ppt_h"/>
                                          </p:val>
                                        </p:tav>
                                      </p:tavLst>
                                    </p:anim>
                                    <p:anim calcmode="lin" valueType="num">
                                      <p:cBhvr>
                                        <p:cTn id="9" dur="1000" fill="hold"/>
                                        <p:tgtEl>
                                          <p:spTgt spid="59402"/>
                                        </p:tgtEl>
                                        <p:attrNameLst>
                                          <p:attrName>style.rotation</p:attrName>
                                        </p:attrNameLst>
                                      </p:cBhvr>
                                      <p:tavLst>
                                        <p:tav tm="0">
                                          <p:val>
                                            <p:fltVal val="90"/>
                                          </p:val>
                                        </p:tav>
                                        <p:tav tm="100000">
                                          <p:val>
                                            <p:fltVal val="0"/>
                                          </p:val>
                                        </p:tav>
                                      </p:tavLst>
                                    </p:anim>
                                    <p:animEffect transition="in" filter="fade">
                                      <p:cBhvr>
                                        <p:cTn id="10" dur="1000"/>
                                        <p:tgtEl>
                                          <p:spTgt spid="59402"/>
                                        </p:tgtEl>
                                      </p:cBhvr>
                                    </p:animEffect>
                                  </p:childTnLst>
                                </p:cTn>
                              </p:par>
                              <p:par>
                                <p:cTn id="11" presetID="2" presetClass="entr" presetSubtype="8" fill="hold" nodeType="withEffect">
                                  <p:stCondLst>
                                    <p:cond delay="0"/>
                                  </p:stCondLst>
                                  <p:childTnLst>
                                    <p:set>
                                      <p:cBhvr>
                                        <p:cTn id="12" dur="1" fill="hold">
                                          <p:stCondLst>
                                            <p:cond delay="0"/>
                                          </p:stCondLst>
                                        </p:cTn>
                                        <p:tgtEl>
                                          <p:spTgt spid="485398"/>
                                        </p:tgtEl>
                                        <p:attrNameLst>
                                          <p:attrName>style.visibility</p:attrName>
                                        </p:attrNameLst>
                                      </p:cBhvr>
                                      <p:to>
                                        <p:strVal val="visible"/>
                                      </p:to>
                                    </p:set>
                                    <p:anim calcmode="lin" valueType="num">
                                      <p:cBhvr>
                                        <p:cTn id="13" dur="2000" fill="hold"/>
                                        <p:tgtEl>
                                          <p:spTgt spid="485398"/>
                                        </p:tgtEl>
                                        <p:attrNameLst>
                                          <p:attrName>ppt_x</p:attrName>
                                        </p:attrNameLst>
                                      </p:cBhvr>
                                      <p:tavLst>
                                        <p:tav tm="0">
                                          <p:val>
                                            <p:strVal val="0-#ppt_w/2"/>
                                          </p:val>
                                        </p:tav>
                                        <p:tav tm="100000">
                                          <p:val>
                                            <p:strVal val="#ppt_x"/>
                                          </p:val>
                                        </p:tav>
                                      </p:tavLst>
                                    </p:anim>
                                    <p:anim calcmode="lin" valueType="num">
                                      <p:cBhvr>
                                        <p:cTn id="14" dur="2000" fill="hold"/>
                                        <p:tgtEl>
                                          <p:spTgt spid="48539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600"/>
                                  </p:stCondLst>
                                  <p:childTnLst>
                                    <p:set>
                                      <p:cBhvr>
                                        <p:cTn id="16" dur="1" fill="hold">
                                          <p:stCondLst>
                                            <p:cond delay="0"/>
                                          </p:stCondLst>
                                        </p:cTn>
                                        <p:tgtEl>
                                          <p:spTgt spid="485407"/>
                                        </p:tgtEl>
                                        <p:attrNameLst>
                                          <p:attrName>style.visibility</p:attrName>
                                        </p:attrNameLst>
                                      </p:cBhvr>
                                      <p:to>
                                        <p:strVal val="visible"/>
                                      </p:to>
                                    </p:set>
                                    <p:anim calcmode="lin" valueType="num">
                                      <p:cBhvr>
                                        <p:cTn id="17" dur="2000" fill="hold"/>
                                        <p:tgtEl>
                                          <p:spTgt spid="485407"/>
                                        </p:tgtEl>
                                        <p:attrNameLst>
                                          <p:attrName>ppt_x</p:attrName>
                                        </p:attrNameLst>
                                      </p:cBhvr>
                                      <p:tavLst>
                                        <p:tav tm="0">
                                          <p:val>
                                            <p:strVal val="0-#ppt_w/2"/>
                                          </p:val>
                                        </p:tav>
                                        <p:tav tm="100000">
                                          <p:val>
                                            <p:strVal val="#ppt_x"/>
                                          </p:val>
                                        </p:tav>
                                      </p:tavLst>
                                    </p:anim>
                                    <p:anim calcmode="lin" valueType="num">
                                      <p:cBhvr>
                                        <p:cTn id="18" dur="2000" fill="hold"/>
                                        <p:tgtEl>
                                          <p:spTgt spid="48540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200"/>
                                  </p:stCondLst>
                                  <p:childTnLst>
                                    <p:set>
                                      <p:cBhvr>
                                        <p:cTn id="20" dur="1" fill="hold">
                                          <p:stCondLst>
                                            <p:cond delay="0"/>
                                          </p:stCondLst>
                                        </p:cTn>
                                        <p:tgtEl>
                                          <p:spTgt spid="485397"/>
                                        </p:tgtEl>
                                        <p:attrNameLst>
                                          <p:attrName>style.visibility</p:attrName>
                                        </p:attrNameLst>
                                      </p:cBhvr>
                                      <p:to>
                                        <p:strVal val="visible"/>
                                      </p:to>
                                    </p:set>
                                    <p:anim calcmode="lin" valueType="num">
                                      <p:cBhvr>
                                        <p:cTn id="21" dur="2000" fill="hold"/>
                                        <p:tgtEl>
                                          <p:spTgt spid="485397"/>
                                        </p:tgtEl>
                                        <p:attrNameLst>
                                          <p:attrName>ppt_x</p:attrName>
                                        </p:attrNameLst>
                                      </p:cBhvr>
                                      <p:tavLst>
                                        <p:tav tm="0">
                                          <p:val>
                                            <p:strVal val="0-#ppt_w/2"/>
                                          </p:val>
                                        </p:tav>
                                        <p:tav tm="100000">
                                          <p:val>
                                            <p:strVal val="#ppt_x"/>
                                          </p:val>
                                        </p:tav>
                                      </p:tavLst>
                                    </p:anim>
                                    <p:anim calcmode="lin" valueType="num">
                                      <p:cBhvr>
                                        <p:cTn id="22" dur="2000" fill="hold"/>
                                        <p:tgtEl>
                                          <p:spTgt spid="485397"/>
                                        </p:tgtEl>
                                        <p:attrNameLst>
                                          <p:attrName>ppt_y</p:attrName>
                                        </p:attrNameLst>
                                      </p:cBhvr>
                                      <p:tavLst>
                                        <p:tav tm="0">
                                          <p:val>
                                            <p:strVal val="#ppt_y"/>
                                          </p:val>
                                        </p:tav>
                                        <p:tav tm="100000">
                                          <p:val>
                                            <p:strVal val="#ppt_y"/>
                                          </p:val>
                                        </p:tav>
                                      </p:tavLst>
                                    </p:anim>
                                  </p:childTnLst>
                                </p:cTn>
                              </p:par>
                              <p:par>
                                <p:cTn id="23" presetID="17" presetClass="entr" presetSubtype="10" fill="hold" grpId="0" nodeType="withEffect">
                                  <p:stCondLst>
                                    <p:cond delay="1200"/>
                                  </p:stCondLst>
                                  <p:childTnLst>
                                    <p:set>
                                      <p:cBhvr>
                                        <p:cTn id="24" dur="1" fill="hold">
                                          <p:stCondLst>
                                            <p:cond delay="0"/>
                                          </p:stCondLst>
                                        </p:cTn>
                                        <p:tgtEl>
                                          <p:spTgt spid="485449"/>
                                        </p:tgtEl>
                                        <p:attrNameLst>
                                          <p:attrName>style.visibility</p:attrName>
                                        </p:attrNameLst>
                                      </p:cBhvr>
                                      <p:to>
                                        <p:strVal val="visible"/>
                                      </p:to>
                                    </p:set>
                                    <p:anim calcmode="lin" valueType="num">
                                      <p:cBhvr>
                                        <p:cTn id="25" dur="500" fill="hold"/>
                                        <p:tgtEl>
                                          <p:spTgt spid="485449"/>
                                        </p:tgtEl>
                                        <p:attrNameLst>
                                          <p:attrName>ppt_w</p:attrName>
                                        </p:attrNameLst>
                                      </p:cBhvr>
                                      <p:tavLst>
                                        <p:tav tm="0">
                                          <p:val>
                                            <p:fltVal val="0"/>
                                          </p:val>
                                        </p:tav>
                                        <p:tav tm="100000">
                                          <p:val>
                                            <p:strVal val="#ppt_w"/>
                                          </p:val>
                                        </p:tav>
                                      </p:tavLst>
                                    </p:anim>
                                    <p:anim calcmode="lin" valueType="num">
                                      <p:cBhvr>
                                        <p:cTn id="26" dur="500" fill="hold"/>
                                        <p:tgtEl>
                                          <p:spTgt spid="485449"/>
                                        </p:tgtEl>
                                        <p:attrNameLst>
                                          <p:attrName>ppt_h</p:attrName>
                                        </p:attrNameLst>
                                      </p:cBhvr>
                                      <p:tavLst>
                                        <p:tav tm="0">
                                          <p:val>
                                            <p:strVal val="#ppt_h"/>
                                          </p:val>
                                        </p:tav>
                                        <p:tav tm="100000">
                                          <p:val>
                                            <p:strVal val="#ppt_h"/>
                                          </p:val>
                                        </p:tav>
                                      </p:tavLst>
                                    </p:anim>
                                  </p:childTnLst>
                                </p:cTn>
                              </p:par>
                              <p:par>
                                <p:cTn id="27" presetID="23" presetClass="entr" presetSubtype="16" fill="hold" grpId="0" nodeType="withEffect">
                                  <p:stCondLst>
                                    <p:cond delay="1500"/>
                                  </p:stCondLst>
                                  <p:childTnLst>
                                    <p:set>
                                      <p:cBhvr>
                                        <p:cTn id="28" dur="1" fill="hold">
                                          <p:stCondLst>
                                            <p:cond delay="0"/>
                                          </p:stCondLst>
                                        </p:cTn>
                                        <p:tgtEl>
                                          <p:spTgt spid="485448"/>
                                        </p:tgtEl>
                                        <p:attrNameLst>
                                          <p:attrName>style.visibility</p:attrName>
                                        </p:attrNameLst>
                                      </p:cBhvr>
                                      <p:to>
                                        <p:strVal val="visible"/>
                                      </p:to>
                                    </p:set>
                                    <p:anim calcmode="lin" valueType="num">
                                      <p:cBhvr>
                                        <p:cTn id="29" dur="500" fill="hold"/>
                                        <p:tgtEl>
                                          <p:spTgt spid="485448"/>
                                        </p:tgtEl>
                                        <p:attrNameLst>
                                          <p:attrName>ppt_w</p:attrName>
                                        </p:attrNameLst>
                                      </p:cBhvr>
                                      <p:tavLst>
                                        <p:tav tm="0">
                                          <p:val>
                                            <p:fltVal val="0"/>
                                          </p:val>
                                        </p:tav>
                                        <p:tav tm="100000">
                                          <p:val>
                                            <p:strVal val="#ppt_w"/>
                                          </p:val>
                                        </p:tav>
                                      </p:tavLst>
                                    </p:anim>
                                    <p:anim calcmode="lin" valueType="num">
                                      <p:cBhvr>
                                        <p:cTn id="30" dur="500" fill="hold"/>
                                        <p:tgtEl>
                                          <p:spTgt spid="485448"/>
                                        </p:tgtEl>
                                        <p:attrNameLst>
                                          <p:attrName>ppt_h</p:attrName>
                                        </p:attrNameLst>
                                      </p:cBhvr>
                                      <p:tavLst>
                                        <p:tav tm="0">
                                          <p:val>
                                            <p:fltVal val="0"/>
                                          </p:val>
                                        </p:tav>
                                        <p:tav tm="100000">
                                          <p:val>
                                            <p:strVal val="#ppt_h"/>
                                          </p:val>
                                        </p:tav>
                                      </p:tavLst>
                                    </p:anim>
                                  </p:childTnLst>
                                </p:cTn>
                              </p:par>
                            </p:childTnLst>
                          </p:cTn>
                        </p:par>
                        <p:par>
                          <p:cTn id="31" fill="hold">
                            <p:stCondLst>
                              <p:cond delay="3200"/>
                            </p:stCondLst>
                            <p:childTnLst>
                              <p:par>
                                <p:cTn id="32" presetID="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ppt_x</p:attrName>
                                        </p:attrNameLst>
                                      </p:cBhvr>
                                      <p:tavLst>
                                        <p:tav tm="0">
                                          <p:val>
                                            <p:strVal val="#ppt_x"/>
                                          </p:val>
                                        </p:tav>
                                        <p:tav tm="100000">
                                          <p:val>
                                            <p:strVal val="#ppt_x"/>
                                          </p:val>
                                        </p:tav>
                                      </p:tavLst>
                                    </p:anim>
                                    <p:anim calcmode="lin" valueType="num">
                                      <p:cBhvr>
                                        <p:cTn id="3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48" grpId="0" animBg="1"/>
      <p:bldP spid="485449"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对角圆角矩形 19"/>
          <p:cNvSpPr/>
          <p:nvPr/>
        </p:nvSpPr>
        <p:spPr>
          <a:xfrm>
            <a:off x="-22860"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付款结算方式</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19" name="对角圆角矩形 18"/>
          <p:cNvSpPr/>
          <p:nvPr/>
        </p:nvSpPr>
        <p:spPr>
          <a:xfrm>
            <a:off x="-7620" y="5171440"/>
            <a:ext cx="9766935" cy="25336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graphicFrame>
        <p:nvGraphicFramePr>
          <p:cNvPr id="3" name="表格 -1"/>
          <p:cNvGraphicFramePr/>
          <p:nvPr/>
        </p:nvGraphicFramePr>
        <p:xfrm>
          <a:off x="1955800" y="1060450"/>
          <a:ext cx="6148705" cy="3137535"/>
        </p:xfrm>
        <a:graphic>
          <a:graphicData uri="http://schemas.openxmlformats.org/drawingml/2006/table">
            <a:tbl>
              <a:tblPr firstRow="1" bandRow="1">
                <a:tableStyleId>{5C22544A-7EE6-4342-B048-85BDC9FD1C3A}</a:tableStyleId>
              </a:tblPr>
              <a:tblGrid>
                <a:gridCol w="796925"/>
                <a:gridCol w="4315460"/>
                <a:gridCol w="1036320"/>
              </a:tblGrid>
              <a:tr h="1050925">
                <a:tc>
                  <a:txBody>
                    <a:bodyPr/>
                    <a:lstStyle/>
                    <a:p>
                      <a:pPr indent="0" algn="ctr">
                        <a:buNone/>
                      </a:pPr>
                      <a:r>
                        <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rPr>
                        <a:t>事项</a:t>
                      </a:r>
                      <a:endPar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rPr>
                        <a:t>页码</a:t>
                      </a:r>
                      <a:endPar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043305">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网上银行转账支付</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60</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1043305">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公务卡支付</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P61-P62</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bl>
          </a:graphicData>
        </a:graphic>
      </p:graphicFrame>
      <p:sp>
        <p:nvSpPr>
          <p:cNvPr id="6" name="文本框 5"/>
          <p:cNvSpPr txBox="1"/>
          <p:nvPr/>
        </p:nvSpPr>
        <p:spPr>
          <a:xfrm>
            <a:off x="9290050" y="4895850"/>
            <a:ext cx="393065" cy="275590"/>
          </a:xfrm>
          <a:prstGeom prst="rect">
            <a:avLst/>
          </a:prstGeom>
          <a:noFill/>
        </p:spPr>
        <p:txBody>
          <a:bodyPr wrap="square" rtlCol="0">
            <a:spAutoFit/>
          </a:bodyPr>
          <a:lstStyle/>
          <a:p>
            <a:r>
              <a:rPr lang="en-US" altLang="zh-CN" sz="1200" dirty="0" smtClean="0"/>
              <a:t>59</a:t>
            </a:r>
            <a:endParaRPr lang="en-US" altLang="zh-CN" sz="1200" dirty="0" smtClean="0"/>
          </a:p>
        </p:txBody>
      </p:sp>
    </p:spTree>
  </p:cSld>
  <p:clrMapOvr>
    <a:masterClrMapping/>
  </p:clrMapOvr>
  <mc:AlternateContent xmlns:mc="http://schemas.openxmlformats.org/markup-compatibility/2006">
    <mc:Choice xmlns:p14="http://schemas.microsoft.com/office/powerpoint/2010/main" Requires="p14">
      <p:transition spd="slow" p14:dur="1600">
        <p:pull dir="rd"/>
      </p:transition>
    </mc:Choice>
    <mc:Fallback>
      <p:transition spd="slow">
        <p:pull dir="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866126" y="2788490"/>
            <a:ext cx="4280499" cy="4280499"/>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6" name="椭圆 34"/>
          <p:cNvSpPr/>
          <p:nvPr/>
        </p:nvSpPr>
        <p:spPr>
          <a:xfrm rot="10190714">
            <a:off x="4103101" y="1676638"/>
            <a:ext cx="716521" cy="92148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5A9E"/>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7" name="组合 6"/>
          <p:cNvGrpSpPr/>
          <p:nvPr/>
        </p:nvGrpSpPr>
        <p:grpSpPr>
          <a:xfrm rot="13303882">
            <a:off x="7087767" y="3394435"/>
            <a:ext cx="766932" cy="996424"/>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3" name="组合 12"/>
          <p:cNvGrpSpPr/>
          <p:nvPr/>
        </p:nvGrpSpPr>
        <p:grpSpPr>
          <a:xfrm rot="11594412">
            <a:off x="5465689" y="1688524"/>
            <a:ext cx="766932" cy="996424"/>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6" name="椭圆 34"/>
          <p:cNvSpPr/>
          <p:nvPr/>
        </p:nvSpPr>
        <p:spPr>
          <a:xfrm rot="13009338">
            <a:off x="6500038" y="2322456"/>
            <a:ext cx="716521" cy="92148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5A9E"/>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17" name="组合 16"/>
          <p:cNvGrpSpPr/>
          <p:nvPr/>
        </p:nvGrpSpPr>
        <p:grpSpPr>
          <a:xfrm rot="9469324">
            <a:off x="2779368" y="2130437"/>
            <a:ext cx="766932" cy="996424"/>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4" name="椭圆 34"/>
          <p:cNvSpPr/>
          <p:nvPr/>
        </p:nvSpPr>
        <p:spPr>
          <a:xfrm rot="8068240">
            <a:off x="1973829" y="3335080"/>
            <a:ext cx="716521" cy="92148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5A9E"/>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25" name="组合 24"/>
          <p:cNvGrpSpPr/>
          <p:nvPr/>
        </p:nvGrpSpPr>
        <p:grpSpPr>
          <a:xfrm>
            <a:off x="4237507" y="3319558"/>
            <a:ext cx="1628356" cy="1628360"/>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7" name="TextBox 26"/>
            <p:cNvSpPr txBox="1"/>
            <p:nvPr/>
          </p:nvSpPr>
          <p:spPr>
            <a:xfrm>
              <a:off x="4030123" y="1333410"/>
              <a:ext cx="1186820" cy="1080064"/>
            </a:xfrm>
            <a:prstGeom prst="rect">
              <a:avLst/>
            </a:prstGeom>
            <a:noFill/>
          </p:spPr>
          <p:txBody>
            <a:bodyPr wrap="square" rtlCol="0">
              <a:spAutoFit/>
            </a:bodyPr>
            <a:lstStyle/>
            <a:p>
              <a:r>
                <a:rPr lang="zh-CN" altLang="en-US" sz="3780" b="1" spc="300" dirty="0">
                  <a:solidFill>
                    <a:srgbClr val="005A9E"/>
                  </a:solidFill>
                  <a:latin typeface="+mn-ea"/>
                  <a:ea typeface="+mn-ea"/>
                  <a:cs typeface="+mn-ea"/>
                </a:rPr>
                <a:t>经费审批</a:t>
              </a:r>
              <a:endParaRPr lang="zh-CN" altLang="en-US" sz="3780" b="1" spc="300" dirty="0">
                <a:solidFill>
                  <a:srgbClr val="005A9E"/>
                </a:solidFill>
                <a:latin typeface="+mn-ea"/>
                <a:ea typeface="+mn-ea"/>
                <a:cs typeface="+mn-ea"/>
              </a:endParaRPr>
            </a:p>
          </p:txBody>
        </p:sp>
      </p:grpSp>
      <p:sp>
        <p:nvSpPr>
          <p:cNvPr id="34" name="TextBox 33"/>
          <p:cNvSpPr txBox="1"/>
          <p:nvPr/>
        </p:nvSpPr>
        <p:spPr>
          <a:xfrm>
            <a:off x="2072122" y="3658574"/>
            <a:ext cx="48238" cy="106680"/>
          </a:xfrm>
          <a:prstGeom prst="rect">
            <a:avLst/>
          </a:prstGeom>
          <a:noFill/>
        </p:spPr>
        <p:txBody>
          <a:bodyPr wrap="square" rtlCol="0">
            <a:spAutoFit/>
          </a:bodyPr>
          <a:lstStyle/>
          <a:p>
            <a:endParaRPr lang="zh-CN" altLang="en-US" sz="100" dirty="0"/>
          </a:p>
        </p:txBody>
      </p:sp>
      <p:sp>
        <p:nvSpPr>
          <p:cNvPr id="35" name="TextBox 34"/>
          <p:cNvSpPr txBox="1"/>
          <p:nvPr/>
        </p:nvSpPr>
        <p:spPr>
          <a:xfrm>
            <a:off x="2886522" y="2232968"/>
            <a:ext cx="455146" cy="607695"/>
          </a:xfrm>
          <a:prstGeom prst="rect">
            <a:avLst/>
          </a:prstGeom>
          <a:noFill/>
        </p:spPr>
        <p:txBody>
          <a:bodyPr wrap="square" rtlCol="0">
            <a:spAutoFit/>
          </a:bodyPr>
          <a:lstStyle/>
          <a:p>
            <a:r>
              <a:rPr lang="en-US" altLang="zh-CN" sz="3360" dirty="0" smtClean="0">
                <a:latin typeface="方正兰亭粗黑简体" panose="02000000000000000000" pitchFamily="2" charset="-122"/>
                <a:ea typeface="方正兰亭粗黑简体" panose="02000000000000000000" pitchFamily="2" charset="-122"/>
              </a:rPr>
              <a:t>2</a:t>
            </a:r>
            <a:endParaRPr lang="zh-CN" altLang="en-US" sz="3360" dirty="0">
              <a:latin typeface="方正兰亭粗黑简体" panose="02000000000000000000" pitchFamily="2" charset="-122"/>
              <a:ea typeface="方正兰亭粗黑简体" panose="02000000000000000000" pitchFamily="2" charset="-122"/>
            </a:endParaRPr>
          </a:p>
        </p:txBody>
      </p:sp>
      <p:sp>
        <p:nvSpPr>
          <p:cNvPr id="36" name="TextBox 35"/>
          <p:cNvSpPr txBox="1"/>
          <p:nvPr/>
        </p:nvSpPr>
        <p:spPr>
          <a:xfrm>
            <a:off x="5634248" y="1776845"/>
            <a:ext cx="461619" cy="607695"/>
          </a:xfrm>
          <a:prstGeom prst="rect">
            <a:avLst/>
          </a:prstGeom>
          <a:noFill/>
        </p:spPr>
        <p:txBody>
          <a:bodyPr wrap="square" rtlCol="0">
            <a:spAutoFit/>
          </a:bodyPr>
          <a:lstStyle/>
          <a:p>
            <a:r>
              <a:rPr lang="en-US" altLang="zh-CN" sz="3360" dirty="0" smtClean="0">
                <a:latin typeface="方正兰亭粗黑简体" panose="02000000000000000000" pitchFamily="2" charset="-122"/>
                <a:ea typeface="方正兰亭粗黑简体" panose="02000000000000000000" pitchFamily="2" charset="-122"/>
              </a:rPr>
              <a:t>4</a:t>
            </a:r>
            <a:endParaRPr lang="zh-CN" altLang="en-US" sz="3360" dirty="0">
              <a:latin typeface="方正兰亭粗黑简体" panose="02000000000000000000" pitchFamily="2" charset="-122"/>
              <a:ea typeface="方正兰亭粗黑简体" panose="02000000000000000000" pitchFamily="2" charset="-122"/>
            </a:endParaRPr>
          </a:p>
        </p:txBody>
      </p:sp>
      <p:sp>
        <p:nvSpPr>
          <p:cNvPr id="37" name="TextBox 36"/>
          <p:cNvSpPr txBox="1"/>
          <p:nvPr/>
        </p:nvSpPr>
        <p:spPr>
          <a:xfrm>
            <a:off x="7341235" y="3540189"/>
            <a:ext cx="592172" cy="607695"/>
          </a:xfrm>
          <a:prstGeom prst="rect">
            <a:avLst/>
          </a:prstGeom>
          <a:noFill/>
        </p:spPr>
        <p:txBody>
          <a:bodyPr wrap="square" rtlCol="0">
            <a:spAutoFit/>
          </a:bodyPr>
          <a:lstStyle/>
          <a:p>
            <a:r>
              <a:rPr lang="en-US" altLang="zh-CN" sz="3360" dirty="0" smtClean="0">
                <a:latin typeface="方正兰亭粗黑简体" panose="02000000000000000000" pitchFamily="2" charset="-122"/>
                <a:ea typeface="方正兰亭粗黑简体" panose="02000000000000000000" pitchFamily="2" charset="-122"/>
              </a:rPr>
              <a:t>6</a:t>
            </a:r>
            <a:endParaRPr lang="zh-CN" altLang="en-US" sz="3360" dirty="0">
              <a:latin typeface="方正兰亭粗黑简体" panose="02000000000000000000" pitchFamily="2" charset="-122"/>
              <a:ea typeface="方正兰亭粗黑简体" panose="02000000000000000000" pitchFamily="2" charset="-122"/>
            </a:endParaRPr>
          </a:p>
        </p:txBody>
      </p:sp>
      <p:sp>
        <p:nvSpPr>
          <p:cNvPr id="38" name="TextBox 37"/>
          <p:cNvSpPr txBox="1"/>
          <p:nvPr/>
        </p:nvSpPr>
        <p:spPr>
          <a:xfrm>
            <a:off x="6685768" y="2416202"/>
            <a:ext cx="460002" cy="607695"/>
          </a:xfrm>
          <a:prstGeom prst="rect">
            <a:avLst/>
          </a:prstGeom>
          <a:noFill/>
        </p:spPr>
        <p:txBody>
          <a:bodyPr wrap="square" rtlCol="0">
            <a:spAutoFit/>
          </a:bodyPr>
          <a:lstStyle/>
          <a:p>
            <a:r>
              <a:rPr lang="en-US" altLang="zh-CN" sz="3360" dirty="0" smtClean="0">
                <a:solidFill>
                  <a:schemeClr val="bg1"/>
                </a:solidFill>
                <a:latin typeface="方正兰亭粗黑简体" panose="02000000000000000000" pitchFamily="2" charset="-122"/>
                <a:ea typeface="方正兰亭粗黑简体" panose="02000000000000000000" pitchFamily="2" charset="-122"/>
              </a:rPr>
              <a:t>5</a:t>
            </a:r>
            <a:endParaRPr lang="zh-CN" altLang="en-US" sz="3360" dirty="0">
              <a:solidFill>
                <a:schemeClr val="bg1"/>
              </a:solidFill>
              <a:latin typeface="方正兰亭粗黑简体" panose="02000000000000000000" pitchFamily="2" charset="-122"/>
              <a:ea typeface="方正兰亭粗黑简体" panose="02000000000000000000" pitchFamily="2" charset="-122"/>
            </a:endParaRPr>
          </a:p>
        </p:txBody>
      </p:sp>
      <p:sp>
        <p:nvSpPr>
          <p:cNvPr id="39" name="TextBox 38"/>
          <p:cNvSpPr txBox="1"/>
          <p:nvPr/>
        </p:nvSpPr>
        <p:spPr>
          <a:xfrm>
            <a:off x="4217884" y="1766843"/>
            <a:ext cx="460002" cy="607695"/>
          </a:xfrm>
          <a:prstGeom prst="rect">
            <a:avLst/>
          </a:prstGeom>
          <a:noFill/>
        </p:spPr>
        <p:txBody>
          <a:bodyPr wrap="square" rtlCol="0">
            <a:spAutoFit/>
          </a:bodyPr>
          <a:lstStyle/>
          <a:p>
            <a:r>
              <a:rPr lang="en-US" altLang="zh-CN" sz="3360" dirty="0" smtClean="0">
                <a:solidFill>
                  <a:schemeClr val="bg1"/>
                </a:solidFill>
                <a:latin typeface="方正兰亭粗黑简体" panose="02000000000000000000" pitchFamily="2" charset="-122"/>
                <a:ea typeface="方正兰亭粗黑简体" panose="02000000000000000000" pitchFamily="2" charset="-122"/>
              </a:rPr>
              <a:t>3</a:t>
            </a:r>
            <a:endParaRPr lang="zh-CN" altLang="en-US" sz="3360" dirty="0">
              <a:solidFill>
                <a:schemeClr val="bg1"/>
              </a:solidFill>
              <a:latin typeface="方正兰亭粗黑简体" panose="02000000000000000000" pitchFamily="2" charset="-122"/>
              <a:ea typeface="方正兰亭粗黑简体" panose="02000000000000000000" pitchFamily="2" charset="-122"/>
            </a:endParaRPr>
          </a:p>
        </p:txBody>
      </p:sp>
      <p:sp>
        <p:nvSpPr>
          <p:cNvPr id="40" name="TextBox 39"/>
          <p:cNvSpPr txBox="1"/>
          <p:nvPr/>
        </p:nvSpPr>
        <p:spPr>
          <a:xfrm>
            <a:off x="2072048" y="3408192"/>
            <a:ext cx="438960" cy="607695"/>
          </a:xfrm>
          <a:prstGeom prst="rect">
            <a:avLst/>
          </a:prstGeom>
          <a:noFill/>
        </p:spPr>
        <p:txBody>
          <a:bodyPr wrap="square" rtlCol="0">
            <a:spAutoFit/>
          </a:bodyPr>
          <a:lstStyle/>
          <a:p>
            <a:r>
              <a:rPr lang="en-US" altLang="zh-CN" sz="3360" dirty="0" smtClean="0">
                <a:solidFill>
                  <a:schemeClr val="bg1"/>
                </a:solidFill>
                <a:latin typeface="方正兰亭粗黑简体" panose="02000000000000000000" pitchFamily="2" charset="-122"/>
                <a:ea typeface="方正兰亭粗黑简体" panose="02000000000000000000" pitchFamily="2" charset="-122"/>
              </a:rPr>
              <a:t>1</a:t>
            </a:r>
            <a:endParaRPr lang="zh-CN" altLang="en-US" sz="3360" dirty="0">
              <a:solidFill>
                <a:schemeClr val="bg1"/>
              </a:solidFill>
              <a:latin typeface="方正兰亭粗黑简体" panose="02000000000000000000" pitchFamily="2" charset="-122"/>
              <a:ea typeface="方正兰亭粗黑简体" panose="02000000000000000000" pitchFamily="2" charset="-122"/>
            </a:endParaRPr>
          </a:p>
        </p:txBody>
      </p:sp>
      <p:sp>
        <p:nvSpPr>
          <p:cNvPr id="41" name="TextBox 40"/>
          <p:cNvSpPr txBox="1"/>
          <p:nvPr/>
        </p:nvSpPr>
        <p:spPr>
          <a:xfrm>
            <a:off x="422275" y="2899410"/>
            <a:ext cx="1649730" cy="529590"/>
          </a:xfrm>
          <a:prstGeom prst="rect">
            <a:avLst/>
          </a:prstGeom>
          <a:noFill/>
        </p:spPr>
        <p:txBody>
          <a:bodyPr wrap="square" rtlCol="0">
            <a:spAutoFit/>
          </a:bodyPr>
          <a:lstStyle/>
          <a:p>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主管经费责任人</a:t>
            </a:r>
            <a:r>
              <a:rPr lang="en-US" altLang="zh-CN" sz="94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zh-CN" sz="945" dirty="0">
                <a:solidFill>
                  <a:schemeClr val="tx1">
                    <a:lumMod val="65000"/>
                    <a:lumOff val="35000"/>
                  </a:schemeClr>
                </a:solidFill>
                <a:latin typeface="微软雅黑" panose="020B0503020204020204" pitchFamily="34" charset="-122"/>
                <a:ea typeface="微软雅黑" panose="020B0503020204020204" pitchFamily="34" charset="-122"/>
              </a:rPr>
              <a:t>一支笔</a:t>
            </a:r>
            <a:r>
              <a:rPr lang="en-US" altLang="zh-CN" sz="94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审批制度，实行</a:t>
            </a:r>
            <a:r>
              <a:rPr lang="en-US" altLang="zh-CN" sz="94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945" b="1" dirty="0">
                <a:solidFill>
                  <a:srgbClr val="FF0000"/>
                </a:solidFill>
                <a:latin typeface="微软雅黑" panose="020B0503020204020204" pitchFamily="34" charset="-122"/>
                <a:ea typeface="微软雅黑" panose="020B0503020204020204" pitchFamily="34" charset="-122"/>
              </a:rPr>
              <a:t>谁主管、谁审批、谁负责</a:t>
            </a:r>
            <a:r>
              <a:rPr lang="en-US" altLang="zh-CN" sz="945" b="1" dirty="0">
                <a:solidFill>
                  <a:srgbClr val="FF0000"/>
                </a:solidFill>
                <a:latin typeface="微软雅黑" panose="020B0503020204020204" pitchFamily="34" charset="-122"/>
                <a:ea typeface="微软雅黑" panose="020B0503020204020204" pitchFamily="34" charset="-122"/>
              </a:rPr>
              <a:t>“</a:t>
            </a:r>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的原则。</a:t>
            </a:r>
            <a:endPar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941070" y="1776730"/>
            <a:ext cx="1765300" cy="675640"/>
          </a:xfrm>
          <a:prstGeom prst="rect">
            <a:avLst/>
          </a:prstGeom>
          <a:noFill/>
        </p:spPr>
        <p:txBody>
          <a:bodyPr wrap="square" rtlCol="0">
            <a:spAutoFit/>
          </a:bodyPr>
          <a:lstStyle/>
          <a:p>
            <a:r>
              <a:rPr lang="zh-CN" altLang="en-US" sz="945" b="1" dirty="0">
                <a:solidFill>
                  <a:srgbClr val="FF0000"/>
                </a:solidFill>
                <a:latin typeface="微软雅黑" panose="020B0503020204020204" pitchFamily="34" charset="-122"/>
                <a:ea typeface="微软雅黑" panose="020B0503020204020204" pitchFamily="34" charset="-122"/>
              </a:rPr>
              <a:t>项目负责人</a:t>
            </a:r>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对项目的经济事项支出的</a:t>
            </a:r>
            <a:r>
              <a:rPr lang="zh-CN" altLang="en-US" sz="945" b="1" dirty="0">
                <a:solidFill>
                  <a:srgbClr val="FF0000"/>
                </a:solidFill>
                <a:latin typeface="微软雅黑" panose="020B0503020204020204" pitchFamily="34" charset="-122"/>
                <a:ea typeface="微软雅黑" panose="020B0503020204020204" pitchFamily="34" charset="-122"/>
              </a:rPr>
              <a:t>真实性、合法性、合理性、相关性、安全性、使用效益</a:t>
            </a:r>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承担相应的经济与法律责任。</a:t>
            </a:r>
            <a:endPar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3341824" y="1154754"/>
            <a:ext cx="1641631" cy="671830"/>
          </a:xfrm>
          <a:prstGeom prst="rect">
            <a:avLst/>
          </a:prstGeom>
          <a:noFill/>
        </p:spPr>
        <p:txBody>
          <a:bodyPr wrap="square" rtlCol="0">
            <a:spAutoFit/>
          </a:bodyPr>
          <a:lstStyle/>
          <a:p>
            <a:r>
              <a:rPr lang="zh-CN" altLang="en-US" sz="940" dirty="0">
                <a:solidFill>
                  <a:schemeClr val="tx1">
                    <a:lumMod val="65000"/>
                    <a:lumOff val="35000"/>
                  </a:schemeClr>
                </a:solidFill>
                <a:latin typeface="微软雅黑" panose="020B0503020204020204" pitchFamily="34" charset="-122"/>
                <a:ea typeface="微软雅黑" panose="020B0503020204020204" pitchFamily="34" charset="-122"/>
                <a:sym typeface="+mn-ea"/>
              </a:rPr>
              <a:t>项目负责人签名需到财务处</a:t>
            </a:r>
            <a:r>
              <a:rPr lang="zh-CN" altLang="en-US" sz="940" b="1" dirty="0">
                <a:solidFill>
                  <a:srgbClr val="FF0000"/>
                </a:solidFill>
                <a:latin typeface="微软雅黑" panose="020B0503020204020204" pitchFamily="34" charset="-122"/>
                <a:ea typeface="微软雅黑" panose="020B0503020204020204" pitchFamily="34" charset="-122"/>
                <a:sym typeface="+mn-ea"/>
              </a:rPr>
              <a:t>备案</a:t>
            </a:r>
            <a:r>
              <a:rPr lang="zh-CN" altLang="en-US" sz="940" dirty="0">
                <a:solidFill>
                  <a:schemeClr val="tx1">
                    <a:lumMod val="65000"/>
                    <a:lumOff val="35000"/>
                  </a:schemeClr>
                </a:solidFill>
                <a:latin typeface="微软雅黑" panose="020B0503020204020204" pitchFamily="34" charset="-122"/>
                <a:ea typeface="微软雅黑" panose="020B0503020204020204" pitchFamily="34" charset="-122"/>
                <a:sym typeface="+mn-ea"/>
              </a:rPr>
              <a:t>。如有项目负责人变动，</a:t>
            </a:r>
            <a:endParaRPr lang="zh-CN" altLang="en-US" sz="94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须及时书面通知财务处调整备案。</a:t>
            </a:r>
            <a:endPar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5502910" y="875030"/>
            <a:ext cx="1786255" cy="822325"/>
          </a:xfrm>
          <a:prstGeom prst="rect">
            <a:avLst/>
          </a:prstGeom>
          <a:noFill/>
        </p:spPr>
        <p:txBody>
          <a:bodyPr wrap="square" rtlCol="0">
            <a:spAutoFit/>
          </a:bodyPr>
          <a:lstStyle/>
          <a:p>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经费负责人审批时，应注明经费支出项目。凡审批经费</a:t>
            </a:r>
            <a:r>
              <a:rPr lang="zh-CN" altLang="en-US" sz="945" b="1" dirty="0">
                <a:solidFill>
                  <a:srgbClr val="FF0000"/>
                </a:solidFill>
                <a:latin typeface="微软雅黑" panose="020B0503020204020204" pitchFamily="34" charset="-122"/>
                <a:ea typeface="微软雅黑" panose="020B0503020204020204" pitchFamily="34" charset="-122"/>
              </a:rPr>
              <a:t>支出项目不清</a:t>
            </a:r>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或</a:t>
            </a:r>
            <a:r>
              <a:rPr lang="zh-CN" altLang="en-US" sz="945" b="1" dirty="0">
                <a:solidFill>
                  <a:srgbClr val="FF0000"/>
                </a:solidFill>
                <a:latin typeface="微软雅黑" panose="020B0503020204020204" pitchFamily="34" charset="-122"/>
                <a:ea typeface="微软雅黑" panose="020B0503020204020204" pitchFamily="34" charset="-122"/>
              </a:rPr>
              <a:t>审批内容与核报内容不符的</a:t>
            </a:r>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，财务人员有权要求</a:t>
            </a:r>
            <a:r>
              <a:rPr lang="zh-CN" altLang="en-US" sz="945" b="1" dirty="0">
                <a:solidFill>
                  <a:srgbClr val="FF0000"/>
                </a:solidFill>
                <a:latin typeface="微软雅黑" panose="020B0503020204020204" pitchFamily="34" charset="-122"/>
                <a:ea typeface="微软雅黑" panose="020B0503020204020204" pitchFamily="34" charset="-122"/>
              </a:rPr>
              <a:t>退回</a:t>
            </a:r>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重新审批或谢绝核报。</a:t>
            </a:r>
            <a:endPar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087235" y="1799590"/>
            <a:ext cx="2165350" cy="675640"/>
          </a:xfrm>
          <a:prstGeom prst="rect">
            <a:avLst/>
          </a:prstGeom>
          <a:noFill/>
        </p:spPr>
        <p:txBody>
          <a:bodyPr wrap="square" rtlCol="0">
            <a:spAutoFit/>
          </a:bodyPr>
          <a:lstStyle/>
          <a:p>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经费审批实行</a:t>
            </a:r>
            <a:r>
              <a:rPr lang="zh-CN" altLang="en-US" sz="945" b="1" dirty="0">
                <a:solidFill>
                  <a:srgbClr val="FF0000"/>
                </a:solidFill>
                <a:latin typeface="微软雅黑" panose="020B0503020204020204" pitchFamily="34" charset="-122"/>
                <a:ea typeface="微软雅黑" panose="020B0503020204020204" pitchFamily="34" charset="-122"/>
              </a:rPr>
              <a:t>回避制度</a:t>
            </a:r>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，审批人原则上不能审批本人、配偶及直系亲属经办的经费支出业务，应由本单位或课题项目的其他负责人审批。</a:t>
            </a:r>
            <a:endPar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7633335" y="2717800"/>
            <a:ext cx="2026285" cy="822325"/>
          </a:xfrm>
          <a:prstGeom prst="rect">
            <a:avLst/>
          </a:prstGeom>
          <a:noFill/>
        </p:spPr>
        <p:txBody>
          <a:bodyPr wrap="square" rtlCol="0">
            <a:spAutoFit/>
          </a:bodyPr>
          <a:lstStyle/>
          <a:p>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每笔业务发票（除汇总审批市内交通、差旅费发票外）必须</a:t>
            </a:r>
            <a:r>
              <a:rPr lang="zh-CN" altLang="en-US" sz="945" b="1" dirty="0">
                <a:solidFill>
                  <a:srgbClr val="FF0000"/>
                </a:solidFill>
                <a:latin typeface="微软雅黑" panose="020B0503020204020204" pitchFamily="34" charset="-122"/>
                <a:ea typeface="微软雅黑" panose="020B0503020204020204" pitchFamily="34" charset="-122"/>
              </a:rPr>
              <a:t>项目负责人（单位主管）、证明人和经办人三人签字</a:t>
            </a:r>
            <a:r>
              <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rPr>
              <a:t>，属于新增资产的还须有验收人验收签章。</a:t>
            </a:r>
            <a:endParaRPr lang="zh-CN" altLang="en-US" sz="9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流程图: 摘录 55"/>
          <p:cNvSpPr/>
          <p:nvPr/>
        </p:nvSpPr>
        <p:spPr>
          <a:xfrm rot="5400000">
            <a:off x="14656" y="285354"/>
            <a:ext cx="298505" cy="296723"/>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970" tIns="35985" rIns="71970" bIns="35985" rtlCol="0" anchor="ctr"/>
          <a:lstStyle/>
          <a:p>
            <a:pPr algn="ctr"/>
            <a:endParaRPr lang="zh-CN" altLang="en-US" sz="100">
              <a:solidFill>
                <a:srgbClr val="005A9E"/>
              </a:solidFill>
            </a:endParaRPr>
          </a:p>
        </p:txBody>
      </p:sp>
      <p:sp>
        <p:nvSpPr>
          <p:cNvPr id="2" name="对角圆角矩形 1"/>
          <p:cNvSpPr/>
          <p:nvPr/>
        </p:nvSpPr>
        <p:spPr>
          <a:xfrm>
            <a:off x="-30480" y="5033645"/>
            <a:ext cx="9857105" cy="42291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30480" y="1270"/>
            <a:ext cx="9812655" cy="5816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经费审批要求</a:t>
            </a:r>
            <a:endParaRPr lang="zh-CN" altLang="en-US"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9236710" y="4636770"/>
            <a:ext cx="393065" cy="275590"/>
          </a:xfrm>
          <a:prstGeom prst="rect">
            <a:avLst/>
          </a:prstGeom>
          <a:noFill/>
        </p:spPr>
        <p:txBody>
          <a:bodyPr wrap="square" rtlCol="0">
            <a:spAutoFit/>
          </a:bodyPr>
          <a:lstStyle/>
          <a:p>
            <a:r>
              <a:rPr lang="en-US" altLang="zh-CN" sz="1200" dirty="0" smtClean="0"/>
              <a:t>6</a:t>
            </a:r>
            <a:endParaRPr lang="en-US" altLang="zh-CN" sz="1200" dirty="0" smtClean="0"/>
          </a:p>
        </p:txBody>
      </p:sp>
    </p:spTree>
  </p:cSld>
  <p:clrMapOvr>
    <a:masterClrMapping/>
  </p:clrMapOvr>
  <mc:AlternateContent xmlns:mc="http://schemas.openxmlformats.org/markup-compatibility/2006">
    <mc:Choice xmlns:p14="http://schemas.microsoft.com/office/powerpoint/2010/main" Requires="p14">
      <p:transition spd="slow" p14:dur="1600">
        <p:wedge/>
      </p:transition>
    </mc:Choice>
    <mc:Fallback>
      <p:transition spd="slow">
        <p:wedg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 presetClass="entr" presetSubtype="4" fill="hold" nodeType="withEffect" p14:presetBounceEnd="44000">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14:bounceEnd="44000">
                                          <p:cBhvr additive="base">
                                            <p:cTn id="14"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15" dur="5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14:presetBounceEnd="40000">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14:bounceEnd="40000">
                                          <p:cBhvr additive="base">
                                            <p:cTn id="18"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24"/>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14:presetBounceEnd="40000">
                                      <p:stCondLst>
                                        <p:cond delay="900"/>
                                      </p:stCondLst>
                                      <p:childTnLst>
                                        <p:set>
                                          <p:cBhvr>
                                            <p:cTn id="21" dur="1" fill="hold">
                                              <p:stCondLst>
                                                <p:cond delay="0"/>
                                              </p:stCondLst>
                                            </p:cTn>
                                            <p:tgtEl>
                                              <p:spTgt spid="17"/>
                                            </p:tgtEl>
                                            <p:attrNameLst>
                                              <p:attrName>style.visibility</p:attrName>
                                            </p:attrNameLst>
                                          </p:cBhvr>
                                          <p:to>
                                            <p:strVal val="visible"/>
                                          </p:to>
                                        </p:set>
                                        <p:anim calcmode="lin" valueType="num" p14:bounceEnd="40000">
                                          <p:cBhvr additive="base">
                                            <p:cTn id="22"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40000">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14:bounceEnd="40000">
                                          <p:cBhvr additive="base">
                                            <p:cTn id="26"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6"/>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14:presetBounceEnd="40000">
                                      <p:stCondLst>
                                        <p:cond delay="90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40000">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14:bounceEnd="40000">
                                          <p:cBhvr additive="base">
                                            <p:cTn id="34"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14:presetBounceEnd="40000">
                                      <p:stCondLst>
                                        <p:cond delay="900"/>
                                      </p:stCondLst>
                                      <p:childTnLst>
                                        <p:set>
                                          <p:cBhvr>
                                            <p:cTn id="37" dur="1" fill="hold">
                                              <p:stCondLst>
                                                <p:cond delay="0"/>
                                              </p:stCondLst>
                                            </p:cTn>
                                            <p:tgtEl>
                                              <p:spTgt spid="7"/>
                                            </p:tgtEl>
                                            <p:attrNameLst>
                                              <p:attrName>style.visibility</p:attrName>
                                            </p:attrNameLst>
                                          </p:cBhvr>
                                          <p:to>
                                            <p:strVal val="visible"/>
                                          </p:to>
                                        </p:set>
                                        <p:anim calcmode="lin" valueType="num" p14:bounceEnd="40000">
                                          <p:cBhvr additive="base">
                                            <p:cTn id="38"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7"/>
                                            </p:tgtEl>
                                            <p:attrNameLst>
                                              <p:attrName>ppt_y</p:attrName>
                                            </p:attrNameLst>
                                          </p:cBhvr>
                                          <p:tavLst>
                                            <p:tav tm="0">
                                              <p:val>
                                                <p:strVal val="0-#ppt_h/2"/>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4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70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grpId="0" nodeType="withEffect">
                                      <p:stCondLst>
                                        <p:cond delay="90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par>
                              <p:cTn id="58" fill="hold">
                                <p:stCondLst>
                                  <p:cond delay="500"/>
                                </p:stCondLst>
                                <p:childTnLst>
                                  <p:par>
                                    <p:cTn id="59" presetID="12" presetClass="entr" presetSubtype="8" fill="hold" grpId="0" nodeType="afterEffect">
                                      <p:stCondLst>
                                        <p:cond delay="2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300"/>
                                            <p:tgtEl>
                                              <p:spTgt spid="41"/>
                                            </p:tgtEl>
                                            <p:attrNameLst>
                                              <p:attrName>ppt_x</p:attrName>
                                            </p:attrNameLst>
                                          </p:cBhvr>
                                          <p:tavLst>
                                            <p:tav tm="0">
                                              <p:val>
                                                <p:strVal val="#ppt_x-#ppt_w*1.125000"/>
                                              </p:val>
                                            </p:tav>
                                            <p:tav tm="100000">
                                              <p:val>
                                                <p:strVal val="#ppt_x"/>
                                              </p:val>
                                            </p:tav>
                                          </p:tavLst>
                                        </p:anim>
                                        <p:animEffect transition="in" filter="wipe(right)">
                                          <p:cBhvr>
                                            <p:cTn id="62" dur="300"/>
                                            <p:tgtEl>
                                              <p:spTgt spid="41"/>
                                            </p:tgtEl>
                                          </p:cBhvr>
                                        </p:animEffect>
                                      </p:childTnLst>
                                    </p:cTn>
                                  </p:par>
                                </p:childTnLst>
                              </p:cTn>
                            </p:par>
                            <p:par>
                              <p:cTn id="63" fill="hold">
                                <p:stCondLst>
                                  <p:cond delay="1200"/>
                                </p:stCondLst>
                                <p:childTnLst>
                                  <p:par>
                                    <p:cTn id="64" presetID="12" presetClass="entr" presetSubtype="8" fill="hold" grpId="0" nodeType="afterEffect">
                                      <p:stCondLst>
                                        <p:cond delay="20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300"/>
                                            <p:tgtEl>
                                              <p:spTgt spid="42"/>
                                            </p:tgtEl>
                                            <p:attrNameLst>
                                              <p:attrName>ppt_x</p:attrName>
                                            </p:attrNameLst>
                                          </p:cBhvr>
                                          <p:tavLst>
                                            <p:tav tm="0">
                                              <p:val>
                                                <p:strVal val="#ppt_x-#ppt_w*1.125000"/>
                                              </p:val>
                                            </p:tav>
                                            <p:tav tm="100000">
                                              <p:val>
                                                <p:strVal val="#ppt_x"/>
                                              </p:val>
                                            </p:tav>
                                          </p:tavLst>
                                        </p:anim>
                                        <p:animEffect transition="in" filter="wipe(right)">
                                          <p:cBhvr>
                                            <p:cTn id="67" dur="300"/>
                                            <p:tgtEl>
                                              <p:spTgt spid="42"/>
                                            </p:tgtEl>
                                          </p:cBhvr>
                                        </p:animEffect>
                                      </p:childTnLst>
                                    </p:cTn>
                                  </p:par>
                                </p:childTnLst>
                              </p:cTn>
                            </p:par>
                            <p:par>
                              <p:cTn id="68" fill="hold">
                                <p:stCondLst>
                                  <p:cond delay="1900"/>
                                </p:stCondLst>
                                <p:childTnLst>
                                  <p:par>
                                    <p:cTn id="69" presetID="12" presetClass="entr" presetSubtype="8" fill="hold" grpId="0" nodeType="afterEffect">
                                      <p:stCondLst>
                                        <p:cond delay="20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300"/>
                                            <p:tgtEl>
                                              <p:spTgt spid="43"/>
                                            </p:tgtEl>
                                            <p:attrNameLst>
                                              <p:attrName>ppt_x</p:attrName>
                                            </p:attrNameLst>
                                          </p:cBhvr>
                                          <p:tavLst>
                                            <p:tav tm="0">
                                              <p:val>
                                                <p:strVal val="#ppt_x-#ppt_w*1.125000"/>
                                              </p:val>
                                            </p:tav>
                                            <p:tav tm="100000">
                                              <p:val>
                                                <p:strVal val="#ppt_x"/>
                                              </p:val>
                                            </p:tav>
                                          </p:tavLst>
                                        </p:anim>
                                        <p:animEffect transition="in" filter="wipe(right)">
                                          <p:cBhvr>
                                            <p:cTn id="72" dur="300"/>
                                            <p:tgtEl>
                                              <p:spTgt spid="43"/>
                                            </p:tgtEl>
                                          </p:cBhvr>
                                        </p:animEffect>
                                      </p:childTnLst>
                                    </p:cTn>
                                  </p:par>
                                </p:childTnLst>
                              </p:cTn>
                            </p:par>
                            <p:par>
                              <p:cTn id="73" fill="hold">
                                <p:stCondLst>
                                  <p:cond delay="2600"/>
                                </p:stCondLst>
                                <p:childTnLst>
                                  <p:par>
                                    <p:cTn id="74" presetID="12" presetClass="entr" presetSubtype="8" fill="hold" grpId="0" nodeType="afterEffect">
                                      <p:stCondLst>
                                        <p:cond delay="20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300"/>
                                            <p:tgtEl>
                                              <p:spTgt spid="44"/>
                                            </p:tgtEl>
                                            <p:attrNameLst>
                                              <p:attrName>ppt_x</p:attrName>
                                            </p:attrNameLst>
                                          </p:cBhvr>
                                          <p:tavLst>
                                            <p:tav tm="0">
                                              <p:val>
                                                <p:strVal val="#ppt_x-#ppt_w*1.125000"/>
                                              </p:val>
                                            </p:tav>
                                            <p:tav tm="100000">
                                              <p:val>
                                                <p:strVal val="#ppt_x"/>
                                              </p:val>
                                            </p:tav>
                                          </p:tavLst>
                                        </p:anim>
                                        <p:animEffect transition="in" filter="wipe(right)">
                                          <p:cBhvr>
                                            <p:cTn id="77" dur="300"/>
                                            <p:tgtEl>
                                              <p:spTgt spid="44"/>
                                            </p:tgtEl>
                                          </p:cBhvr>
                                        </p:animEffect>
                                      </p:childTnLst>
                                    </p:cTn>
                                  </p:par>
                                </p:childTnLst>
                              </p:cTn>
                            </p:par>
                            <p:par>
                              <p:cTn id="78" fill="hold">
                                <p:stCondLst>
                                  <p:cond delay="3300"/>
                                </p:stCondLst>
                                <p:childTnLst>
                                  <p:par>
                                    <p:cTn id="79" presetID="12" presetClass="entr" presetSubtype="8" fill="hold" grpId="0" nodeType="afterEffect">
                                      <p:stCondLst>
                                        <p:cond delay="20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300"/>
                                            <p:tgtEl>
                                              <p:spTgt spid="47"/>
                                            </p:tgtEl>
                                            <p:attrNameLst>
                                              <p:attrName>ppt_x</p:attrName>
                                            </p:attrNameLst>
                                          </p:cBhvr>
                                          <p:tavLst>
                                            <p:tav tm="0">
                                              <p:val>
                                                <p:strVal val="#ppt_x-#ppt_w*1.125000"/>
                                              </p:val>
                                            </p:tav>
                                            <p:tav tm="100000">
                                              <p:val>
                                                <p:strVal val="#ppt_x"/>
                                              </p:val>
                                            </p:tav>
                                          </p:tavLst>
                                        </p:anim>
                                        <p:animEffect transition="in" filter="wipe(right)">
                                          <p:cBhvr>
                                            <p:cTn id="82" dur="300"/>
                                            <p:tgtEl>
                                              <p:spTgt spid="47"/>
                                            </p:tgtEl>
                                          </p:cBhvr>
                                        </p:animEffect>
                                      </p:childTnLst>
                                    </p:cTn>
                                  </p:par>
                                </p:childTnLst>
                              </p:cTn>
                            </p:par>
                            <p:par>
                              <p:cTn id="83" fill="hold">
                                <p:stCondLst>
                                  <p:cond delay="4000"/>
                                </p:stCondLst>
                                <p:childTnLst>
                                  <p:par>
                                    <p:cTn id="84" presetID="12" presetClass="entr" presetSubtype="8" fill="hold" grpId="0" nodeType="afterEffect">
                                      <p:stCondLst>
                                        <p:cond delay="20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300"/>
                                            <p:tgtEl>
                                              <p:spTgt spid="48"/>
                                            </p:tgtEl>
                                            <p:attrNameLst>
                                              <p:attrName>ppt_x</p:attrName>
                                            </p:attrNameLst>
                                          </p:cBhvr>
                                          <p:tavLst>
                                            <p:tav tm="0">
                                              <p:val>
                                                <p:strVal val="#ppt_x-#ppt_w*1.125000"/>
                                              </p:val>
                                            </p:tav>
                                            <p:tav tm="100000">
                                              <p:val>
                                                <p:strVal val="#ppt_x"/>
                                              </p:val>
                                            </p:tav>
                                          </p:tavLst>
                                        </p:anim>
                                        <p:animEffect transition="in" filter="wipe(right)">
                                          <p:cBhvr>
                                            <p:cTn id="87"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6" grpId="0" bldLvl="0" animBg="1"/>
          <p:bldP spid="24" grpId="0" bldLvl="0" animBg="1"/>
          <p:bldP spid="35" grpId="0"/>
          <p:bldP spid="36" grpId="0"/>
          <p:bldP spid="37" grpId="0"/>
          <p:bldP spid="38" grpId="0"/>
          <p:bldP spid="39" grpId="0"/>
          <p:bldP spid="40" grpId="0"/>
          <p:bldP spid="41" grpId="0"/>
          <p:bldP spid="42" grpId="0"/>
          <p:bldP spid="43" grpId="0"/>
          <p:bldP spid="44" grpId="0"/>
          <p:bldP spid="47" grpId="0"/>
          <p:bldP spid="48" grpId="0"/>
          <p:bldP spid="56"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 presetClass="entr" presetSubtype="4"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9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9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90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0-#ppt_h/2"/>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4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70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grpId="0" nodeType="withEffect">
                                      <p:stCondLst>
                                        <p:cond delay="90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par>
                              <p:cTn id="58" fill="hold">
                                <p:stCondLst>
                                  <p:cond delay="500"/>
                                </p:stCondLst>
                                <p:childTnLst>
                                  <p:par>
                                    <p:cTn id="59" presetID="12" presetClass="entr" presetSubtype="8" fill="hold" grpId="0" nodeType="afterEffect">
                                      <p:stCondLst>
                                        <p:cond delay="2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300"/>
                                            <p:tgtEl>
                                              <p:spTgt spid="41"/>
                                            </p:tgtEl>
                                            <p:attrNameLst>
                                              <p:attrName>ppt_x</p:attrName>
                                            </p:attrNameLst>
                                          </p:cBhvr>
                                          <p:tavLst>
                                            <p:tav tm="0">
                                              <p:val>
                                                <p:strVal val="#ppt_x-#ppt_w*1.125000"/>
                                              </p:val>
                                            </p:tav>
                                            <p:tav tm="100000">
                                              <p:val>
                                                <p:strVal val="#ppt_x"/>
                                              </p:val>
                                            </p:tav>
                                          </p:tavLst>
                                        </p:anim>
                                        <p:animEffect transition="in" filter="wipe(right)">
                                          <p:cBhvr>
                                            <p:cTn id="62" dur="300"/>
                                            <p:tgtEl>
                                              <p:spTgt spid="41"/>
                                            </p:tgtEl>
                                          </p:cBhvr>
                                        </p:animEffect>
                                      </p:childTnLst>
                                    </p:cTn>
                                  </p:par>
                                </p:childTnLst>
                              </p:cTn>
                            </p:par>
                            <p:par>
                              <p:cTn id="63" fill="hold">
                                <p:stCondLst>
                                  <p:cond delay="1200"/>
                                </p:stCondLst>
                                <p:childTnLst>
                                  <p:par>
                                    <p:cTn id="64" presetID="12" presetClass="entr" presetSubtype="8" fill="hold" grpId="0" nodeType="afterEffect">
                                      <p:stCondLst>
                                        <p:cond delay="20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300"/>
                                            <p:tgtEl>
                                              <p:spTgt spid="42"/>
                                            </p:tgtEl>
                                            <p:attrNameLst>
                                              <p:attrName>ppt_x</p:attrName>
                                            </p:attrNameLst>
                                          </p:cBhvr>
                                          <p:tavLst>
                                            <p:tav tm="0">
                                              <p:val>
                                                <p:strVal val="#ppt_x-#ppt_w*1.125000"/>
                                              </p:val>
                                            </p:tav>
                                            <p:tav tm="100000">
                                              <p:val>
                                                <p:strVal val="#ppt_x"/>
                                              </p:val>
                                            </p:tav>
                                          </p:tavLst>
                                        </p:anim>
                                        <p:animEffect transition="in" filter="wipe(right)">
                                          <p:cBhvr>
                                            <p:cTn id="67" dur="300"/>
                                            <p:tgtEl>
                                              <p:spTgt spid="42"/>
                                            </p:tgtEl>
                                          </p:cBhvr>
                                        </p:animEffect>
                                      </p:childTnLst>
                                    </p:cTn>
                                  </p:par>
                                </p:childTnLst>
                              </p:cTn>
                            </p:par>
                            <p:par>
                              <p:cTn id="68" fill="hold">
                                <p:stCondLst>
                                  <p:cond delay="1900"/>
                                </p:stCondLst>
                                <p:childTnLst>
                                  <p:par>
                                    <p:cTn id="69" presetID="12" presetClass="entr" presetSubtype="8" fill="hold" grpId="0" nodeType="afterEffect">
                                      <p:stCondLst>
                                        <p:cond delay="20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300"/>
                                            <p:tgtEl>
                                              <p:spTgt spid="43"/>
                                            </p:tgtEl>
                                            <p:attrNameLst>
                                              <p:attrName>ppt_x</p:attrName>
                                            </p:attrNameLst>
                                          </p:cBhvr>
                                          <p:tavLst>
                                            <p:tav tm="0">
                                              <p:val>
                                                <p:strVal val="#ppt_x-#ppt_w*1.125000"/>
                                              </p:val>
                                            </p:tav>
                                            <p:tav tm="100000">
                                              <p:val>
                                                <p:strVal val="#ppt_x"/>
                                              </p:val>
                                            </p:tav>
                                          </p:tavLst>
                                        </p:anim>
                                        <p:animEffect transition="in" filter="wipe(right)">
                                          <p:cBhvr>
                                            <p:cTn id="72" dur="300"/>
                                            <p:tgtEl>
                                              <p:spTgt spid="43"/>
                                            </p:tgtEl>
                                          </p:cBhvr>
                                        </p:animEffect>
                                      </p:childTnLst>
                                    </p:cTn>
                                  </p:par>
                                </p:childTnLst>
                              </p:cTn>
                            </p:par>
                            <p:par>
                              <p:cTn id="73" fill="hold">
                                <p:stCondLst>
                                  <p:cond delay="2600"/>
                                </p:stCondLst>
                                <p:childTnLst>
                                  <p:par>
                                    <p:cTn id="74" presetID="12" presetClass="entr" presetSubtype="8" fill="hold" grpId="0" nodeType="afterEffect">
                                      <p:stCondLst>
                                        <p:cond delay="20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300"/>
                                            <p:tgtEl>
                                              <p:spTgt spid="44"/>
                                            </p:tgtEl>
                                            <p:attrNameLst>
                                              <p:attrName>ppt_x</p:attrName>
                                            </p:attrNameLst>
                                          </p:cBhvr>
                                          <p:tavLst>
                                            <p:tav tm="0">
                                              <p:val>
                                                <p:strVal val="#ppt_x-#ppt_w*1.125000"/>
                                              </p:val>
                                            </p:tav>
                                            <p:tav tm="100000">
                                              <p:val>
                                                <p:strVal val="#ppt_x"/>
                                              </p:val>
                                            </p:tav>
                                          </p:tavLst>
                                        </p:anim>
                                        <p:animEffect transition="in" filter="wipe(right)">
                                          <p:cBhvr>
                                            <p:cTn id="77" dur="300"/>
                                            <p:tgtEl>
                                              <p:spTgt spid="44"/>
                                            </p:tgtEl>
                                          </p:cBhvr>
                                        </p:animEffect>
                                      </p:childTnLst>
                                    </p:cTn>
                                  </p:par>
                                </p:childTnLst>
                              </p:cTn>
                            </p:par>
                            <p:par>
                              <p:cTn id="78" fill="hold">
                                <p:stCondLst>
                                  <p:cond delay="3300"/>
                                </p:stCondLst>
                                <p:childTnLst>
                                  <p:par>
                                    <p:cTn id="79" presetID="12" presetClass="entr" presetSubtype="8" fill="hold" grpId="0" nodeType="afterEffect">
                                      <p:stCondLst>
                                        <p:cond delay="20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300"/>
                                            <p:tgtEl>
                                              <p:spTgt spid="47"/>
                                            </p:tgtEl>
                                            <p:attrNameLst>
                                              <p:attrName>ppt_x</p:attrName>
                                            </p:attrNameLst>
                                          </p:cBhvr>
                                          <p:tavLst>
                                            <p:tav tm="0">
                                              <p:val>
                                                <p:strVal val="#ppt_x-#ppt_w*1.125000"/>
                                              </p:val>
                                            </p:tav>
                                            <p:tav tm="100000">
                                              <p:val>
                                                <p:strVal val="#ppt_x"/>
                                              </p:val>
                                            </p:tav>
                                          </p:tavLst>
                                        </p:anim>
                                        <p:animEffect transition="in" filter="wipe(right)">
                                          <p:cBhvr>
                                            <p:cTn id="82" dur="300"/>
                                            <p:tgtEl>
                                              <p:spTgt spid="47"/>
                                            </p:tgtEl>
                                          </p:cBhvr>
                                        </p:animEffect>
                                      </p:childTnLst>
                                    </p:cTn>
                                  </p:par>
                                </p:childTnLst>
                              </p:cTn>
                            </p:par>
                            <p:par>
                              <p:cTn id="83" fill="hold">
                                <p:stCondLst>
                                  <p:cond delay="4000"/>
                                </p:stCondLst>
                                <p:childTnLst>
                                  <p:par>
                                    <p:cTn id="84" presetID="12" presetClass="entr" presetSubtype="8" fill="hold" grpId="0" nodeType="afterEffect">
                                      <p:stCondLst>
                                        <p:cond delay="20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300"/>
                                            <p:tgtEl>
                                              <p:spTgt spid="48"/>
                                            </p:tgtEl>
                                            <p:attrNameLst>
                                              <p:attrName>ppt_x</p:attrName>
                                            </p:attrNameLst>
                                          </p:cBhvr>
                                          <p:tavLst>
                                            <p:tav tm="0">
                                              <p:val>
                                                <p:strVal val="#ppt_x-#ppt_w*1.125000"/>
                                              </p:val>
                                            </p:tav>
                                            <p:tav tm="100000">
                                              <p:val>
                                                <p:strVal val="#ppt_x"/>
                                              </p:val>
                                            </p:tav>
                                          </p:tavLst>
                                        </p:anim>
                                        <p:animEffect transition="in" filter="wipe(right)">
                                          <p:cBhvr>
                                            <p:cTn id="87"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6" grpId="0" bldLvl="0" animBg="1"/>
          <p:bldP spid="24" grpId="0" bldLvl="0" animBg="1"/>
          <p:bldP spid="35" grpId="0"/>
          <p:bldP spid="36" grpId="0"/>
          <p:bldP spid="37" grpId="0"/>
          <p:bldP spid="38" grpId="0"/>
          <p:bldP spid="39" grpId="0"/>
          <p:bldP spid="40" grpId="0"/>
          <p:bldP spid="41" grpId="0"/>
          <p:bldP spid="42" grpId="0"/>
          <p:bldP spid="43" grpId="0"/>
          <p:bldP spid="44" grpId="0"/>
          <p:bldP spid="47" grpId="0"/>
          <p:bldP spid="48" grpId="0"/>
          <p:bldP spid="56" grpId="0" bldLvl="0" animBg="1"/>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椭圆 10"/>
          <p:cNvPicPr>
            <a:picLocks noChangeArrowheads="1"/>
          </p:cNvPicPr>
          <p:nvPr/>
        </p:nvPicPr>
        <p:blipFill>
          <a:blip r:embed="rId1">
            <a:duotone>
              <a:schemeClr val="bg2">
                <a:shade val="45000"/>
                <a:satMod val="135000"/>
              </a:schemeClr>
              <a:prstClr val="white"/>
            </a:duotone>
          </a:blip>
          <a:srcRect/>
          <a:stretch>
            <a:fillRect/>
          </a:stretch>
        </p:blipFill>
        <p:spPr bwMode="auto">
          <a:xfrm>
            <a:off x="1711912" y="3534347"/>
            <a:ext cx="5911046" cy="1539247"/>
          </a:xfrm>
          <a:prstGeom prst="rect">
            <a:avLst/>
          </a:prstGeom>
          <a:noFill/>
          <a:ln>
            <a:noFill/>
          </a:ln>
        </p:spPr>
      </p:pic>
      <p:grpSp>
        <p:nvGrpSpPr>
          <p:cNvPr id="24" name="Group 5"/>
          <p:cNvGrpSpPr/>
          <p:nvPr/>
        </p:nvGrpSpPr>
        <p:grpSpPr bwMode="auto">
          <a:xfrm>
            <a:off x="1189031" y="3534404"/>
            <a:ext cx="3751632" cy="932185"/>
            <a:chOff x="0" y="243517"/>
            <a:chExt cx="4236906" cy="1183726"/>
          </a:xfrm>
        </p:grpSpPr>
        <p:sp>
          <p:nvSpPr>
            <p:cNvPr id="25" name="Freeform 12"/>
            <p:cNvSpPr/>
            <p:nvPr/>
          </p:nvSpPr>
          <p:spPr bwMode="auto">
            <a:xfrm>
              <a:off x="0" y="638069"/>
              <a:ext cx="4236496" cy="770581"/>
            </a:xfrm>
            <a:custGeom>
              <a:avLst/>
              <a:gdLst>
                <a:gd name="T0" fmla="*/ 10013 w 10013"/>
                <a:gd name="T1" fmla="*/ 4487 h 10091"/>
                <a:gd name="T2" fmla="*/ 8648 w 10013"/>
                <a:gd name="T3" fmla="*/ 7634 h 10091"/>
                <a:gd name="T4" fmla="*/ 3134 w 10013"/>
                <a:gd name="T5" fmla="*/ 6553 h 10091"/>
                <a:gd name="T6" fmla="*/ 3595 w 10013"/>
                <a:gd name="T7" fmla="*/ 8814 h 10091"/>
                <a:gd name="T8" fmla="*/ 14 w 10013"/>
                <a:gd name="T9" fmla="*/ 10091 h 10091"/>
                <a:gd name="T10" fmla="*/ 33 w 10013"/>
                <a:gd name="T11" fmla="*/ 6434 h 10091"/>
                <a:gd name="T12" fmla="*/ 2230 w 10013"/>
                <a:gd name="T13" fmla="*/ 3408 h 10091"/>
                <a:gd name="T14" fmla="*/ 10013 w 10013"/>
                <a:gd name="T15" fmla="*/ 4487 h 100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26" name="Freeform 12"/>
            <p:cNvSpPr/>
            <p:nvPr/>
          </p:nvSpPr>
          <p:spPr bwMode="auto">
            <a:xfrm>
              <a:off x="6218" y="243517"/>
              <a:ext cx="4230688" cy="113347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27" name="任意多边形 7"/>
            <p:cNvSpPr/>
            <p:nvPr/>
          </p:nvSpPr>
          <p:spPr bwMode="auto">
            <a:xfrm>
              <a:off x="5501" y="1036179"/>
              <a:ext cx="1504411" cy="391064"/>
            </a:xfrm>
            <a:custGeom>
              <a:avLst/>
              <a:gdLst>
                <a:gd name="T0" fmla="*/ 1518249 w 1518249"/>
                <a:gd name="T1" fmla="*/ 0 h 391064"/>
                <a:gd name="T2" fmla="*/ 1518249 w 1518249"/>
                <a:gd name="T3" fmla="*/ 276045 h 391064"/>
                <a:gd name="T4" fmla="*/ 0 w 1518249"/>
                <a:gd name="T5" fmla="*/ 391064 h 391064"/>
                <a:gd name="T6" fmla="*/ 0 w 1518249"/>
                <a:gd name="T7" fmla="*/ 97766 h 391064"/>
                <a:gd name="T8" fmla="*/ 1518249 w 1518249"/>
                <a:gd name="T9" fmla="*/ 0 h 391064"/>
              </a:gdLst>
              <a:ahLst/>
              <a:cxnLst>
                <a:cxn ang="0">
                  <a:pos x="T0" y="T1"/>
                </a:cxn>
                <a:cxn ang="0">
                  <a:pos x="T2" y="T3"/>
                </a:cxn>
                <a:cxn ang="0">
                  <a:pos x="T4" y="T5"/>
                </a:cxn>
                <a:cxn ang="0">
                  <a:pos x="T6" y="T7"/>
                </a:cxn>
                <a:cxn ang="0">
                  <a:pos x="T8" y="T9"/>
                </a:cxn>
              </a:cxnLst>
              <a:rect l="0" t="0" r="r" b="b"/>
              <a:pathLst>
                <a:path w="1518249" h="391064">
                  <a:moveTo>
                    <a:pt x="1518249" y="0"/>
                  </a:moveTo>
                  <a:lnTo>
                    <a:pt x="1518249" y="276045"/>
                  </a:lnTo>
                  <a:lnTo>
                    <a:pt x="0" y="391064"/>
                  </a:lnTo>
                  <a:lnTo>
                    <a:pt x="0" y="97766"/>
                  </a:lnTo>
                  <a:lnTo>
                    <a:pt x="1518249" y="0"/>
                  </a:ln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28" name="任意多边形 8"/>
            <p:cNvSpPr/>
            <p:nvPr/>
          </p:nvSpPr>
          <p:spPr bwMode="auto">
            <a:xfrm>
              <a:off x="3666516" y="714126"/>
              <a:ext cx="557841" cy="500332"/>
            </a:xfrm>
            <a:custGeom>
              <a:avLst/>
              <a:gdLst>
                <a:gd name="T0" fmla="*/ 0 w 557841"/>
                <a:gd name="T1" fmla="*/ 230038 h 500332"/>
                <a:gd name="T2" fmla="*/ 0 w 557841"/>
                <a:gd name="T3" fmla="*/ 500332 h 500332"/>
                <a:gd name="T4" fmla="*/ 557841 w 557841"/>
                <a:gd name="T5" fmla="*/ 276045 h 500332"/>
                <a:gd name="T6" fmla="*/ 557841 w 557841"/>
                <a:gd name="T7" fmla="*/ 0 h 500332"/>
                <a:gd name="T8" fmla="*/ 0 w 557841"/>
                <a:gd name="T9" fmla="*/ 230038 h 500332"/>
              </a:gdLst>
              <a:ahLst/>
              <a:cxnLst>
                <a:cxn ang="0">
                  <a:pos x="T0" y="T1"/>
                </a:cxn>
                <a:cxn ang="0">
                  <a:pos x="T2" y="T3"/>
                </a:cxn>
                <a:cxn ang="0">
                  <a:pos x="T4" y="T5"/>
                </a:cxn>
                <a:cxn ang="0">
                  <a:pos x="T6" y="T7"/>
                </a:cxn>
                <a:cxn ang="0">
                  <a:pos x="T8" y="T9"/>
                </a:cxn>
              </a:cxnLst>
              <a:rect l="0" t="0" r="r" b="b"/>
              <a:pathLst>
                <a:path w="557841" h="500332">
                  <a:moveTo>
                    <a:pt x="0" y="230038"/>
                  </a:moveTo>
                  <a:lnTo>
                    <a:pt x="0" y="500332"/>
                  </a:lnTo>
                  <a:lnTo>
                    <a:pt x="557841" y="276045"/>
                  </a:lnTo>
                  <a:lnTo>
                    <a:pt x="557841" y="0"/>
                  </a:lnTo>
                  <a:lnTo>
                    <a:pt x="0" y="230038"/>
                  </a:ln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grpSp>
      <p:grpSp>
        <p:nvGrpSpPr>
          <p:cNvPr id="29" name="Group 10"/>
          <p:cNvGrpSpPr/>
          <p:nvPr/>
        </p:nvGrpSpPr>
        <p:grpSpPr bwMode="auto">
          <a:xfrm>
            <a:off x="4607560" y="3727129"/>
            <a:ext cx="3494085" cy="868364"/>
            <a:chOff x="0" y="0"/>
            <a:chExt cx="4230687" cy="1183415"/>
          </a:xfrm>
        </p:grpSpPr>
        <p:sp>
          <p:nvSpPr>
            <p:cNvPr id="30" name="任意多边形 10"/>
            <p:cNvSpPr/>
            <p:nvPr/>
          </p:nvSpPr>
          <p:spPr bwMode="auto">
            <a:xfrm>
              <a:off x="2741168" y="90732"/>
              <a:ext cx="291830" cy="552476"/>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31" name="Freeform 7"/>
            <p:cNvSpPr/>
            <p:nvPr/>
          </p:nvSpPr>
          <p:spPr bwMode="auto">
            <a:xfrm>
              <a:off x="0" y="0"/>
              <a:ext cx="4230687" cy="1183415"/>
            </a:xfrm>
            <a:custGeom>
              <a:avLst/>
              <a:gdLst>
                <a:gd name="T0" fmla="*/ 0 w 10000"/>
                <a:gd name="T1" fmla="*/ 3269 h 10032"/>
                <a:gd name="T2" fmla="*/ 10 w 10000"/>
                <a:gd name="T3" fmla="*/ 6374 h 10032"/>
                <a:gd name="T4" fmla="*/ 3606 w 10000"/>
                <a:gd name="T5" fmla="*/ 9987 h 10032"/>
                <a:gd name="T6" fmla="*/ 8454 w 10000"/>
                <a:gd name="T7" fmla="*/ 7378 h 10032"/>
                <a:gd name="T8" fmla="*/ 9132 w 10000"/>
                <a:gd name="T9" fmla="*/ 8524 h 10032"/>
                <a:gd name="T10" fmla="*/ 9980 w 10000"/>
                <a:gd name="T11" fmla="*/ 3064 h 10032"/>
                <a:gd name="T12" fmla="*/ 10000 w 10000"/>
                <a:gd name="T13" fmla="*/ 1 h 10032"/>
                <a:gd name="T14" fmla="*/ 6467 w 10000"/>
                <a:gd name="T15" fmla="*/ 3621 h 10032"/>
                <a:gd name="T16" fmla="*/ 7093 w 10000"/>
                <a:gd name="T17" fmla="*/ 4958 h 10032"/>
                <a:gd name="T18" fmla="*/ 4447 w 10000"/>
                <a:gd name="T19" fmla="*/ 6423 h 10032"/>
                <a:gd name="T20" fmla="*/ 0 w 10000"/>
                <a:gd name="T21" fmla="*/ 3269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32" name="Freeform 7"/>
            <p:cNvSpPr/>
            <p:nvPr/>
          </p:nvSpPr>
          <p:spPr bwMode="auto">
            <a:xfrm>
              <a:off x="0" y="25961"/>
              <a:ext cx="4230687" cy="863599"/>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sp>
          <p:nvSpPr>
            <p:cNvPr id="33" name="任意多边形 13"/>
            <p:cNvSpPr/>
            <p:nvPr/>
          </p:nvSpPr>
          <p:spPr bwMode="auto">
            <a:xfrm>
              <a:off x="3573016" y="533472"/>
              <a:ext cx="291830" cy="476655"/>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fontAlgn="auto">
                <a:spcBef>
                  <a:spcPts val="0"/>
                </a:spcBef>
                <a:spcAft>
                  <a:spcPts val="0"/>
                </a:spcAft>
                <a:defRPr/>
              </a:pPr>
              <a:endParaRPr lang="zh-CN" altLang="en-US" strike="noStrike" kern="0" noProof="1">
                <a:solidFill>
                  <a:prstClr val="white"/>
                </a:solidFill>
                <a:latin typeface="Calibri" panose="020F0502020204030204"/>
                <a:ea typeface="微软雅黑" panose="020B0503020204020204" pitchFamily="34" charset="-122"/>
              </a:endParaRPr>
            </a:p>
          </p:txBody>
        </p:sp>
      </p:grpSp>
      <p:sp>
        <p:nvSpPr>
          <p:cNvPr id="34" name="任意多边形 14"/>
          <p:cNvSpPr/>
          <p:nvPr/>
        </p:nvSpPr>
        <p:spPr>
          <a:xfrm>
            <a:off x="4184650" y="1423988"/>
            <a:ext cx="398463" cy="1960562"/>
          </a:xfrm>
          <a:custGeom>
            <a:avLst/>
            <a:gdLst/>
            <a:ahLst/>
            <a:cxnLst>
              <a:cxn ang="0">
                <a:pos x="695232" y="436094"/>
              </a:cxn>
              <a:cxn ang="0">
                <a:pos x="695232" y="0"/>
              </a:cxn>
              <a:cxn ang="0">
                <a:pos x="0" y="0"/>
              </a:cxn>
            </a:cxnLst>
            <a:rect l="0" t="0" r="0" b="0"/>
            <a:pathLst>
              <a:path w="374574" h="2291509">
                <a:moveTo>
                  <a:pt x="374574" y="2291509"/>
                </a:moveTo>
                <a:lnTo>
                  <a:pt x="374574" y="0"/>
                </a:lnTo>
                <a:lnTo>
                  <a:pt x="0" y="0"/>
                </a:lnTo>
              </a:path>
            </a:pathLst>
          </a:custGeom>
          <a:noFill/>
          <a:ln w="6350" cap="flat" cmpd="sng">
            <a:solidFill>
              <a:srgbClr val="C73E01"/>
            </a:solidFill>
            <a:prstDash val="sysDot"/>
            <a:round/>
            <a:headEnd type="oval" w="med" len="med"/>
            <a:tailEnd type="oval" w="med" len="med"/>
          </a:ln>
        </p:spPr>
        <p:txBody>
          <a:bodyPr/>
          <a:lstStyle/>
          <a:p>
            <a:endParaRPr lang="zh-CN" altLang="en-US"/>
          </a:p>
        </p:txBody>
      </p:sp>
      <p:sp>
        <p:nvSpPr>
          <p:cNvPr id="35" name="任意多边形 15"/>
          <p:cNvSpPr/>
          <p:nvPr/>
        </p:nvSpPr>
        <p:spPr>
          <a:xfrm flipH="1">
            <a:off x="4940300" y="1423988"/>
            <a:ext cx="455613" cy="2139950"/>
          </a:xfrm>
          <a:custGeom>
            <a:avLst/>
            <a:gdLst/>
            <a:ahLst/>
            <a:cxnLst>
              <a:cxn ang="0">
                <a:pos x="3038523" y="1142770"/>
              </a:cxn>
              <a:cxn ang="0">
                <a:pos x="3038523" y="0"/>
              </a:cxn>
              <a:cxn ang="0">
                <a:pos x="0" y="0"/>
              </a:cxn>
            </a:cxnLst>
            <a:rect l="0" t="0" r="0" b="0"/>
            <a:pathLst>
              <a:path w="374574" h="2291509">
                <a:moveTo>
                  <a:pt x="374574" y="2291509"/>
                </a:moveTo>
                <a:lnTo>
                  <a:pt x="374574" y="0"/>
                </a:lnTo>
                <a:lnTo>
                  <a:pt x="0" y="0"/>
                </a:lnTo>
              </a:path>
            </a:pathLst>
          </a:custGeom>
          <a:noFill/>
          <a:ln w="6350" cap="flat" cmpd="sng">
            <a:solidFill>
              <a:srgbClr val="BE1247"/>
            </a:solidFill>
            <a:prstDash val="sysDot"/>
            <a:round/>
            <a:headEnd type="oval" w="med" len="med"/>
            <a:tailEnd type="oval" w="med" len="med"/>
          </a:ln>
        </p:spPr>
        <p:txBody>
          <a:bodyPr/>
          <a:lstStyle/>
          <a:p>
            <a:endParaRPr lang="zh-CN" altLang="en-US"/>
          </a:p>
        </p:txBody>
      </p:sp>
      <p:sp>
        <p:nvSpPr>
          <p:cNvPr id="52230" name="TextBox 11"/>
          <p:cNvSpPr txBox="1"/>
          <p:nvPr/>
        </p:nvSpPr>
        <p:spPr>
          <a:xfrm flipH="1">
            <a:off x="1711325" y="1477963"/>
            <a:ext cx="2103438" cy="1384300"/>
          </a:xfrm>
          <a:prstGeom prst="rect">
            <a:avLst/>
          </a:prstGeom>
          <a:noFill/>
          <a:ln w="9525">
            <a:noFill/>
          </a:ln>
        </p:spPr>
        <p:txBody>
          <a:bodyPr wrap="square" anchor="t">
            <a:spAutoFit/>
          </a:bodyPr>
          <a:lstStyle/>
          <a:p>
            <a:r>
              <a:rPr lang="en-US" altLang="zh-CN" sz="1200">
                <a:solidFill>
                  <a:srgbClr val="262626"/>
                </a:solidFill>
                <a:latin typeface="微软雅黑" panose="020B0503020204020204" pitchFamily="34" charset="-122"/>
                <a:ea typeface="微软雅黑" panose="020B0503020204020204" pitchFamily="34" charset="-122"/>
              </a:rPr>
              <a:t>1. </a:t>
            </a:r>
            <a:r>
              <a:rPr lang="zh-CN" altLang="en-US" sz="1200">
                <a:solidFill>
                  <a:srgbClr val="262626"/>
                </a:solidFill>
                <a:latin typeface="微软雅黑" panose="020B0503020204020204" pitchFamily="34" charset="-122"/>
                <a:ea typeface="微软雅黑" panose="020B0503020204020204" pitchFamily="34" charset="-122"/>
              </a:rPr>
              <a:t>发放学生科研三助金</a:t>
            </a:r>
            <a:endParaRPr lang="zh-CN" altLang="en-US" sz="1200">
              <a:solidFill>
                <a:srgbClr val="262626"/>
              </a:solidFill>
              <a:latin typeface="微软雅黑" panose="020B0503020204020204" pitchFamily="34" charset="-122"/>
              <a:ea typeface="微软雅黑" panose="020B0503020204020204" pitchFamily="34" charset="-122"/>
            </a:endParaRPr>
          </a:p>
          <a:p>
            <a:r>
              <a:rPr lang="en-US" altLang="zh-CN" sz="1200">
                <a:solidFill>
                  <a:srgbClr val="262626"/>
                </a:solidFill>
                <a:latin typeface="微软雅黑" panose="020B0503020204020204" pitchFamily="34" charset="-122"/>
                <a:ea typeface="微软雅黑" panose="020B0503020204020204" pitchFamily="34" charset="-122"/>
              </a:rPr>
              <a:t>2. </a:t>
            </a:r>
            <a:r>
              <a:rPr lang="zh-CN" altLang="en-US" sz="1200">
                <a:solidFill>
                  <a:srgbClr val="262626"/>
                </a:solidFill>
                <a:latin typeface="微软雅黑" panose="020B0503020204020204" pitchFamily="34" charset="-122"/>
                <a:ea typeface="微软雅黑" panose="020B0503020204020204" pitchFamily="34" charset="-122"/>
              </a:rPr>
              <a:t>校外人员劳务费等</a:t>
            </a:r>
            <a:endParaRPr lang="zh-CN" altLang="en-US" sz="1200">
              <a:solidFill>
                <a:srgbClr val="262626"/>
              </a:solidFill>
              <a:latin typeface="微软雅黑" panose="020B0503020204020204" pitchFamily="34" charset="-122"/>
              <a:ea typeface="微软雅黑" panose="020B0503020204020204" pitchFamily="34" charset="-122"/>
            </a:endParaRPr>
          </a:p>
          <a:p>
            <a:r>
              <a:rPr lang="zh-CN" altLang="en-US" sz="1200">
                <a:solidFill>
                  <a:srgbClr val="262626"/>
                </a:solidFill>
                <a:latin typeface="微软雅黑" panose="020B0503020204020204" pitchFamily="34" charset="-122"/>
                <a:ea typeface="微软雅黑" panose="020B0503020204020204" pitchFamily="34" charset="-122"/>
              </a:rPr>
              <a:t>    如：专家咨询费</a:t>
            </a:r>
            <a:endParaRPr lang="zh-CN" altLang="en-US" sz="1200">
              <a:solidFill>
                <a:srgbClr val="262626"/>
              </a:solidFill>
              <a:latin typeface="微软雅黑" panose="020B0503020204020204" pitchFamily="34" charset="-122"/>
              <a:ea typeface="微软雅黑" panose="020B0503020204020204" pitchFamily="34" charset="-122"/>
            </a:endParaRPr>
          </a:p>
          <a:p>
            <a:r>
              <a:rPr lang="zh-CN" altLang="en-US" sz="1200">
                <a:solidFill>
                  <a:srgbClr val="262626"/>
                </a:solidFill>
                <a:latin typeface="微软雅黑" panose="020B0503020204020204" pitchFamily="34" charset="-122"/>
                <a:ea typeface="微软雅黑" panose="020B0503020204020204" pitchFamily="34" charset="-122"/>
              </a:rPr>
              <a:t>           评审费</a:t>
            </a:r>
            <a:endParaRPr lang="zh-CN" altLang="en-US" sz="1200">
              <a:solidFill>
                <a:srgbClr val="262626"/>
              </a:solidFill>
              <a:latin typeface="微软雅黑" panose="020B0503020204020204" pitchFamily="34" charset="-122"/>
              <a:ea typeface="微软雅黑" panose="020B0503020204020204" pitchFamily="34" charset="-122"/>
            </a:endParaRPr>
          </a:p>
          <a:p>
            <a:r>
              <a:rPr lang="zh-CN" altLang="en-US" sz="1200">
                <a:solidFill>
                  <a:srgbClr val="262626"/>
                </a:solidFill>
                <a:latin typeface="微软雅黑" panose="020B0503020204020204" pitchFamily="34" charset="-122"/>
                <a:ea typeface="微软雅黑" panose="020B0503020204020204" pitchFamily="34" charset="-122"/>
              </a:rPr>
              <a:t>           答辩酬金</a:t>
            </a:r>
            <a:endParaRPr lang="zh-CN" altLang="en-US" sz="1200">
              <a:solidFill>
                <a:srgbClr val="262626"/>
              </a:solidFill>
              <a:latin typeface="微软雅黑" panose="020B0503020204020204" pitchFamily="34" charset="-122"/>
              <a:ea typeface="微软雅黑" panose="020B0503020204020204" pitchFamily="34" charset="-122"/>
            </a:endParaRPr>
          </a:p>
          <a:p>
            <a:endParaRPr lang="zh-CN" altLang="zh-CN" sz="1200">
              <a:solidFill>
                <a:srgbClr val="262626"/>
              </a:solidFill>
              <a:latin typeface="微软雅黑" panose="020B0503020204020204" pitchFamily="34" charset="-122"/>
              <a:ea typeface="微软雅黑" panose="020B0503020204020204" pitchFamily="34" charset="-122"/>
            </a:endParaRPr>
          </a:p>
          <a:p>
            <a:endParaRPr lang="en-US" altLang="en-US" sz="1200">
              <a:solidFill>
                <a:srgbClr val="262626"/>
              </a:solidFill>
              <a:latin typeface="微软雅黑" panose="020B0503020204020204" pitchFamily="34" charset="-122"/>
              <a:ea typeface="微软雅黑" panose="020B0503020204020204" pitchFamily="34" charset="-122"/>
            </a:endParaRPr>
          </a:p>
        </p:txBody>
      </p:sp>
      <p:sp>
        <p:nvSpPr>
          <p:cNvPr id="39" name="矩形 19"/>
          <p:cNvSpPr/>
          <p:nvPr/>
        </p:nvSpPr>
        <p:spPr>
          <a:xfrm>
            <a:off x="1541463" y="1419225"/>
            <a:ext cx="2273300" cy="42863"/>
          </a:xfrm>
          <a:prstGeom prst="rect">
            <a:avLst/>
          </a:prstGeom>
          <a:solidFill>
            <a:srgbClr val="C73E01"/>
          </a:solidFill>
          <a:ln w="9525">
            <a:noFill/>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40" name="TextBox 11"/>
          <p:cNvSpPr txBox="1"/>
          <p:nvPr/>
        </p:nvSpPr>
        <p:spPr>
          <a:xfrm flipH="1">
            <a:off x="1541463" y="1084263"/>
            <a:ext cx="1549400" cy="336550"/>
          </a:xfrm>
          <a:prstGeom prst="rect">
            <a:avLst/>
          </a:prstGeom>
          <a:noFill/>
          <a:ln w="9525">
            <a:noFill/>
          </a:ln>
        </p:spPr>
        <p:txBody>
          <a:bodyPr anchor="t">
            <a:spAutoFit/>
          </a:bodyPr>
          <a:lstStyle/>
          <a:p>
            <a:r>
              <a:rPr lang="zh-CN" altLang="en-US" sz="1600" b="1">
                <a:solidFill>
                  <a:srgbClr val="000000"/>
                </a:solidFill>
                <a:latin typeface="微软雅黑" panose="020B0503020204020204" pitchFamily="34" charset="-122"/>
                <a:ea typeface="微软雅黑" panose="020B0503020204020204" pitchFamily="34" charset="-122"/>
              </a:rPr>
              <a:t>网银对私    </a:t>
            </a:r>
            <a:endParaRPr lang="en-US" altLang="en-US" sz="1600" b="1">
              <a:solidFill>
                <a:srgbClr val="000000"/>
              </a:solidFill>
              <a:latin typeface="微软雅黑" panose="020B0503020204020204" pitchFamily="34" charset="-122"/>
              <a:ea typeface="微软雅黑" panose="020B0503020204020204" pitchFamily="34" charset="-122"/>
            </a:endParaRPr>
          </a:p>
        </p:txBody>
      </p:sp>
      <p:sp>
        <p:nvSpPr>
          <p:cNvPr id="52233" name="TextBox 11"/>
          <p:cNvSpPr txBox="1"/>
          <p:nvPr/>
        </p:nvSpPr>
        <p:spPr>
          <a:xfrm flipH="1">
            <a:off x="6881813" y="1477963"/>
            <a:ext cx="1401762" cy="830262"/>
          </a:xfrm>
          <a:prstGeom prst="rect">
            <a:avLst/>
          </a:prstGeom>
          <a:noFill/>
          <a:ln w="9525">
            <a:noFill/>
          </a:ln>
        </p:spPr>
        <p:txBody>
          <a:bodyPr wrap="square" anchor="t">
            <a:spAutoFit/>
          </a:bodyPr>
          <a:lstStyle/>
          <a:p>
            <a:r>
              <a:rPr lang="en-US" altLang="zh-CN" sz="1200">
                <a:solidFill>
                  <a:srgbClr val="262626"/>
                </a:solidFill>
                <a:latin typeface="微软雅黑" panose="020B0503020204020204" pitchFamily="34" charset="-122"/>
                <a:ea typeface="微软雅黑" panose="020B0503020204020204" pitchFamily="34" charset="-122"/>
              </a:rPr>
              <a:t>1. </a:t>
            </a:r>
            <a:r>
              <a:rPr lang="zh-CN" altLang="en-US" sz="1200">
                <a:solidFill>
                  <a:srgbClr val="262626"/>
                </a:solidFill>
                <a:latin typeface="微软雅黑" panose="020B0503020204020204" pitchFamily="34" charset="-122"/>
                <a:ea typeface="微软雅黑" panose="020B0503020204020204" pitchFamily="34" charset="-122"/>
              </a:rPr>
              <a:t>设备购置</a:t>
            </a:r>
            <a:endParaRPr lang="zh-CN" altLang="en-US" sz="1200">
              <a:solidFill>
                <a:srgbClr val="262626"/>
              </a:solidFill>
              <a:latin typeface="微软雅黑" panose="020B0503020204020204" pitchFamily="34" charset="-122"/>
              <a:ea typeface="微软雅黑" panose="020B0503020204020204" pitchFamily="34" charset="-122"/>
            </a:endParaRPr>
          </a:p>
          <a:p>
            <a:r>
              <a:rPr lang="en-US" altLang="zh-CN" sz="1200">
                <a:solidFill>
                  <a:srgbClr val="262626"/>
                </a:solidFill>
                <a:latin typeface="微软雅黑" panose="020B0503020204020204" pitchFamily="34" charset="-122"/>
                <a:ea typeface="微软雅黑" panose="020B0503020204020204" pitchFamily="34" charset="-122"/>
              </a:rPr>
              <a:t>2. </a:t>
            </a:r>
            <a:r>
              <a:rPr lang="zh-CN" altLang="en-US" sz="1200">
                <a:solidFill>
                  <a:srgbClr val="262626"/>
                </a:solidFill>
                <a:latin typeface="微软雅黑" panose="020B0503020204020204" pitchFamily="34" charset="-122"/>
                <a:ea typeface="微软雅黑" panose="020B0503020204020204" pitchFamily="34" charset="-122"/>
              </a:rPr>
              <a:t>工程款</a:t>
            </a:r>
            <a:endParaRPr lang="zh-CN" altLang="en-US" sz="1200">
              <a:solidFill>
                <a:srgbClr val="262626"/>
              </a:solidFill>
              <a:latin typeface="微软雅黑" panose="020B0503020204020204" pitchFamily="34" charset="-122"/>
              <a:ea typeface="微软雅黑" panose="020B0503020204020204" pitchFamily="34" charset="-122"/>
            </a:endParaRPr>
          </a:p>
          <a:p>
            <a:r>
              <a:rPr lang="en-US" altLang="zh-CN" sz="1200">
                <a:solidFill>
                  <a:srgbClr val="262626"/>
                </a:solidFill>
                <a:latin typeface="微软雅黑" panose="020B0503020204020204" pitchFamily="34" charset="-122"/>
                <a:ea typeface="微软雅黑" panose="020B0503020204020204" pitchFamily="34" charset="-122"/>
              </a:rPr>
              <a:t>3. </a:t>
            </a:r>
            <a:r>
              <a:rPr lang="zh-CN" altLang="en-US" sz="1200">
                <a:solidFill>
                  <a:srgbClr val="262626"/>
                </a:solidFill>
                <a:latin typeface="微软雅黑" panose="020B0503020204020204" pitchFamily="34" charset="-122"/>
                <a:ea typeface="微软雅黑" panose="020B0503020204020204" pitchFamily="34" charset="-122"/>
              </a:rPr>
              <a:t>实验材料</a:t>
            </a:r>
            <a:endParaRPr lang="zh-CN" altLang="en-US" sz="1200">
              <a:solidFill>
                <a:srgbClr val="262626"/>
              </a:solidFill>
              <a:latin typeface="微软雅黑" panose="020B0503020204020204" pitchFamily="34" charset="-122"/>
              <a:ea typeface="微软雅黑" panose="020B0503020204020204" pitchFamily="34" charset="-122"/>
            </a:endParaRPr>
          </a:p>
          <a:p>
            <a:r>
              <a:rPr lang="en-US" altLang="zh-CN" sz="1200">
                <a:solidFill>
                  <a:srgbClr val="262626"/>
                </a:solidFill>
                <a:latin typeface="微软雅黑" panose="020B0503020204020204" pitchFamily="34" charset="-122"/>
                <a:ea typeface="微软雅黑" panose="020B0503020204020204" pitchFamily="34" charset="-122"/>
              </a:rPr>
              <a:t>4. </a:t>
            </a:r>
            <a:r>
              <a:rPr lang="zh-CN" altLang="en-US" sz="1200">
                <a:solidFill>
                  <a:srgbClr val="262626"/>
                </a:solidFill>
                <a:latin typeface="微软雅黑" panose="020B0503020204020204" pitchFamily="34" charset="-122"/>
                <a:ea typeface="微软雅黑" panose="020B0503020204020204" pitchFamily="34" charset="-122"/>
              </a:rPr>
              <a:t>测试分析费等</a:t>
            </a:r>
            <a:endParaRPr lang="zh-CN" altLang="en-US" sz="1200">
              <a:solidFill>
                <a:srgbClr val="262626"/>
              </a:solidFill>
              <a:latin typeface="微软雅黑" panose="020B0503020204020204" pitchFamily="34" charset="-122"/>
              <a:ea typeface="微软雅黑" panose="020B0503020204020204" pitchFamily="34" charset="-122"/>
            </a:endParaRPr>
          </a:p>
        </p:txBody>
      </p:sp>
      <p:sp>
        <p:nvSpPr>
          <p:cNvPr id="44" name="矩形 24"/>
          <p:cNvSpPr/>
          <p:nvPr/>
        </p:nvSpPr>
        <p:spPr>
          <a:xfrm>
            <a:off x="5827713" y="1419225"/>
            <a:ext cx="2273300" cy="42863"/>
          </a:xfrm>
          <a:prstGeom prst="rect">
            <a:avLst/>
          </a:prstGeom>
          <a:solidFill>
            <a:srgbClr val="BE1247"/>
          </a:solidFill>
          <a:ln w="9525">
            <a:noFill/>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45" name="TextBox 11"/>
          <p:cNvSpPr txBox="1"/>
          <p:nvPr/>
        </p:nvSpPr>
        <p:spPr>
          <a:xfrm flipH="1">
            <a:off x="5827713" y="1084263"/>
            <a:ext cx="1549400" cy="336550"/>
          </a:xfrm>
          <a:prstGeom prst="rect">
            <a:avLst/>
          </a:prstGeom>
          <a:noFill/>
          <a:ln w="9525">
            <a:noFill/>
          </a:ln>
        </p:spPr>
        <p:txBody>
          <a:bodyPr anchor="t">
            <a:spAutoFit/>
          </a:bodyPr>
          <a:lstStyle/>
          <a:p>
            <a:r>
              <a:rPr lang="zh-CN" altLang="en-US" sz="1600" b="1">
                <a:solidFill>
                  <a:srgbClr val="000000"/>
                </a:solidFill>
                <a:latin typeface="微软雅黑" panose="020B0503020204020204" pitchFamily="34" charset="-122"/>
                <a:ea typeface="微软雅黑" panose="020B0503020204020204" pitchFamily="34" charset="-122"/>
              </a:rPr>
              <a:t>网银对公    </a:t>
            </a:r>
            <a:endParaRPr lang="en-US" altLang="en-US" sz="1600" b="1">
              <a:solidFill>
                <a:srgbClr val="000000"/>
              </a:solidFill>
              <a:latin typeface="微软雅黑" panose="020B0503020204020204" pitchFamily="34" charset="-122"/>
              <a:ea typeface="微软雅黑" panose="020B0503020204020204" pitchFamily="34" charset="-122"/>
            </a:endParaRPr>
          </a:p>
        </p:txBody>
      </p:sp>
      <p:sp>
        <p:nvSpPr>
          <p:cNvPr id="46" name="TextBox 11"/>
          <p:cNvSpPr txBox="1"/>
          <p:nvPr/>
        </p:nvSpPr>
        <p:spPr>
          <a:xfrm rot="-850857" flipH="1">
            <a:off x="1728788" y="3905250"/>
            <a:ext cx="1547812" cy="338138"/>
          </a:xfrm>
          <a:prstGeom prst="rect">
            <a:avLst/>
          </a:prstGeom>
          <a:noFill/>
          <a:ln w="9525">
            <a:noFill/>
          </a:ln>
        </p:spPr>
        <p:txBody>
          <a:bodyPr anchor="t">
            <a:spAutoFit/>
          </a:bodyPr>
          <a:lstStyle/>
          <a:p>
            <a:r>
              <a:rPr lang="zh-CN" altLang="en-US" sz="1600" b="1">
                <a:solidFill>
                  <a:srgbClr val="FFFFFF"/>
                </a:solidFill>
                <a:latin typeface="微软雅黑" panose="020B0503020204020204" pitchFamily="34" charset="-122"/>
                <a:ea typeface="微软雅黑" panose="020B0503020204020204" pitchFamily="34" charset="-122"/>
              </a:rPr>
              <a:t>网银对私    </a:t>
            </a:r>
            <a:endParaRPr lang="en-US" altLang="en-US" sz="1600" b="1">
              <a:solidFill>
                <a:srgbClr val="FFFFFF"/>
              </a:solidFill>
              <a:latin typeface="微软雅黑" panose="020B0503020204020204" pitchFamily="34" charset="-122"/>
              <a:ea typeface="微软雅黑" panose="020B0503020204020204" pitchFamily="34" charset="-122"/>
            </a:endParaRPr>
          </a:p>
        </p:txBody>
      </p:sp>
      <p:sp>
        <p:nvSpPr>
          <p:cNvPr id="47" name="TextBox 11"/>
          <p:cNvSpPr txBox="1"/>
          <p:nvPr/>
        </p:nvSpPr>
        <p:spPr>
          <a:xfrm rot="-742057" flipH="1">
            <a:off x="6716713" y="3790950"/>
            <a:ext cx="1549400" cy="336550"/>
          </a:xfrm>
          <a:prstGeom prst="rect">
            <a:avLst/>
          </a:prstGeom>
          <a:noFill/>
          <a:ln w="9525">
            <a:noFill/>
          </a:ln>
        </p:spPr>
        <p:txBody>
          <a:bodyPr anchor="t">
            <a:spAutoFit/>
          </a:bodyPr>
          <a:lstStyle/>
          <a:p>
            <a:r>
              <a:rPr lang="zh-CN" altLang="en-US" sz="1600" b="1">
                <a:solidFill>
                  <a:srgbClr val="FFFFFF"/>
                </a:solidFill>
                <a:latin typeface="微软雅黑" panose="020B0503020204020204" pitchFamily="34" charset="-122"/>
                <a:ea typeface="微软雅黑" panose="020B0503020204020204" pitchFamily="34" charset="-122"/>
              </a:rPr>
              <a:t>网银对公</a:t>
            </a:r>
            <a:endParaRPr lang="en-US" altLang="en-US" sz="1600" b="1">
              <a:solidFill>
                <a:srgbClr val="FFFFFF"/>
              </a:solidFill>
              <a:latin typeface="微软雅黑" panose="020B0503020204020204" pitchFamily="34" charset="-122"/>
              <a:ea typeface="微软雅黑" panose="020B0503020204020204" pitchFamily="34" charset="-122"/>
            </a:endParaRPr>
          </a:p>
        </p:txBody>
      </p:sp>
      <p:sp>
        <p:nvSpPr>
          <p:cNvPr id="52238" name="AutoShape 2" descr="d:\users\pc\appdata\roaming\360se6\User Data\Temp\get?name=T15fd0BChg1RCvBVdK.jpg"/>
          <p:cNvSpPr>
            <a:spLocks noChangeAspect="1"/>
          </p:cNvSpPr>
          <p:nvPr/>
        </p:nvSpPr>
        <p:spPr>
          <a:xfrm>
            <a:off x="165100" y="-136525"/>
            <a:ext cx="323850" cy="287338"/>
          </a:xfrm>
          <a:prstGeom prst="rect">
            <a:avLst/>
          </a:prstGeom>
          <a:noFill/>
          <a:ln w="9525">
            <a:noFill/>
          </a:ln>
        </p:spPr>
        <p:txBody>
          <a:bodyPr anchor="t"/>
          <a:lstStyle/>
          <a:p>
            <a:endParaRPr lang="zh-CN" altLang="en-US">
              <a:latin typeface="Calibri" panose="020F0502020204030204" pitchFamily="34" charset="0"/>
              <a:ea typeface="宋体" panose="02010600030101010101" pitchFamily="2" charset="-122"/>
            </a:endParaRPr>
          </a:p>
        </p:txBody>
      </p:sp>
      <p:pic>
        <p:nvPicPr>
          <p:cNvPr id="4099" name="Picture 3"/>
          <p:cNvPicPr>
            <a:picLocks noChangeAspect="1" noChangeArrowheads="1"/>
          </p:cNvPicPr>
          <p:nvPr/>
        </p:nvPicPr>
        <p:blipFill rotWithShape="1">
          <a:blip r:embed="rId2" cstate="print"/>
          <a:srcRect t="26494" b="9641"/>
          <a:stretch>
            <a:fillRect/>
          </a:stretch>
        </p:blipFill>
        <p:spPr bwMode="auto">
          <a:xfrm>
            <a:off x="2360046" y="2769294"/>
            <a:ext cx="1414840" cy="79495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4102" name="Picture 6"/>
          <p:cNvPicPr>
            <a:picLocks noChangeAspect="1" noChangeArrowheads="1"/>
          </p:cNvPicPr>
          <p:nvPr/>
        </p:nvPicPr>
        <p:blipFill>
          <a:blip r:embed="rId3" cstate="print"/>
          <a:stretch>
            <a:fillRect/>
          </a:stretch>
        </p:blipFill>
        <p:spPr bwMode="auto">
          <a:xfrm>
            <a:off x="5307316" y="2696342"/>
            <a:ext cx="1574989" cy="93210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（一）网上银行转账支付</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6" name="对角圆角矩形 2"/>
          <p:cNvSpPr/>
          <p:nvPr/>
        </p:nvSpPr>
        <p:spPr>
          <a:xfrm>
            <a:off x="-8255" y="5174615"/>
            <a:ext cx="9767570" cy="2260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290050" y="4899025"/>
            <a:ext cx="393065" cy="275590"/>
          </a:xfrm>
          <a:prstGeom prst="rect">
            <a:avLst/>
          </a:prstGeom>
          <a:noFill/>
        </p:spPr>
        <p:txBody>
          <a:bodyPr wrap="square" rtlCol="0">
            <a:spAutoFit/>
          </a:bodyPr>
          <a:lstStyle/>
          <a:p>
            <a:r>
              <a:rPr lang="en-US" altLang="zh-CN" sz="1200" dirty="0" smtClean="0"/>
              <a:t>60</a:t>
            </a:r>
            <a:endParaRPr lang="en-US" altLang="zh-CN" sz="1200" dirty="0" smtClean="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53" presetClass="entr" presetSubtype="16"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750" fill="hold"/>
                                        <p:tgtEl>
                                          <p:spTgt spid="22"/>
                                        </p:tgtEl>
                                        <p:attrNameLst>
                                          <p:attrName>ppt_w</p:attrName>
                                        </p:attrNameLst>
                                      </p:cBhvr>
                                      <p:tavLst>
                                        <p:tav tm="0">
                                          <p:val>
                                            <p:fltVal val="0"/>
                                          </p:val>
                                        </p:tav>
                                        <p:tav tm="100000">
                                          <p:val>
                                            <p:strVal val="#ppt_w"/>
                                          </p:val>
                                        </p:tav>
                                      </p:tavLst>
                                    </p:anim>
                                    <p:anim calcmode="lin" valueType="num">
                                      <p:cBhvr>
                                        <p:cTn id="14" dur="750" fill="hold"/>
                                        <p:tgtEl>
                                          <p:spTgt spid="22"/>
                                        </p:tgtEl>
                                        <p:attrNameLst>
                                          <p:attrName>ppt_h</p:attrName>
                                        </p:attrNameLst>
                                      </p:cBhvr>
                                      <p:tavLst>
                                        <p:tav tm="0">
                                          <p:val>
                                            <p:fltVal val="0"/>
                                          </p:val>
                                        </p:tav>
                                        <p:tav tm="100000">
                                          <p:val>
                                            <p:strVal val="#ppt_h"/>
                                          </p:val>
                                        </p:tav>
                                      </p:tavLst>
                                    </p:anim>
                                    <p:animEffect transition="in" filter="fade">
                                      <p:cBhvr>
                                        <p:cTn id="15" dur="750"/>
                                        <p:tgtEl>
                                          <p:spTgt spid="2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anim calcmode="lin" valueType="num">
                                      <p:cBhvr>
                                        <p:cTn id="25" dur="1000" fill="hold"/>
                                        <p:tgtEl>
                                          <p:spTgt spid="47"/>
                                        </p:tgtEl>
                                        <p:attrNameLst>
                                          <p:attrName>ppt_x</p:attrName>
                                        </p:attrNameLst>
                                      </p:cBhvr>
                                      <p:tavLst>
                                        <p:tav tm="0">
                                          <p:val>
                                            <p:strVal val="#ppt_x"/>
                                          </p:val>
                                        </p:tav>
                                        <p:tav tm="100000">
                                          <p:val>
                                            <p:strVal val="#ppt_x"/>
                                          </p:val>
                                        </p:tav>
                                      </p:tavLst>
                                    </p:anim>
                                    <p:anim calcmode="lin" valueType="num">
                                      <p:cBhvr>
                                        <p:cTn id="26" dur="1000" fill="hold"/>
                                        <p:tgtEl>
                                          <p:spTgt spid="47"/>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par>
                          <p:cTn id="31" fill="hold">
                            <p:stCondLst>
                              <p:cond delay="2000"/>
                            </p:stCondLst>
                            <p:childTnLst>
                              <p:par>
                                <p:cTn id="32" presetID="26" presetClass="emph" presetSubtype="0" repeatCount="2000" fill="hold" grpId="1" nodeType="afterEffect">
                                  <p:stCondLst>
                                    <p:cond delay="0"/>
                                  </p:stCondLst>
                                  <p:childTnLst>
                                    <p:animEffect transition="out" filter="fade">
                                      <p:cBhvr>
                                        <p:cTn id="33" dur="250" tmFilter="0, 0; .2, .5; .8, .5; 1, 0"/>
                                        <p:tgtEl>
                                          <p:spTgt spid="34"/>
                                        </p:tgtEl>
                                      </p:cBhvr>
                                    </p:animEffect>
                                    <p:animScale>
                                      <p:cBhvr>
                                        <p:cTn id="34" dur="125" autoRev="1" fill="hold"/>
                                        <p:tgtEl>
                                          <p:spTgt spid="34"/>
                                        </p:tgtEl>
                                      </p:cBhvr>
                                      <p:by x="105000" y="105000"/>
                                    </p:animScale>
                                  </p:childTnLst>
                                </p:cTn>
                              </p:par>
                            </p:childTnLst>
                          </p:cTn>
                        </p:par>
                        <p:par>
                          <p:cTn id="35" fill="hold">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right)">
                                      <p:cBhvr>
                                        <p:cTn id="38" dur="500"/>
                                        <p:tgtEl>
                                          <p:spTgt spid="39"/>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4099"/>
                                        </p:tgtEl>
                                        <p:attrNameLst>
                                          <p:attrName>style.visibility</p:attrName>
                                        </p:attrNameLst>
                                      </p:cBhvr>
                                      <p:to>
                                        <p:strVal val="visible"/>
                                      </p:to>
                                    </p:set>
                                    <p:animEffect transition="in" filter="fade">
                                      <p:cBhvr>
                                        <p:cTn id="46" dur="500"/>
                                        <p:tgtEl>
                                          <p:spTgt spid="4099"/>
                                        </p:tgtEl>
                                      </p:cBhvr>
                                    </p:animEffect>
                                  </p:childTnLst>
                                </p:cTn>
                              </p:par>
                            </p:childTnLst>
                          </p:cTn>
                        </p:par>
                        <p:par>
                          <p:cTn id="47" fill="hold">
                            <p:stCondLst>
                              <p:cond delay="4000"/>
                            </p:stCondLst>
                            <p:childTnLst>
                              <p:par>
                                <p:cTn id="48" presetID="52" presetClass="entr" presetSubtype="0" fill="hold" grpId="0" nodeType="afterEffect">
                                  <p:stCondLst>
                                    <p:cond delay="0"/>
                                  </p:stCondLst>
                                  <p:childTnLst>
                                    <p:set>
                                      <p:cBhvr>
                                        <p:cTn id="49" dur="1" fill="hold">
                                          <p:stCondLst>
                                            <p:cond delay="0"/>
                                          </p:stCondLst>
                                        </p:cTn>
                                        <p:tgtEl>
                                          <p:spTgt spid="52230"/>
                                        </p:tgtEl>
                                        <p:attrNameLst>
                                          <p:attrName>style.visibility</p:attrName>
                                        </p:attrNameLst>
                                      </p:cBhvr>
                                      <p:to>
                                        <p:strVal val="visible"/>
                                      </p:to>
                                    </p:set>
                                    <p:animScale>
                                      <p:cBhvr>
                                        <p:cTn id="50" dur="1000" decel="50000" fill="hold">
                                          <p:stCondLst>
                                            <p:cond delay="0"/>
                                          </p:stCondLst>
                                        </p:cTn>
                                        <p:tgtEl>
                                          <p:spTgt spid="522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52230"/>
                                        </p:tgtEl>
                                        <p:attrNameLst>
                                          <p:attrName>ppt_x</p:attrName>
                                          <p:attrName>ppt_y</p:attrName>
                                        </p:attrNameLst>
                                      </p:cBhvr>
                                    </p:animMotion>
                                    <p:animEffect transition="in" filter="fade">
                                      <p:cBhvr>
                                        <p:cTn id="52" dur="1000"/>
                                        <p:tgtEl>
                                          <p:spTgt spid="52230"/>
                                        </p:tgtEl>
                                      </p:cBhvr>
                                    </p:animEffect>
                                  </p:childTnLst>
                                </p:cTn>
                              </p:par>
                            </p:childTnLst>
                          </p:cTn>
                        </p:par>
                        <p:par>
                          <p:cTn id="53" fill="hold">
                            <p:stCondLst>
                              <p:cond delay="5000"/>
                            </p:stCondLst>
                            <p:childTnLst>
                              <p:par>
                                <p:cTn id="54" presetID="22" presetClass="entr" presetSubtype="4"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5500"/>
                            </p:stCondLst>
                            <p:childTnLst>
                              <p:par>
                                <p:cTn id="58" presetID="26" presetClass="emph" presetSubtype="0" repeatCount="2000" fill="hold" grpId="1" nodeType="afterEffect">
                                  <p:stCondLst>
                                    <p:cond delay="0"/>
                                  </p:stCondLst>
                                  <p:childTnLst>
                                    <p:animEffect transition="out" filter="fade">
                                      <p:cBhvr>
                                        <p:cTn id="59" dur="250" tmFilter="0, 0; .2, .5; .8, .5; 1, 0"/>
                                        <p:tgtEl>
                                          <p:spTgt spid="35"/>
                                        </p:tgtEl>
                                      </p:cBhvr>
                                    </p:animEffect>
                                    <p:animScale>
                                      <p:cBhvr>
                                        <p:cTn id="60" dur="125" autoRev="1" fill="hold"/>
                                        <p:tgtEl>
                                          <p:spTgt spid="35"/>
                                        </p:tgtEl>
                                      </p:cBhvr>
                                      <p:by x="105000" y="105000"/>
                                    </p:animScale>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childTnLst>
                          </p:cTn>
                        </p:par>
                        <p:par>
                          <p:cTn id="65" fill="hold">
                            <p:stCondLst>
                              <p:cond delay="6500"/>
                            </p:stCondLst>
                            <p:childTnLst>
                              <p:par>
                                <p:cTn id="66" presetID="22" presetClass="entr" presetSubtype="2"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right)">
                                      <p:cBhvr>
                                        <p:cTn id="68" dur="500"/>
                                        <p:tgtEl>
                                          <p:spTgt spid="45"/>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4102"/>
                                        </p:tgtEl>
                                        <p:attrNameLst>
                                          <p:attrName>style.visibility</p:attrName>
                                        </p:attrNameLst>
                                      </p:cBhvr>
                                      <p:to>
                                        <p:strVal val="visible"/>
                                      </p:to>
                                    </p:set>
                                    <p:animEffect transition="in" filter="fade">
                                      <p:cBhvr>
                                        <p:cTn id="72" dur="500"/>
                                        <p:tgtEl>
                                          <p:spTgt spid="4102"/>
                                        </p:tgtEl>
                                      </p:cBhvr>
                                    </p:animEffect>
                                  </p:childTnLst>
                                </p:cTn>
                              </p:par>
                            </p:childTnLst>
                          </p:cTn>
                        </p:par>
                        <p:par>
                          <p:cTn id="73" fill="hold">
                            <p:stCondLst>
                              <p:cond delay="7500"/>
                            </p:stCondLst>
                            <p:childTnLst>
                              <p:par>
                                <p:cTn id="74" presetID="52" presetClass="entr" presetSubtype="0" fill="hold" grpId="0" nodeType="afterEffect">
                                  <p:stCondLst>
                                    <p:cond delay="0"/>
                                  </p:stCondLst>
                                  <p:childTnLst>
                                    <p:set>
                                      <p:cBhvr>
                                        <p:cTn id="75" dur="1" fill="hold">
                                          <p:stCondLst>
                                            <p:cond delay="0"/>
                                          </p:stCondLst>
                                        </p:cTn>
                                        <p:tgtEl>
                                          <p:spTgt spid="52233"/>
                                        </p:tgtEl>
                                        <p:attrNameLst>
                                          <p:attrName>style.visibility</p:attrName>
                                        </p:attrNameLst>
                                      </p:cBhvr>
                                      <p:to>
                                        <p:strVal val="visible"/>
                                      </p:to>
                                    </p:set>
                                    <p:animScale>
                                      <p:cBhvr>
                                        <p:cTn id="76" dur="1000" decel="50000" fill="hold">
                                          <p:stCondLst>
                                            <p:cond delay="0"/>
                                          </p:stCondLst>
                                        </p:cTn>
                                        <p:tgtEl>
                                          <p:spTgt spid="522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52233"/>
                                        </p:tgtEl>
                                        <p:attrNameLst>
                                          <p:attrName>ppt_x</p:attrName>
                                          <p:attrName>ppt_y</p:attrName>
                                        </p:attrNameLst>
                                      </p:cBhvr>
                                    </p:animMotion>
                                    <p:animEffect transition="in" filter="fade">
                                      <p:cBhvr>
                                        <p:cTn id="78" dur="1000"/>
                                        <p:tgtEl>
                                          <p:spTgt spid="5223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4" grpId="1" bldLvl="0" animBg="1"/>
      <p:bldP spid="35" grpId="0" bldLvl="0" animBg="1"/>
      <p:bldP spid="35" grpId="1" bldLvl="0" animBg="1"/>
      <p:bldP spid="52230" grpId="0"/>
      <p:bldP spid="39" grpId="0" bldLvl="0" animBg="1"/>
      <p:bldP spid="40" grpId="0"/>
      <p:bldP spid="52233" grpId="0"/>
      <p:bldP spid="44" grpId="0" bldLvl="0" animBg="1"/>
      <p:bldP spid="45" grpId="0"/>
      <p:bldP spid="46" grpId="0"/>
      <p:bldP spid="47" grpId="0"/>
      <p:bldP spid="6"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7721600" y="2076450"/>
            <a:ext cx="1784350" cy="1298575"/>
            <a:chOff x="7737176" y="3044094"/>
            <a:chExt cx="1677511" cy="1374579"/>
          </a:xfrm>
        </p:grpSpPr>
        <p:grpSp>
          <p:nvGrpSpPr>
            <p:cNvPr id="54274" name="组合 53"/>
            <p:cNvGrpSpPr/>
            <p:nvPr/>
          </p:nvGrpSpPr>
          <p:grpSpPr>
            <a:xfrm>
              <a:off x="7737176" y="3044094"/>
              <a:ext cx="1677511" cy="1374579"/>
              <a:chOff x="7647017" y="2699415"/>
              <a:chExt cx="2617944" cy="2145185"/>
            </a:xfrm>
          </p:grpSpPr>
          <p:sp>
            <p:nvSpPr>
              <p:cNvPr id="54275" name="Oval 8"/>
              <p:cNvSpPr/>
              <p:nvPr/>
            </p:nvSpPr>
            <p:spPr>
              <a:xfrm flipV="1">
                <a:off x="7647017" y="4398779"/>
                <a:ext cx="2617944" cy="445821"/>
              </a:xfrm>
              <a:prstGeom prst="ellipse">
                <a:avLst/>
              </a:prstGeom>
              <a:gradFill rotWithShape="1">
                <a:gsLst>
                  <a:gs pos="0">
                    <a:srgbClr val="000000">
                      <a:alpha val="70000"/>
                    </a:srgbClr>
                  </a:gs>
                  <a:gs pos="100000">
                    <a:srgbClr val="FFFFFF">
                      <a:alpha val="0"/>
                    </a:srgbClr>
                  </a:gs>
                </a:gsLst>
                <a:path path="shape">
                  <a:fillToRect l="50000" t="50000" r="50000" b="50000"/>
                </a:path>
                <a:tileRect/>
              </a:gradFill>
              <a:ln w="9525">
                <a:noFill/>
              </a:ln>
            </p:spPr>
            <p:txBody>
              <a:bodyPr rot="10800000" wrap="none" anchor="ctr"/>
              <a:lstStyle/>
              <a:p>
                <a:endParaRPr lang="zh-CN" altLang="en-US" dirty="0">
                  <a:solidFill>
                    <a:srgbClr val="000000"/>
                  </a:solidFill>
                  <a:latin typeface="Arial" panose="020B0604020202020204" pitchFamily="34" charset="0"/>
                  <a:ea typeface="微软雅黑" panose="020B0503020204020204" pitchFamily="34" charset="-122"/>
                </a:endParaRPr>
              </a:p>
            </p:txBody>
          </p:sp>
          <p:sp>
            <p:nvSpPr>
              <p:cNvPr id="54276" name="Oval 19"/>
              <p:cNvSpPr/>
              <p:nvPr/>
            </p:nvSpPr>
            <p:spPr>
              <a:xfrm>
                <a:off x="8010362" y="2699415"/>
                <a:ext cx="1933179" cy="1932765"/>
              </a:xfrm>
              <a:prstGeom prst="ellipse">
                <a:avLst/>
              </a:prstGeom>
              <a:solidFill>
                <a:srgbClr val="0070C0"/>
              </a:solidFill>
              <a:ln w="25400">
                <a:noFill/>
              </a:ln>
            </p:spPr>
            <p:txBody>
              <a:bodyPr anchor="ctr"/>
              <a:lstStyle/>
              <a:p>
                <a:pPr algn="ct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54277" name="未知"/>
              <p:cNvSpPr/>
              <p:nvPr/>
            </p:nvSpPr>
            <p:spPr>
              <a:xfrm>
                <a:off x="8233958" y="2743998"/>
                <a:ext cx="1488316" cy="726425"/>
              </a:xfrm>
              <a:custGeom>
                <a:avLst/>
                <a:gdLst/>
                <a:ahLst/>
                <a:cxnLst>
                  <a:cxn ang="0">
                    <a:pos x="821334" y="207112"/>
                  </a:cxn>
                  <a:cxn ang="0">
                    <a:pos x="831474" y="228538"/>
                  </a:cxn>
                  <a:cxn ang="0">
                    <a:pos x="833727" y="248943"/>
                  </a:cxn>
                  <a:cxn ang="0">
                    <a:pos x="830347" y="267308"/>
                  </a:cxn>
                  <a:cxn ang="0">
                    <a:pos x="819080" y="284652"/>
                  </a:cxn>
                  <a:cxn ang="0">
                    <a:pos x="803307" y="299956"/>
                  </a:cxn>
                  <a:cxn ang="0">
                    <a:pos x="781901" y="312199"/>
                  </a:cxn>
                  <a:cxn ang="0">
                    <a:pos x="754861" y="324442"/>
                  </a:cxn>
                  <a:cxn ang="0">
                    <a:pos x="724441" y="335665"/>
                  </a:cxn>
                  <a:cxn ang="0">
                    <a:pos x="689515" y="344847"/>
                  </a:cxn>
                  <a:cxn ang="0">
                    <a:pos x="651208" y="353009"/>
                  </a:cxn>
                  <a:cxn ang="0">
                    <a:pos x="610648" y="359131"/>
                  </a:cxn>
                  <a:cxn ang="0">
                    <a:pos x="565582" y="364232"/>
                  </a:cxn>
                  <a:cxn ang="0">
                    <a:pos x="520516" y="367293"/>
                  </a:cxn>
                  <a:cxn ang="0">
                    <a:pos x="501363" y="368313"/>
                  </a:cxn>
                  <a:cxn ang="0">
                    <a:pos x="300817" y="368313"/>
                  </a:cxn>
                  <a:cxn ang="0">
                    <a:pos x="297437" y="368313"/>
                  </a:cxn>
                  <a:cxn ang="0">
                    <a:pos x="258004" y="366273"/>
                  </a:cxn>
                  <a:cxn ang="0">
                    <a:pos x="219698" y="364232"/>
                  </a:cxn>
                  <a:cxn ang="0">
                    <a:pos x="182518" y="360151"/>
                  </a:cxn>
                  <a:cxn ang="0">
                    <a:pos x="148718" y="356070"/>
                  </a:cxn>
                  <a:cxn ang="0">
                    <a:pos x="117172" y="349949"/>
                  </a:cxn>
                  <a:cxn ang="0">
                    <a:pos x="89006" y="342807"/>
                  </a:cxn>
                  <a:cxn ang="0">
                    <a:pos x="64219" y="335665"/>
                  </a:cxn>
                  <a:cxn ang="0">
                    <a:pos x="42813" y="325462"/>
                  </a:cxn>
                  <a:cxn ang="0">
                    <a:pos x="24786" y="314240"/>
                  </a:cxn>
                  <a:cxn ang="0">
                    <a:pos x="11266" y="301996"/>
                  </a:cxn>
                  <a:cxn ang="0">
                    <a:pos x="3379" y="286693"/>
                  </a:cxn>
                  <a:cxn ang="0">
                    <a:pos x="0" y="271389"/>
                  </a:cxn>
                  <a:cxn ang="0">
                    <a:pos x="0" y="269348"/>
                  </a:cxn>
                  <a:cxn ang="0">
                    <a:pos x="2253" y="252004"/>
                  </a:cxn>
                  <a:cxn ang="0">
                    <a:pos x="10139" y="230578"/>
                  </a:cxn>
                  <a:cxn ang="0">
                    <a:pos x="32673" y="191808"/>
                  </a:cxn>
                  <a:cxn ang="0">
                    <a:pos x="59712" y="155079"/>
                  </a:cxn>
                  <a:cxn ang="0">
                    <a:pos x="92386" y="121410"/>
                  </a:cxn>
                  <a:cxn ang="0">
                    <a:pos x="128439" y="90803"/>
                  </a:cxn>
                  <a:cxn ang="0">
                    <a:pos x="170125" y="64276"/>
                  </a:cxn>
                  <a:cxn ang="0">
                    <a:pos x="215191" y="42850"/>
                  </a:cxn>
                  <a:cxn ang="0">
                    <a:pos x="261384" y="24486"/>
                  </a:cxn>
                  <a:cxn ang="0">
                    <a:pos x="313211" y="11222"/>
                  </a:cxn>
                  <a:cxn ang="0">
                    <a:pos x="366164" y="3060"/>
                  </a:cxn>
                  <a:cxn ang="0">
                    <a:pos x="421370" y="0"/>
                  </a:cxn>
                  <a:cxn ang="0">
                    <a:pos x="421370" y="0"/>
                  </a:cxn>
                  <a:cxn ang="0">
                    <a:pos x="478829" y="3060"/>
                  </a:cxn>
                  <a:cxn ang="0">
                    <a:pos x="534036" y="12243"/>
                  </a:cxn>
                  <a:cxn ang="0">
                    <a:pos x="588115" y="27547"/>
                  </a:cxn>
                  <a:cxn ang="0">
                    <a:pos x="637688" y="46931"/>
                  </a:cxn>
                  <a:cxn ang="0">
                    <a:pos x="682755" y="70397"/>
                  </a:cxn>
                  <a:cxn ang="0">
                    <a:pos x="725568" y="99985"/>
                  </a:cxn>
                  <a:cxn ang="0">
                    <a:pos x="762747" y="132633"/>
                  </a:cxn>
                  <a:cxn ang="0">
                    <a:pos x="794294" y="168342"/>
                  </a:cxn>
                  <a:cxn ang="0">
                    <a:pos x="821334" y="207112"/>
                  </a:cxn>
                  <a:cxn ang="0">
                    <a:pos x="821334" y="207112"/>
                  </a:cxn>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tileRect/>
              </a:gradFill>
              <a:ln w="9525">
                <a:noFill/>
              </a:ln>
            </p:spPr>
            <p:txBody>
              <a:bodyPr/>
              <a:lstStyle/>
              <a:p>
                <a:endParaRPr lang="zh-CN" altLang="en-US"/>
              </a:p>
            </p:txBody>
          </p:sp>
        </p:grpSp>
        <p:sp>
          <p:nvSpPr>
            <p:cNvPr id="54278" name="TextBox 54"/>
            <p:cNvSpPr txBox="1"/>
            <p:nvPr/>
          </p:nvSpPr>
          <p:spPr>
            <a:xfrm>
              <a:off x="8074470" y="3231965"/>
              <a:ext cx="1031580" cy="878521"/>
            </a:xfrm>
            <a:prstGeom prst="rect">
              <a:avLst/>
            </a:prstGeom>
            <a:noFill/>
            <a:ln w="9525">
              <a:noFill/>
            </a:ln>
          </p:spPr>
          <p:txBody>
            <a:bodyPr wrap="none" anchor="t">
              <a:spAutoFit/>
            </a:bodyPr>
            <a:lstStyle/>
            <a:p>
              <a:pPr algn="ctr"/>
              <a:r>
                <a:rPr lang="zh-CN" altLang="en-US" sz="2400" i="1">
                  <a:solidFill>
                    <a:srgbClr val="FFFFFF"/>
                  </a:solidFill>
                  <a:latin typeface="Impact" panose="020B0806030902050204" pitchFamily="34" charset="0"/>
                  <a:ea typeface="微软雅黑" panose="020B0503020204020204" pitchFamily="34" charset="-122"/>
                </a:rPr>
                <a:t>公务卡</a:t>
              </a:r>
              <a:endParaRPr lang="zh-CN" altLang="en-US" sz="2400" i="1">
                <a:solidFill>
                  <a:srgbClr val="FFFFFF"/>
                </a:solidFill>
                <a:latin typeface="Impact" panose="020B0806030902050204" pitchFamily="34" charset="0"/>
                <a:ea typeface="微软雅黑" panose="020B0503020204020204" pitchFamily="34" charset="-122"/>
              </a:endParaRPr>
            </a:p>
            <a:p>
              <a:pPr algn="ctr"/>
              <a:r>
                <a:rPr lang="zh-CN" altLang="en-US" sz="2400" i="1">
                  <a:solidFill>
                    <a:srgbClr val="FFFFFF"/>
                  </a:solidFill>
                  <a:latin typeface="Impact" panose="020B0806030902050204" pitchFamily="34" charset="0"/>
                  <a:ea typeface="微软雅黑" panose="020B0503020204020204" pitchFamily="34" charset="-122"/>
                </a:rPr>
                <a:t>支付</a:t>
              </a:r>
              <a:endParaRPr lang="zh-CN" altLang="en-US" sz="2400" i="1">
                <a:solidFill>
                  <a:srgbClr val="FFFFFF"/>
                </a:solidFill>
                <a:latin typeface="Impact" panose="020B0806030902050204" pitchFamily="34" charset="0"/>
                <a:ea typeface="微软雅黑" panose="020B0503020204020204" pitchFamily="34" charset="-122"/>
              </a:endParaRPr>
            </a:p>
          </p:txBody>
        </p:sp>
      </p:grpSp>
      <p:sp>
        <p:nvSpPr>
          <p:cNvPr id="59" name="AutoShape 7"/>
          <p:cNvSpPr/>
          <p:nvPr/>
        </p:nvSpPr>
        <p:spPr>
          <a:xfrm>
            <a:off x="260350" y="2266950"/>
            <a:ext cx="7105650" cy="865188"/>
          </a:xfrm>
          <a:prstGeom prst="homePlate">
            <a:avLst>
              <a:gd name="adj" fmla="val 39771"/>
            </a:avLst>
          </a:prstGeom>
          <a:gradFill rotWithShape="1">
            <a:gsLst>
              <a:gs pos="0">
                <a:srgbClr val="FAFAFA"/>
              </a:gs>
              <a:gs pos="100000">
                <a:srgbClr val="EAEAEA"/>
              </a:gs>
            </a:gsLst>
            <a:lin ang="5400000" scaled="1"/>
            <a:tileRect/>
          </a:gradFill>
          <a:ln w="9525" cap="flat" cmpd="sng">
            <a:solidFill>
              <a:srgbClr val="EAEAEA"/>
            </a:solidFill>
            <a:prstDash val="solid"/>
            <a:miter/>
            <a:headEnd type="none" w="med" len="med"/>
            <a:tailEnd type="none" w="med" len="med"/>
          </a:ln>
        </p:spPr>
        <p:txBody>
          <a:bodyPr wrap="none" anchor="ctr"/>
          <a:lstStyle/>
          <a:p>
            <a:pPr marL="357505" indent="-357505">
              <a:lnSpc>
                <a:spcPct val="120000"/>
              </a:lnSpc>
            </a:pPr>
            <a:endParaRPr lang="zh-CN" altLang="en-US" sz="1200" dirty="0">
              <a:solidFill>
                <a:srgbClr val="646464"/>
              </a:solidFill>
              <a:latin typeface="Arial" panose="020B0604020202020204" pitchFamily="34" charset="0"/>
              <a:ea typeface="微软雅黑" panose="020B0503020204020204" pitchFamily="34" charset="-122"/>
            </a:endParaRPr>
          </a:p>
        </p:txBody>
      </p:sp>
      <p:sp>
        <p:nvSpPr>
          <p:cNvPr id="60" name="AutoShape 8"/>
          <p:cNvSpPr/>
          <p:nvPr/>
        </p:nvSpPr>
        <p:spPr>
          <a:xfrm>
            <a:off x="5068888" y="2254250"/>
            <a:ext cx="603250" cy="887413"/>
          </a:xfrm>
          <a:prstGeom prst="chevron">
            <a:avLst>
              <a:gd name="adj" fmla="val 55439"/>
            </a:avLst>
          </a:prstGeom>
          <a:solidFill>
            <a:srgbClr val="0070C0"/>
          </a:solidFill>
          <a:ln w="25400">
            <a:noFill/>
          </a:ln>
        </p:spPr>
        <p:txBody>
          <a:bodyPr anchor="ctr"/>
          <a:lstStyle/>
          <a:p>
            <a:pPr algn="ct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1" name="AutoShape 8"/>
          <p:cNvSpPr/>
          <p:nvPr/>
        </p:nvSpPr>
        <p:spPr>
          <a:xfrm>
            <a:off x="3171825" y="2254250"/>
            <a:ext cx="601663" cy="887413"/>
          </a:xfrm>
          <a:prstGeom prst="chevron">
            <a:avLst>
              <a:gd name="adj" fmla="val 55439"/>
            </a:avLst>
          </a:prstGeom>
          <a:solidFill>
            <a:srgbClr val="0070C0"/>
          </a:solidFill>
          <a:ln w="25400">
            <a:noFill/>
          </a:ln>
        </p:spPr>
        <p:txBody>
          <a:bodyPr anchor="ctr"/>
          <a:lstStyle/>
          <a:p>
            <a:pPr algn="ct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2" name="AutoShape 8"/>
          <p:cNvSpPr/>
          <p:nvPr/>
        </p:nvSpPr>
        <p:spPr>
          <a:xfrm>
            <a:off x="1273175" y="2254250"/>
            <a:ext cx="603250" cy="887413"/>
          </a:xfrm>
          <a:prstGeom prst="chevron">
            <a:avLst>
              <a:gd name="adj" fmla="val 55439"/>
            </a:avLst>
          </a:prstGeom>
          <a:solidFill>
            <a:srgbClr val="0070C0"/>
          </a:solidFill>
          <a:ln w="25400">
            <a:noFill/>
          </a:ln>
        </p:spPr>
        <p:txBody>
          <a:bodyPr anchor="ctr"/>
          <a:lstStyle/>
          <a:p>
            <a:pPr algn="ct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3" name="AutoShape 8"/>
          <p:cNvSpPr/>
          <p:nvPr/>
        </p:nvSpPr>
        <p:spPr>
          <a:xfrm>
            <a:off x="6967538" y="2254250"/>
            <a:ext cx="601662" cy="887413"/>
          </a:xfrm>
          <a:prstGeom prst="chevron">
            <a:avLst>
              <a:gd name="adj" fmla="val 55439"/>
            </a:avLst>
          </a:prstGeom>
          <a:solidFill>
            <a:srgbClr val="0070C0"/>
          </a:solidFill>
          <a:ln w="25400">
            <a:noFill/>
          </a:ln>
        </p:spPr>
        <p:txBody>
          <a:bodyPr anchor="ctr"/>
          <a:lstStyle/>
          <a:p>
            <a:pPr algn="ct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558800" y="2516188"/>
            <a:ext cx="269875" cy="368300"/>
          </a:xfrm>
          <a:prstGeom prst="rect">
            <a:avLst/>
          </a:prstGeom>
          <a:noFill/>
          <a:ln w="9525">
            <a:noFill/>
          </a:ln>
        </p:spPr>
        <p:txBody>
          <a:bodyPr wrap="square" anchor="t">
            <a:spAutoFit/>
          </a:bodyPr>
          <a:lstStyle/>
          <a:p>
            <a:r>
              <a:rPr lang="en-US" altLang="en-US" i="1" dirty="0">
                <a:solidFill>
                  <a:srgbClr val="646464"/>
                </a:solidFill>
                <a:latin typeface="Impact" panose="020B0806030902050204" pitchFamily="34" charset="0"/>
                <a:ea typeface="微软雅黑" panose="020B0503020204020204" pitchFamily="34" charset="-122"/>
              </a:rPr>
              <a:t>1</a:t>
            </a:r>
            <a:endParaRPr lang="en-US" altLang="en-US" i="1" dirty="0">
              <a:solidFill>
                <a:srgbClr val="646464"/>
              </a:solidFill>
              <a:latin typeface="Impact" panose="020B0806030902050204" pitchFamily="34" charset="0"/>
              <a:ea typeface="微软雅黑" panose="020B0503020204020204" pitchFamily="34" charset="-122"/>
            </a:endParaRPr>
          </a:p>
        </p:txBody>
      </p:sp>
      <p:sp>
        <p:nvSpPr>
          <p:cNvPr id="65" name="TextBox 64"/>
          <p:cNvSpPr txBox="1"/>
          <p:nvPr/>
        </p:nvSpPr>
        <p:spPr>
          <a:xfrm>
            <a:off x="2300288" y="2514600"/>
            <a:ext cx="296862" cy="368300"/>
          </a:xfrm>
          <a:prstGeom prst="rect">
            <a:avLst/>
          </a:prstGeom>
          <a:noFill/>
          <a:ln w="9525">
            <a:noFill/>
          </a:ln>
        </p:spPr>
        <p:txBody>
          <a:bodyPr wrap="none" anchor="t">
            <a:spAutoFit/>
          </a:bodyPr>
          <a:lstStyle/>
          <a:p>
            <a:r>
              <a:rPr lang="en-US" altLang="zh-CN" i="1" dirty="0">
                <a:solidFill>
                  <a:srgbClr val="646464"/>
                </a:solidFill>
                <a:latin typeface="Impact" panose="020B0806030902050204" pitchFamily="34" charset="0"/>
                <a:ea typeface="微软雅黑" panose="020B0503020204020204" pitchFamily="34" charset="-122"/>
              </a:rPr>
              <a:t>2</a:t>
            </a:r>
            <a:endParaRPr lang="zh-CN" altLang="en-US" i="1" dirty="0">
              <a:solidFill>
                <a:srgbClr val="646464"/>
              </a:solidFill>
              <a:latin typeface="Impact" panose="020B0806030902050204" pitchFamily="34" charset="0"/>
              <a:ea typeface="微软雅黑" panose="020B0503020204020204" pitchFamily="34" charset="-122"/>
            </a:endParaRPr>
          </a:p>
        </p:txBody>
      </p:sp>
      <p:sp>
        <p:nvSpPr>
          <p:cNvPr id="66" name="TextBox 65"/>
          <p:cNvSpPr txBox="1"/>
          <p:nvPr/>
        </p:nvSpPr>
        <p:spPr>
          <a:xfrm>
            <a:off x="4173538" y="2516188"/>
            <a:ext cx="304800" cy="368300"/>
          </a:xfrm>
          <a:prstGeom prst="rect">
            <a:avLst/>
          </a:prstGeom>
          <a:noFill/>
          <a:ln w="9525">
            <a:noFill/>
          </a:ln>
        </p:spPr>
        <p:txBody>
          <a:bodyPr wrap="none" anchor="t">
            <a:spAutoFit/>
          </a:bodyPr>
          <a:lstStyle/>
          <a:p>
            <a:r>
              <a:rPr lang="en-US" altLang="zh-CN" i="1" dirty="0">
                <a:solidFill>
                  <a:srgbClr val="646464"/>
                </a:solidFill>
                <a:latin typeface="Impact" panose="020B0806030902050204" pitchFamily="34" charset="0"/>
                <a:ea typeface="微软雅黑" panose="020B0503020204020204" pitchFamily="34" charset="-122"/>
              </a:rPr>
              <a:t>3</a:t>
            </a:r>
            <a:endParaRPr lang="en-US" altLang="zh-CN" i="1" dirty="0">
              <a:solidFill>
                <a:srgbClr val="646464"/>
              </a:solidFill>
              <a:latin typeface="Impact" panose="020B0806030902050204" pitchFamily="34" charset="0"/>
              <a:ea typeface="微软雅黑" panose="020B0503020204020204" pitchFamily="34" charset="-122"/>
            </a:endParaRPr>
          </a:p>
        </p:txBody>
      </p:sp>
      <p:sp>
        <p:nvSpPr>
          <p:cNvPr id="67" name="TextBox 66"/>
          <p:cNvSpPr txBox="1"/>
          <p:nvPr/>
        </p:nvSpPr>
        <p:spPr>
          <a:xfrm>
            <a:off x="6096000" y="2543175"/>
            <a:ext cx="296863" cy="368300"/>
          </a:xfrm>
          <a:prstGeom prst="rect">
            <a:avLst/>
          </a:prstGeom>
          <a:noFill/>
          <a:ln w="9525">
            <a:noFill/>
          </a:ln>
        </p:spPr>
        <p:txBody>
          <a:bodyPr wrap="none" anchor="t">
            <a:spAutoFit/>
          </a:bodyPr>
          <a:lstStyle/>
          <a:p>
            <a:r>
              <a:rPr lang="en-US" altLang="en-US" i="1">
                <a:solidFill>
                  <a:srgbClr val="646464"/>
                </a:solidFill>
                <a:latin typeface="Impact" panose="020B0806030902050204" pitchFamily="34" charset="0"/>
                <a:ea typeface="微软雅黑" panose="020B0503020204020204" pitchFamily="34" charset="-122"/>
              </a:rPr>
              <a:t>4</a:t>
            </a:r>
            <a:endParaRPr lang="en-US" altLang="en-US" i="1">
              <a:solidFill>
                <a:srgbClr val="646464"/>
              </a:solidFill>
              <a:latin typeface="Impact" panose="020B0806030902050204" pitchFamily="34" charset="0"/>
              <a:ea typeface="微软雅黑" panose="020B0503020204020204" pitchFamily="34" charset="-122"/>
            </a:endParaRPr>
          </a:p>
        </p:txBody>
      </p:sp>
      <p:grpSp>
        <p:nvGrpSpPr>
          <p:cNvPr id="68" name="组合 67"/>
          <p:cNvGrpSpPr/>
          <p:nvPr/>
        </p:nvGrpSpPr>
        <p:grpSpPr>
          <a:xfrm>
            <a:off x="558800" y="2731453"/>
            <a:ext cx="2047875" cy="2279123"/>
            <a:chOff x="941884" y="3983470"/>
            <a:chExt cx="1925931" cy="2408422"/>
          </a:xfrm>
        </p:grpSpPr>
        <p:cxnSp>
          <p:nvCxnSpPr>
            <p:cNvPr id="54289" name="直接连接符 68"/>
            <p:cNvCxnSpPr/>
            <p:nvPr/>
          </p:nvCxnSpPr>
          <p:spPr>
            <a:xfrm>
              <a:off x="941884" y="3983470"/>
              <a:ext cx="0" cy="1358533"/>
            </a:xfrm>
            <a:prstGeom prst="line">
              <a:avLst/>
            </a:prstGeom>
            <a:ln w="9525" cap="flat" cmpd="sng">
              <a:solidFill>
                <a:srgbClr val="888888"/>
              </a:solidFill>
              <a:prstDash val="solid"/>
              <a:round/>
              <a:headEnd type="oval" w="med" len="med"/>
              <a:tailEnd type="oval" w="med" len="med"/>
            </a:ln>
          </p:spPr>
        </p:cxnSp>
        <p:sp>
          <p:nvSpPr>
            <p:cNvPr id="54290" name="TextBox 69"/>
            <p:cNvSpPr txBox="1"/>
            <p:nvPr/>
          </p:nvSpPr>
          <p:spPr>
            <a:xfrm>
              <a:off x="941884" y="4392909"/>
              <a:ext cx="1925931" cy="1998983"/>
            </a:xfrm>
            <a:prstGeom prst="rect">
              <a:avLst/>
            </a:prstGeom>
            <a:noFill/>
            <a:ln w="9525">
              <a:noFill/>
            </a:ln>
          </p:spPr>
          <p:txBody>
            <a:bodyPr wrap="square" anchor="t">
              <a:spAutoFit/>
            </a:bodyPr>
            <a:lstStyle/>
            <a:p>
              <a:pPr>
                <a:lnSpc>
                  <a:spcPct val="150000"/>
                </a:lnSpc>
              </a:pPr>
              <a:r>
                <a:rPr lang="zh-CN" altLang="en-US" b="1" dirty="0">
                  <a:solidFill>
                    <a:srgbClr val="646464"/>
                  </a:solidFill>
                  <a:latin typeface="Arial" panose="020B0604020202020204" pitchFamily="34" charset="0"/>
                  <a:ea typeface="微软雅黑" panose="020B0503020204020204" pitchFamily="34" charset="-122"/>
                </a:rPr>
                <a:t>强制执行经费类别</a:t>
              </a:r>
              <a:endParaRPr lang="en-US" altLang="zh-CN" b="1" dirty="0">
                <a:solidFill>
                  <a:srgbClr val="646464"/>
                </a:solidFill>
                <a:latin typeface="Arial" panose="020B0604020202020204" pitchFamily="34" charset="0"/>
                <a:ea typeface="微软雅黑" panose="020B0503020204020204" pitchFamily="34" charset="-122"/>
              </a:endParaRPr>
            </a:p>
            <a:p>
              <a:pPr>
                <a:lnSpc>
                  <a:spcPct val="150000"/>
                </a:lnSpc>
              </a:pPr>
              <a:r>
                <a:rPr lang="zh-CN" altLang="en-US" sz="1200" dirty="0">
                  <a:solidFill>
                    <a:srgbClr val="646464"/>
                  </a:solidFill>
                  <a:latin typeface="Arial" panose="020B0604020202020204" pitchFamily="34" charset="0"/>
                  <a:ea typeface="微软雅黑" panose="020B0503020204020204" pitchFamily="34" charset="-122"/>
                </a:rPr>
                <a:t>零余额项目经费</a:t>
              </a:r>
              <a:endParaRPr lang="zh-CN" altLang="en-US" sz="1200" dirty="0">
                <a:solidFill>
                  <a:srgbClr val="646464"/>
                </a:solidFill>
                <a:latin typeface="Arial" panose="020B0604020202020204" pitchFamily="34" charset="0"/>
                <a:ea typeface="微软雅黑" panose="020B0503020204020204" pitchFamily="34" charset="-122"/>
              </a:endParaRPr>
            </a:p>
            <a:p>
              <a:pPr>
                <a:lnSpc>
                  <a:spcPct val="150000"/>
                </a:lnSpc>
              </a:pPr>
              <a:r>
                <a:rPr lang="zh-CN" altLang="en-US" sz="1200" dirty="0">
                  <a:solidFill>
                    <a:srgbClr val="646464"/>
                  </a:solidFill>
                  <a:latin typeface="Arial" panose="020B0604020202020204" pitchFamily="34" charset="0"/>
                  <a:ea typeface="微软雅黑" panose="020B0503020204020204" pitchFamily="34" charset="-122"/>
                </a:rPr>
                <a:t>学校预算类经费</a:t>
              </a:r>
              <a:endParaRPr lang="zh-CN" altLang="en-US" sz="1200" dirty="0">
                <a:solidFill>
                  <a:srgbClr val="646464"/>
                </a:solidFill>
                <a:latin typeface="Arial" panose="020B0604020202020204" pitchFamily="34" charset="0"/>
                <a:ea typeface="微软雅黑" panose="020B0503020204020204" pitchFamily="34" charset="-122"/>
              </a:endParaRPr>
            </a:p>
            <a:p>
              <a:pPr>
                <a:lnSpc>
                  <a:spcPct val="150000"/>
                </a:lnSpc>
              </a:pPr>
              <a:r>
                <a:rPr lang="zh-CN" altLang="en-US" sz="1200" dirty="0">
                  <a:solidFill>
                    <a:srgbClr val="646464"/>
                  </a:solidFill>
                  <a:latin typeface="Arial" panose="020B0604020202020204" pitchFamily="34" charset="0"/>
                  <a:ea typeface="微软雅黑" panose="020B0503020204020204" pitchFamily="34" charset="-122"/>
                </a:rPr>
                <a:t>科研民口专项</a:t>
              </a:r>
              <a:endParaRPr lang="zh-CN" altLang="en-US" sz="1200" dirty="0">
                <a:solidFill>
                  <a:srgbClr val="646464"/>
                </a:solidFill>
                <a:latin typeface="Arial" panose="020B0604020202020204" pitchFamily="34" charset="0"/>
                <a:ea typeface="微软雅黑" panose="020B0503020204020204" pitchFamily="34" charset="-122"/>
              </a:endParaRPr>
            </a:p>
            <a:p>
              <a:pPr>
                <a:lnSpc>
                  <a:spcPct val="150000"/>
                </a:lnSpc>
              </a:pPr>
              <a:r>
                <a:rPr lang="zh-CN" altLang="en-US" sz="1200" dirty="0">
                  <a:solidFill>
                    <a:srgbClr val="646464"/>
                  </a:solidFill>
                  <a:latin typeface="Arial" panose="020B0604020202020204" pitchFamily="34" charset="0"/>
                  <a:ea typeface="微软雅黑" panose="020B0503020204020204" pitchFamily="34" charset="-122"/>
                </a:rPr>
                <a:t>国家基金</a:t>
              </a:r>
              <a:endParaRPr lang="zh-CN" altLang="en-US" sz="1200" dirty="0">
                <a:solidFill>
                  <a:srgbClr val="646464"/>
                </a:solidFill>
                <a:latin typeface="Arial" panose="020B0604020202020204" pitchFamily="34" charset="0"/>
                <a:ea typeface="微软雅黑" panose="020B0503020204020204" pitchFamily="34" charset="-122"/>
              </a:endParaRPr>
            </a:p>
            <a:p>
              <a:pPr>
                <a:lnSpc>
                  <a:spcPct val="150000"/>
                </a:lnSpc>
              </a:pPr>
              <a:r>
                <a:rPr lang="zh-CN" altLang="en-US" sz="1200" dirty="0">
                  <a:solidFill>
                    <a:srgbClr val="646464"/>
                  </a:solidFill>
                  <a:latin typeface="Arial" panose="020B0604020202020204" pitchFamily="34" charset="0"/>
                  <a:ea typeface="微软雅黑" panose="020B0503020204020204" pitchFamily="34" charset="-122"/>
                </a:rPr>
                <a:t>国家重点研发项目等</a:t>
              </a:r>
              <a:endParaRPr lang="zh-CN" altLang="en-US" sz="1200" dirty="0">
                <a:solidFill>
                  <a:srgbClr val="646464"/>
                </a:solidFill>
                <a:latin typeface="Arial" panose="020B0604020202020204" pitchFamily="34" charset="0"/>
                <a:ea typeface="微软雅黑" panose="020B0503020204020204" pitchFamily="34" charset="-122"/>
              </a:endParaRPr>
            </a:p>
          </p:txBody>
        </p:sp>
      </p:grpSp>
      <p:grpSp>
        <p:nvGrpSpPr>
          <p:cNvPr id="71" name="组合 70"/>
          <p:cNvGrpSpPr/>
          <p:nvPr/>
        </p:nvGrpSpPr>
        <p:grpSpPr>
          <a:xfrm>
            <a:off x="2449513" y="431800"/>
            <a:ext cx="3135312" cy="2168525"/>
            <a:chOff x="2293144" y="1352788"/>
            <a:chExt cx="1983858" cy="2295094"/>
          </a:xfrm>
        </p:grpSpPr>
        <p:cxnSp>
          <p:nvCxnSpPr>
            <p:cNvPr id="54292" name="直接连接符 71"/>
            <p:cNvCxnSpPr/>
            <p:nvPr/>
          </p:nvCxnSpPr>
          <p:spPr>
            <a:xfrm>
              <a:off x="2293144" y="2060848"/>
              <a:ext cx="0" cy="1358533"/>
            </a:xfrm>
            <a:prstGeom prst="line">
              <a:avLst/>
            </a:prstGeom>
            <a:ln w="9525" cap="flat" cmpd="sng">
              <a:solidFill>
                <a:srgbClr val="888888"/>
              </a:solidFill>
              <a:prstDash val="solid"/>
              <a:round/>
              <a:headEnd type="oval" w="med" len="med"/>
              <a:tailEnd type="oval" w="med" len="med"/>
            </a:ln>
          </p:spPr>
        </p:cxnSp>
        <p:sp>
          <p:nvSpPr>
            <p:cNvPr id="54293" name="TextBox 72"/>
            <p:cNvSpPr txBox="1"/>
            <p:nvPr/>
          </p:nvSpPr>
          <p:spPr>
            <a:xfrm>
              <a:off x="2351071" y="1352788"/>
              <a:ext cx="1925931" cy="2295094"/>
            </a:xfrm>
            <a:prstGeom prst="rect">
              <a:avLst/>
            </a:prstGeom>
            <a:noFill/>
            <a:ln w="9525">
              <a:noFill/>
            </a:ln>
          </p:spPr>
          <p:txBody>
            <a:bodyPr wrap="square" anchor="t">
              <a:spAutoFit/>
            </a:bodyPr>
            <a:lstStyle/>
            <a:p>
              <a:pPr>
                <a:lnSpc>
                  <a:spcPct val="150000"/>
                </a:lnSpc>
              </a:pPr>
              <a:r>
                <a:rPr lang="zh-CN" altLang="en-US" b="1" dirty="0">
                  <a:solidFill>
                    <a:srgbClr val="646464"/>
                  </a:solidFill>
                  <a:latin typeface="Arial" panose="020B0604020202020204" pitchFamily="34" charset="0"/>
                  <a:ea typeface="微软雅黑" panose="020B0503020204020204" pitchFamily="34" charset="-122"/>
                </a:rPr>
                <a:t>强制结算目录范围：</a:t>
              </a:r>
              <a:endParaRPr lang="zh-CN" altLang="en-US" b="1" dirty="0">
                <a:solidFill>
                  <a:srgbClr val="646464"/>
                </a:solidFill>
                <a:latin typeface="Arial" panose="020B0604020202020204" pitchFamily="34" charset="0"/>
                <a:ea typeface="微软雅黑" panose="020B0503020204020204" pitchFamily="34" charset="-122"/>
              </a:endParaRPr>
            </a:p>
            <a:p>
              <a:pPr>
                <a:lnSpc>
                  <a:spcPct val="150000"/>
                </a:lnSpc>
              </a:pPr>
              <a:r>
                <a:rPr lang="zh-CN" altLang="en-US" sz="1200" b="1" dirty="0">
                  <a:solidFill>
                    <a:srgbClr val="0000FF"/>
                  </a:solidFill>
                  <a:latin typeface="Arial" panose="020B0604020202020204" pitchFamily="34" charset="0"/>
                  <a:ea typeface="微软雅黑" panose="020B0503020204020204" pitchFamily="34" charset="-122"/>
                </a:rPr>
                <a:t>办公费</a:t>
              </a:r>
              <a:r>
                <a:rPr lang="zh-CN" altLang="en-US" sz="1200" dirty="0">
                  <a:solidFill>
                    <a:srgbClr val="646464"/>
                  </a:solidFill>
                  <a:latin typeface="Arial" panose="020B0604020202020204" pitchFamily="34" charset="0"/>
                  <a:ea typeface="微软雅黑" panose="020B0503020204020204" pitchFamily="34" charset="-122"/>
                </a:rPr>
                <a:t>、印刷费、咨询费、差旅费、维修（护）费、会议费、培训费、公务接待费、</a:t>
              </a:r>
              <a:r>
                <a:rPr lang="zh-CN" altLang="en-US" sz="1200" b="1" dirty="0">
                  <a:solidFill>
                    <a:srgbClr val="0000FF"/>
                  </a:solidFill>
                  <a:latin typeface="Arial" panose="020B0604020202020204" pitchFamily="34" charset="0"/>
                  <a:ea typeface="微软雅黑" panose="020B0503020204020204" pitchFamily="34" charset="-122"/>
                </a:rPr>
                <a:t>零星专用材料费</a:t>
              </a:r>
              <a:r>
                <a:rPr lang="zh-CN" altLang="en-US" sz="1200" dirty="0">
                  <a:solidFill>
                    <a:srgbClr val="646464"/>
                  </a:solidFill>
                  <a:latin typeface="Arial" panose="020B0604020202020204" pitchFamily="34" charset="0"/>
                  <a:ea typeface="微软雅黑" panose="020B0503020204020204" pitchFamily="34" charset="-122"/>
                </a:rPr>
                <a:t>、公务用车运行维护费等；</a:t>
              </a:r>
              <a:endParaRPr lang="zh-CN" altLang="en-US" sz="1200" dirty="0">
                <a:solidFill>
                  <a:srgbClr val="646464"/>
                </a:solidFill>
                <a:latin typeface="Arial" panose="020B0604020202020204" pitchFamily="34" charset="0"/>
                <a:ea typeface="微软雅黑" panose="020B0503020204020204" pitchFamily="34" charset="-122"/>
              </a:endParaRPr>
            </a:p>
            <a:p>
              <a:pPr>
                <a:lnSpc>
                  <a:spcPct val="150000"/>
                </a:lnSpc>
              </a:pPr>
              <a:r>
                <a:rPr lang="zh-CN" altLang="en-US" sz="1200" dirty="0">
                  <a:solidFill>
                    <a:srgbClr val="646464"/>
                  </a:solidFill>
                  <a:latin typeface="Arial" panose="020B0604020202020204" pitchFamily="34" charset="0"/>
                  <a:ea typeface="微软雅黑" panose="020B0503020204020204" pitchFamily="34" charset="-122"/>
                </a:rPr>
                <a:t>注：在强制结算目录范围内，</a:t>
              </a:r>
              <a:r>
                <a:rPr lang="zh-CN" altLang="en-US" sz="1200" b="1" u="sng" dirty="0">
                  <a:solidFill>
                    <a:srgbClr val="FF0000"/>
                  </a:solidFill>
                  <a:latin typeface="Arial" panose="020B0604020202020204" pitchFamily="34" charset="0"/>
                  <a:ea typeface="微软雅黑" panose="020B0503020204020204" pitchFamily="34" charset="-122"/>
                </a:rPr>
                <a:t>不再办理借款。</a:t>
              </a:r>
              <a:endParaRPr lang="zh-CN" altLang="en-US" sz="1200" b="1" u="sng" dirty="0">
                <a:solidFill>
                  <a:srgbClr val="FF0000"/>
                </a:solidFill>
                <a:latin typeface="Arial" panose="020B0604020202020204" pitchFamily="34" charset="0"/>
                <a:ea typeface="微软雅黑" panose="020B0503020204020204" pitchFamily="34" charset="-122"/>
              </a:endParaRPr>
            </a:p>
            <a:p>
              <a:pPr>
                <a:lnSpc>
                  <a:spcPct val="150000"/>
                </a:lnSpc>
              </a:pPr>
              <a:endParaRPr lang="zh-CN" altLang="en-US" sz="1200" b="1" u="sng" dirty="0">
                <a:solidFill>
                  <a:srgbClr val="FF0000"/>
                </a:solidFill>
                <a:latin typeface="Arial" panose="020B0604020202020204" pitchFamily="34" charset="0"/>
                <a:ea typeface="微软雅黑" panose="020B0503020204020204" pitchFamily="34" charset="-122"/>
              </a:endParaRPr>
            </a:p>
          </p:txBody>
        </p:sp>
      </p:grpSp>
      <p:grpSp>
        <p:nvGrpSpPr>
          <p:cNvPr id="74" name="组合 73"/>
          <p:cNvGrpSpPr/>
          <p:nvPr/>
        </p:nvGrpSpPr>
        <p:grpSpPr>
          <a:xfrm>
            <a:off x="4318000" y="2882900"/>
            <a:ext cx="2860675" cy="2153426"/>
            <a:chOff x="3641104" y="3980384"/>
            <a:chExt cx="2692241" cy="3399720"/>
          </a:xfrm>
        </p:grpSpPr>
        <p:cxnSp>
          <p:nvCxnSpPr>
            <p:cNvPr id="54295" name="直接连接符 74"/>
            <p:cNvCxnSpPr/>
            <p:nvPr/>
          </p:nvCxnSpPr>
          <p:spPr>
            <a:xfrm>
              <a:off x="3648596" y="3980384"/>
              <a:ext cx="0" cy="1358533"/>
            </a:xfrm>
            <a:prstGeom prst="line">
              <a:avLst/>
            </a:prstGeom>
            <a:ln w="9525" cap="flat" cmpd="sng">
              <a:solidFill>
                <a:srgbClr val="888888"/>
              </a:solidFill>
              <a:prstDash val="solid"/>
              <a:round/>
              <a:headEnd type="oval" w="med" len="med"/>
              <a:tailEnd type="oval" w="med" len="med"/>
            </a:ln>
          </p:spPr>
        </p:cxnSp>
        <p:sp>
          <p:nvSpPr>
            <p:cNvPr id="54296" name="TextBox 75"/>
            <p:cNvSpPr txBox="1"/>
            <p:nvPr/>
          </p:nvSpPr>
          <p:spPr>
            <a:xfrm>
              <a:off x="3641104" y="4393639"/>
              <a:ext cx="2692241" cy="2986465"/>
            </a:xfrm>
            <a:prstGeom prst="rect">
              <a:avLst/>
            </a:prstGeom>
            <a:noFill/>
            <a:ln w="9525">
              <a:noFill/>
            </a:ln>
          </p:spPr>
          <p:txBody>
            <a:bodyPr wrap="square" anchor="t">
              <a:spAutoFit/>
            </a:bodyPr>
            <a:lstStyle/>
            <a:p>
              <a:pPr>
                <a:lnSpc>
                  <a:spcPct val="150000"/>
                </a:lnSpc>
              </a:pPr>
              <a:r>
                <a:rPr lang="zh-CN" altLang="en-US" b="1" dirty="0">
                  <a:solidFill>
                    <a:srgbClr val="0070C0"/>
                  </a:solidFill>
                  <a:latin typeface="Arial" panose="020B0604020202020204" pitchFamily="34" charset="0"/>
                  <a:ea typeface="微软雅黑" panose="020B0503020204020204" pitchFamily="34" charset="-122"/>
                </a:rPr>
                <a:t>公务卡网上填报：</a:t>
              </a:r>
              <a:endParaRPr lang="zh-CN" altLang="en-US" b="1" dirty="0">
                <a:solidFill>
                  <a:srgbClr val="0070C0"/>
                </a:solidFill>
                <a:latin typeface="Arial" panose="020B0604020202020204" pitchFamily="34" charset="0"/>
                <a:ea typeface="微软雅黑" panose="020B0503020204020204" pitchFamily="34" charset="-122"/>
              </a:endParaRPr>
            </a:p>
            <a:p>
              <a:pPr>
                <a:lnSpc>
                  <a:spcPct val="150000"/>
                </a:lnSpc>
              </a:pPr>
              <a:r>
                <a:rPr lang="en-US" altLang="zh-CN" sz="1200" dirty="0">
                  <a:solidFill>
                    <a:srgbClr val="0070C0"/>
                  </a:solidFill>
                  <a:latin typeface="Arial" panose="020B0604020202020204" pitchFamily="34" charset="0"/>
                  <a:ea typeface="微软雅黑" panose="020B0503020204020204" pitchFamily="34" charset="-122"/>
                </a:rPr>
                <a:t>1. </a:t>
              </a:r>
              <a:r>
                <a:rPr lang="zh-CN" altLang="en-US" sz="1200" dirty="0">
                  <a:solidFill>
                    <a:srgbClr val="0070C0"/>
                  </a:solidFill>
                  <a:latin typeface="Arial" panose="020B0604020202020204" pitchFamily="34" charset="0"/>
                  <a:ea typeface="微软雅黑" panose="020B0503020204020204" pitchFamily="34" charset="-122"/>
                </a:rPr>
                <a:t>在“支付方式”页面的“对私支付”项选择</a:t>
              </a:r>
              <a:r>
                <a:rPr lang="zh-CN" altLang="en-US" sz="1200" b="1" u="sng" dirty="0">
                  <a:solidFill>
                    <a:srgbClr val="FF0000"/>
                  </a:solidFill>
                  <a:latin typeface="Arial" panose="020B0604020202020204" pitchFamily="34" charset="0"/>
                  <a:ea typeface="微软雅黑" panose="020B0503020204020204" pitchFamily="34" charset="-122"/>
                </a:rPr>
                <a:t>“网银对私（校内）”</a:t>
              </a:r>
              <a:endParaRPr lang="zh-CN" altLang="en-US" sz="1200" b="1" u="sng" dirty="0">
                <a:solidFill>
                  <a:srgbClr val="FF0000"/>
                </a:solidFill>
                <a:latin typeface="Arial" panose="020B0604020202020204" pitchFamily="34" charset="0"/>
                <a:ea typeface="微软雅黑" panose="020B0503020204020204" pitchFamily="34" charset="-122"/>
              </a:endParaRPr>
            </a:p>
            <a:p>
              <a:pPr>
                <a:lnSpc>
                  <a:spcPct val="150000"/>
                </a:lnSpc>
              </a:pPr>
              <a:r>
                <a:rPr lang="en-US" altLang="zh-CN" sz="1200" dirty="0">
                  <a:solidFill>
                    <a:srgbClr val="0070C0"/>
                  </a:solidFill>
                  <a:latin typeface="Arial" panose="020B0604020202020204" pitchFamily="34" charset="0"/>
                  <a:ea typeface="微软雅黑" panose="020B0503020204020204" pitchFamily="34" charset="-122"/>
                </a:rPr>
                <a:t>2. </a:t>
              </a:r>
              <a:r>
                <a:rPr lang="zh-CN" altLang="en-US" sz="1200" dirty="0">
                  <a:solidFill>
                    <a:srgbClr val="0070C0"/>
                  </a:solidFill>
                  <a:latin typeface="Arial" panose="020B0604020202020204" pitchFamily="34" charset="0"/>
                  <a:ea typeface="微软雅黑" panose="020B0503020204020204" pitchFamily="34" charset="-122"/>
                </a:rPr>
                <a:t>填写或选择校内职工的</a:t>
              </a:r>
              <a:r>
                <a:rPr lang="zh-CN" altLang="en-US" sz="1200" b="1" u="sng" dirty="0">
                  <a:solidFill>
                    <a:srgbClr val="FF0000"/>
                  </a:solidFill>
                  <a:latin typeface="Arial" panose="020B0604020202020204" pitchFamily="34" charset="0"/>
                  <a:ea typeface="微软雅黑" panose="020B0503020204020204" pitchFamily="34" charset="-122"/>
                </a:rPr>
                <a:t>工号</a:t>
              </a:r>
              <a:endParaRPr lang="zh-CN" altLang="en-US" sz="1200" b="1" u="sng" dirty="0">
                <a:solidFill>
                  <a:srgbClr val="FF0000"/>
                </a:solidFill>
                <a:latin typeface="Arial" panose="020B0604020202020204" pitchFamily="34" charset="0"/>
                <a:ea typeface="微软雅黑" panose="020B0503020204020204" pitchFamily="34" charset="-122"/>
              </a:endParaRPr>
            </a:p>
            <a:p>
              <a:pPr>
                <a:lnSpc>
                  <a:spcPct val="150000"/>
                </a:lnSpc>
              </a:pPr>
              <a:r>
                <a:rPr lang="en-US" altLang="zh-CN" sz="1200" dirty="0">
                  <a:solidFill>
                    <a:srgbClr val="0070C0"/>
                  </a:solidFill>
                  <a:latin typeface="Arial" panose="020B0604020202020204" pitchFamily="34" charset="0"/>
                  <a:ea typeface="微软雅黑" panose="020B0503020204020204" pitchFamily="34" charset="-122"/>
                </a:rPr>
                <a:t>3.</a:t>
              </a:r>
              <a:r>
                <a:rPr lang="zh-CN" altLang="en-US" sz="1200" dirty="0">
                  <a:solidFill>
                    <a:srgbClr val="0070C0"/>
                  </a:solidFill>
                  <a:latin typeface="Arial" panose="020B0604020202020204" pitchFamily="34" charset="0"/>
                  <a:ea typeface="微软雅黑" panose="020B0503020204020204" pitchFamily="34" charset="-122"/>
                </a:rPr>
                <a:t>“卡类型/银行”项选择</a:t>
              </a:r>
              <a:r>
                <a:rPr lang="zh-CN" altLang="en-US" sz="1200" b="1" u="sng" dirty="0">
                  <a:solidFill>
                    <a:srgbClr val="FF0000"/>
                  </a:solidFill>
                  <a:latin typeface="Arial" panose="020B0604020202020204" pitchFamily="34" charset="0"/>
                  <a:ea typeface="微软雅黑" panose="020B0503020204020204" pitchFamily="34" charset="-122"/>
                </a:rPr>
                <a:t>“公务卡”</a:t>
              </a:r>
              <a:endParaRPr lang="zh-CN" altLang="en-US" sz="1200" b="1" u="sng" dirty="0">
                <a:solidFill>
                  <a:srgbClr val="FF0000"/>
                </a:solidFill>
                <a:latin typeface="Arial" panose="020B0604020202020204" pitchFamily="34" charset="0"/>
                <a:ea typeface="微软雅黑" panose="020B0503020204020204" pitchFamily="34" charset="-122"/>
              </a:endParaRPr>
            </a:p>
            <a:p>
              <a:pPr>
                <a:lnSpc>
                  <a:spcPct val="150000"/>
                </a:lnSpc>
              </a:pPr>
              <a:r>
                <a:rPr lang="en-US" altLang="zh-CN" sz="1200" dirty="0">
                  <a:solidFill>
                    <a:srgbClr val="0070C0"/>
                  </a:solidFill>
                  <a:latin typeface="Arial" panose="020B0604020202020204" pitchFamily="34" charset="0"/>
                  <a:ea typeface="微软雅黑" panose="020B0503020204020204" pitchFamily="34" charset="-122"/>
                </a:rPr>
                <a:t>4. 其余操作不变</a:t>
              </a:r>
              <a:endParaRPr lang="en-US" altLang="zh-CN" sz="1200" dirty="0">
                <a:solidFill>
                  <a:srgbClr val="0070C0"/>
                </a:solidFill>
                <a:latin typeface="Arial" panose="020B0604020202020204" pitchFamily="34" charset="0"/>
                <a:ea typeface="微软雅黑" panose="020B0503020204020204" pitchFamily="34" charset="-122"/>
              </a:endParaRPr>
            </a:p>
          </p:txBody>
        </p:sp>
      </p:grpSp>
      <p:grpSp>
        <p:nvGrpSpPr>
          <p:cNvPr id="77" name="组合 76"/>
          <p:cNvGrpSpPr/>
          <p:nvPr/>
        </p:nvGrpSpPr>
        <p:grpSpPr>
          <a:xfrm>
            <a:off x="6253163" y="366713"/>
            <a:ext cx="2224087" cy="2087562"/>
            <a:chOff x="5044092" y="1395249"/>
            <a:chExt cx="1657991" cy="2024132"/>
          </a:xfrm>
        </p:grpSpPr>
        <p:cxnSp>
          <p:nvCxnSpPr>
            <p:cNvPr id="54298" name="直接连接符 77"/>
            <p:cNvCxnSpPr/>
            <p:nvPr/>
          </p:nvCxnSpPr>
          <p:spPr>
            <a:xfrm>
              <a:off x="5044092" y="2060848"/>
              <a:ext cx="0" cy="1358533"/>
            </a:xfrm>
            <a:prstGeom prst="line">
              <a:avLst/>
            </a:prstGeom>
            <a:ln w="9525" cap="flat" cmpd="sng">
              <a:solidFill>
                <a:srgbClr val="888888"/>
              </a:solidFill>
              <a:prstDash val="solid"/>
              <a:round/>
              <a:headEnd type="oval" w="med" len="med"/>
              <a:tailEnd type="oval" w="med" len="med"/>
            </a:ln>
          </p:spPr>
        </p:cxnSp>
        <p:sp>
          <p:nvSpPr>
            <p:cNvPr id="54299" name="TextBox 78"/>
            <p:cNvSpPr txBox="1"/>
            <p:nvPr/>
          </p:nvSpPr>
          <p:spPr>
            <a:xfrm>
              <a:off x="5044092" y="1395249"/>
              <a:ext cx="1657991" cy="1565977"/>
            </a:xfrm>
            <a:prstGeom prst="rect">
              <a:avLst/>
            </a:prstGeom>
            <a:noFill/>
            <a:ln w="9525">
              <a:noFill/>
            </a:ln>
          </p:spPr>
          <p:txBody>
            <a:bodyPr wrap="square" anchor="t">
              <a:spAutoFit/>
            </a:bodyPr>
            <a:lstStyle/>
            <a:p>
              <a:pPr>
                <a:lnSpc>
                  <a:spcPct val="150000"/>
                </a:lnSpc>
              </a:pPr>
              <a:r>
                <a:rPr lang="zh-CN" altLang="en-US" b="1" dirty="0">
                  <a:solidFill>
                    <a:srgbClr val="0070C0"/>
                  </a:solidFill>
                  <a:latin typeface="Arial" panose="020B0604020202020204" pitchFamily="34" charset="0"/>
                  <a:ea typeface="微软雅黑" panose="020B0503020204020204" pitchFamily="34" charset="-122"/>
                </a:rPr>
                <a:t>公务卡报销需提供：</a:t>
              </a:r>
              <a:endParaRPr lang="zh-CN" altLang="en-US" b="1" dirty="0">
                <a:solidFill>
                  <a:srgbClr val="0070C0"/>
                </a:solidFill>
                <a:latin typeface="Arial" panose="020B0604020202020204" pitchFamily="34" charset="0"/>
                <a:ea typeface="微软雅黑" panose="020B0503020204020204" pitchFamily="34" charset="-122"/>
              </a:endParaRPr>
            </a:p>
            <a:p>
              <a:pPr>
                <a:lnSpc>
                  <a:spcPct val="150000"/>
                </a:lnSpc>
              </a:pPr>
              <a:r>
                <a:rPr lang="en-US" altLang="zh-CN" sz="1200" dirty="0">
                  <a:solidFill>
                    <a:srgbClr val="0070C0"/>
                  </a:solidFill>
                  <a:latin typeface="Arial" panose="020B0604020202020204" pitchFamily="34" charset="0"/>
                  <a:ea typeface="微软雅黑" panose="020B0503020204020204" pitchFamily="34" charset="-122"/>
                </a:rPr>
                <a:t>1.</a:t>
              </a:r>
              <a:r>
                <a:rPr lang="zh-CN" altLang="en-US" sz="1200" dirty="0">
                  <a:solidFill>
                    <a:srgbClr val="0070C0"/>
                  </a:solidFill>
                  <a:latin typeface="Arial" panose="020B0604020202020204" pitchFamily="34" charset="0"/>
                  <a:ea typeface="微软雅黑" panose="020B0503020204020204" pitchFamily="34" charset="-122"/>
                </a:rPr>
                <a:t>消费发票</a:t>
              </a:r>
              <a:endParaRPr lang="zh-CN" altLang="en-US" sz="1200" dirty="0">
                <a:solidFill>
                  <a:srgbClr val="0070C0"/>
                </a:solidFill>
                <a:latin typeface="Arial" panose="020B0604020202020204" pitchFamily="34" charset="0"/>
                <a:ea typeface="微软雅黑" panose="020B0503020204020204" pitchFamily="34" charset="-122"/>
              </a:endParaRPr>
            </a:p>
            <a:p>
              <a:pPr>
                <a:lnSpc>
                  <a:spcPct val="150000"/>
                </a:lnSpc>
              </a:pPr>
              <a:r>
                <a:rPr lang="en-US" altLang="zh-CN" sz="1200" dirty="0">
                  <a:solidFill>
                    <a:srgbClr val="0070C0"/>
                  </a:solidFill>
                  <a:latin typeface="Arial" panose="020B0604020202020204" pitchFamily="34" charset="0"/>
                  <a:ea typeface="微软雅黑" panose="020B0503020204020204" pitchFamily="34" charset="-122"/>
                </a:rPr>
                <a:t>2.</a:t>
              </a:r>
              <a:r>
                <a:rPr lang="zh-CN" altLang="en-US" sz="1200" dirty="0">
                  <a:solidFill>
                    <a:srgbClr val="0070C0"/>
                  </a:solidFill>
                  <a:latin typeface="Arial" panose="020B0604020202020204" pitchFamily="34" charset="0"/>
                  <a:ea typeface="微软雅黑" panose="020B0503020204020204" pitchFamily="34" charset="-122"/>
                </a:rPr>
                <a:t>银行卡</a:t>
              </a:r>
              <a:r>
                <a:rPr lang="zh-CN" altLang="en-US" sz="1200" b="1" u="sng" dirty="0">
                  <a:solidFill>
                    <a:srgbClr val="FF0000"/>
                  </a:solidFill>
                  <a:latin typeface="Arial" panose="020B0604020202020204" pitchFamily="34" charset="0"/>
                  <a:ea typeface="微软雅黑" panose="020B0503020204020204" pitchFamily="34" charset="-122"/>
                </a:rPr>
                <a:t>签购单（POS机单）</a:t>
              </a:r>
              <a:endParaRPr lang="zh-CN" altLang="en-US" sz="1200" b="1" u="sng" dirty="0">
                <a:solidFill>
                  <a:srgbClr val="FF0000"/>
                </a:solidFill>
                <a:latin typeface="Arial" panose="020B0604020202020204" pitchFamily="34" charset="0"/>
                <a:ea typeface="微软雅黑" panose="020B0503020204020204" pitchFamily="34" charset="-122"/>
              </a:endParaRPr>
            </a:p>
            <a:p>
              <a:pPr>
                <a:lnSpc>
                  <a:spcPct val="150000"/>
                </a:lnSpc>
              </a:pPr>
              <a:r>
                <a:rPr lang="zh-CN" altLang="en-US" sz="1200" dirty="0">
                  <a:solidFill>
                    <a:srgbClr val="0070C0"/>
                  </a:solidFill>
                  <a:latin typeface="Arial" panose="020B0604020202020204" pitchFamily="34" charset="0"/>
                  <a:ea typeface="微软雅黑" panose="020B0503020204020204" pitchFamily="34" charset="-122"/>
                </a:rPr>
                <a:t>   签购单需</a:t>
              </a:r>
              <a:r>
                <a:rPr lang="zh-CN" altLang="en-US" sz="1200" b="1" u="sng" dirty="0">
                  <a:solidFill>
                    <a:srgbClr val="FF0000"/>
                  </a:solidFill>
                  <a:latin typeface="Arial" panose="020B0604020202020204" pitchFamily="34" charset="0"/>
                  <a:ea typeface="微软雅黑" panose="020B0503020204020204" pitchFamily="34" charset="-122"/>
                </a:rPr>
                <a:t>持卡人签名</a:t>
              </a:r>
              <a:endParaRPr lang="zh-CN" altLang="en-US" sz="1200" b="1" u="sng" dirty="0">
                <a:solidFill>
                  <a:srgbClr val="FF0000"/>
                </a:solidFill>
                <a:latin typeface="Arial" panose="020B0604020202020204" pitchFamily="34" charset="0"/>
                <a:ea typeface="微软雅黑" panose="020B0503020204020204" pitchFamily="34" charset="-122"/>
              </a:endParaRPr>
            </a:p>
            <a:p>
              <a:pPr>
                <a:lnSpc>
                  <a:spcPct val="150000"/>
                </a:lnSpc>
              </a:pPr>
              <a:endParaRPr lang="zh-CN" altLang="en-US" sz="1200" dirty="0">
                <a:solidFill>
                  <a:srgbClr val="646464"/>
                </a:solidFill>
                <a:latin typeface="Arial" panose="020B0604020202020204" pitchFamily="34" charset="0"/>
                <a:ea typeface="微软雅黑" panose="020B0503020204020204" pitchFamily="34" charset="-122"/>
              </a:endParaRPr>
            </a:p>
          </p:txBody>
        </p:sp>
      </p:gr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（二）公务卡支付</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1270" y="5054600"/>
            <a:ext cx="9768205" cy="365125"/>
          </a:xfrm>
          <a:prstGeom prst="round2DiagRect">
            <a:avLst>
              <a:gd name="adj1" fmla="val 30205"/>
              <a:gd name="adj2" fmla="val 0"/>
            </a:avLst>
          </a:prstGeom>
          <a:solidFill>
            <a:srgbClr val="00B0F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noProof="1">
                <a:solidFill>
                  <a:schemeClr val="bg1"/>
                </a:solidFill>
                <a:latin typeface="微软雅黑" panose="020B0503020204020204" pitchFamily="34" charset="-122"/>
                <a:ea typeface="微软雅黑" panose="020B0503020204020204" pitchFamily="34" charset="-122"/>
              </a:rPr>
              <a:t>严格控制现金结算，按要求使用公务卡办理支付业务，进一步减少现金支付。</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86875" y="4735195"/>
            <a:ext cx="393065" cy="275590"/>
          </a:xfrm>
          <a:prstGeom prst="rect">
            <a:avLst/>
          </a:prstGeom>
          <a:noFill/>
        </p:spPr>
        <p:txBody>
          <a:bodyPr wrap="square" rtlCol="0">
            <a:spAutoFit/>
          </a:bodyPr>
          <a:lstStyle/>
          <a:p>
            <a:r>
              <a:rPr lang="en-US" altLang="zh-CN" sz="1200" dirty="0" smtClean="0"/>
              <a:t>61</a:t>
            </a:r>
            <a:endParaRPr lang="en-US" altLang="zh-CN" sz="1200" dirty="0" smtClean="0"/>
          </a:p>
        </p:txBody>
      </p:sp>
    </p:spTree>
  </p:cSld>
  <p:clrMapOvr>
    <a:masterClrMapping/>
  </p:clrMapOvr>
  <p:transition spd="slow">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250" fill="hold"/>
                                        <p:tgtEl>
                                          <p:spTgt spid="62"/>
                                        </p:tgtEl>
                                        <p:attrNameLst>
                                          <p:attrName>ppt_x</p:attrName>
                                        </p:attrNameLst>
                                      </p:cBhvr>
                                      <p:tavLst>
                                        <p:tav tm="0">
                                          <p:val>
                                            <p:strVal val="0-#ppt_w/2"/>
                                          </p:val>
                                        </p:tav>
                                        <p:tav tm="100000">
                                          <p:val>
                                            <p:strVal val="#ppt_x"/>
                                          </p:val>
                                        </p:tav>
                                      </p:tavLst>
                                    </p:anim>
                                    <p:anim calcmode="lin" valueType="num">
                                      <p:cBhvr>
                                        <p:cTn id="13" dur="250" fill="hold"/>
                                        <p:tgtEl>
                                          <p:spTgt spid="6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61"/>
                                        </p:tgtEl>
                                        <p:attrNameLst>
                                          <p:attrName>style.visibility</p:attrName>
                                        </p:attrNameLst>
                                      </p:cBhvr>
                                      <p:to>
                                        <p:strVal val="visible"/>
                                      </p:to>
                                    </p:set>
                                    <p:anim calcmode="lin" valueType="num">
                                      <p:cBhvr>
                                        <p:cTn id="16" dur="250" fill="hold"/>
                                        <p:tgtEl>
                                          <p:spTgt spid="61"/>
                                        </p:tgtEl>
                                        <p:attrNameLst>
                                          <p:attrName>ppt_x</p:attrName>
                                        </p:attrNameLst>
                                      </p:cBhvr>
                                      <p:tavLst>
                                        <p:tav tm="0">
                                          <p:val>
                                            <p:strVal val="0-#ppt_w/2"/>
                                          </p:val>
                                        </p:tav>
                                        <p:tav tm="100000">
                                          <p:val>
                                            <p:strVal val="#ppt_x"/>
                                          </p:val>
                                        </p:tav>
                                      </p:tavLst>
                                    </p:anim>
                                    <p:anim calcmode="lin" valueType="num">
                                      <p:cBhvr>
                                        <p:cTn id="17" dur="250" fill="hold"/>
                                        <p:tgtEl>
                                          <p:spTgt spid="6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p:cTn id="20" dur="250" fill="hold"/>
                                        <p:tgtEl>
                                          <p:spTgt spid="60"/>
                                        </p:tgtEl>
                                        <p:attrNameLst>
                                          <p:attrName>ppt_x</p:attrName>
                                        </p:attrNameLst>
                                      </p:cBhvr>
                                      <p:tavLst>
                                        <p:tav tm="0">
                                          <p:val>
                                            <p:strVal val="0-#ppt_w/2"/>
                                          </p:val>
                                        </p:tav>
                                        <p:tav tm="100000">
                                          <p:val>
                                            <p:strVal val="#ppt_x"/>
                                          </p:val>
                                        </p:tav>
                                      </p:tavLst>
                                    </p:anim>
                                    <p:anim calcmode="lin" valueType="num">
                                      <p:cBhvr>
                                        <p:cTn id="21" dur="250" fill="hold"/>
                                        <p:tgtEl>
                                          <p:spTgt spid="6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63"/>
                                        </p:tgtEl>
                                        <p:attrNameLst>
                                          <p:attrName>style.visibility</p:attrName>
                                        </p:attrNameLst>
                                      </p:cBhvr>
                                      <p:to>
                                        <p:strVal val="visible"/>
                                      </p:to>
                                    </p:set>
                                    <p:anim calcmode="lin" valueType="num">
                                      <p:cBhvr>
                                        <p:cTn id="24" dur="250" fill="hold"/>
                                        <p:tgtEl>
                                          <p:spTgt spid="63"/>
                                        </p:tgtEl>
                                        <p:attrNameLst>
                                          <p:attrName>ppt_x</p:attrName>
                                        </p:attrNameLst>
                                      </p:cBhvr>
                                      <p:tavLst>
                                        <p:tav tm="0">
                                          <p:val>
                                            <p:strVal val="0-#ppt_w/2"/>
                                          </p:val>
                                        </p:tav>
                                        <p:tav tm="100000">
                                          <p:val>
                                            <p:strVal val="#ppt_x"/>
                                          </p:val>
                                        </p:tav>
                                      </p:tavLst>
                                    </p:anim>
                                    <p:anim calcmode="lin" valueType="num">
                                      <p:cBhvr>
                                        <p:cTn id="25" dur="250" fill="hold"/>
                                        <p:tgtEl>
                                          <p:spTgt spid="63"/>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anim calcmode="lin" valueType="num">
                                      <p:cBhvr>
                                        <p:cTn id="30" dur="500" fill="hold"/>
                                        <p:tgtEl>
                                          <p:spTgt spid="64"/>
                                        </p:tgtEl>
                                        <p:attrNameLst>
                                          <p:attrName>ppt_x</p:attrName>
                                        </p:attrNameLst>
                                      </p:cBhvr>
                                      <p:tavLst>
                                        <p:tav tm="0">
                                          <p:val>
                                            <p:strVal val="#ppt_x"/>
                                          </p:val>
                                        </p:tav>
                                        <p:tav tm="100000">
                                          <p:val>
                                            <p:strVal val="#ppt_x"/>
                                          </p:val>
                                        </p:tav>
                                      </p:tavLst>
                                    </p:anim>
                                    <p:anim calcmode="lin" valueType="num">
                                      <p:cBhvr>
                                        <p:cTn id="31" dur="5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anim calcmode="lin" valueType="num">
                                      <p:cBhvr>
                                        <p:cTn id="35" dur="500" fill="hold"/>
                                        <p:tgtEl>
                                          <p:spTgt spid="65"/>
                                        </p:tgtEl>
                                        <p:attrNameLst>
                                          <p:attrName>ppt_x</p:attrName>
                                        </p:attrNameLst>
                                      </p:cBhvr>
                                      <p:tavLst>
                                        <p:tav tm="0">
                                          <p:val>
                                            <p:strVal val="#ppt_x"/>
                                          </p:val>
                                        </p:tav>
                                        <p:tav tm="100000">
                                          <p:val>
                                            <p:strVal val="#ppt_x"/>
                                          </p:val>
                                        </p:tav>
                                      </p:tavLst>
                                    </p:anim>
                                    <p:anim calcmode="lin" valueType="num">
                                      <p:cBhvr>
                                        <p:cTn id="36" dur="500" fill="hold"/>
                                        <p:tgtEl>
                                          <p:spTgt spid="6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anim calcmode="lin" valueType="num">
                                      <p:cBhvr>
                                        <p:cTn id="40" dur="500" fill="hold"/>
                                        <p:tgtEl>
                                          <p:spTgt spid="66"/>
                                        </p:tgtEl>
                                        <p:attrNameLst>
                                          <p:attrName>ppt_x</p:attrName>
                                        </p:attrNameLst>
                                      </p:cBhvr>
                                      <p:tavLst>
                                        <p:tav tm="0">
                                          <p:val>
                                            <p:strVal val="#ppt_x"/>
                                          </p:val>
                                        </p:tav>
                                        <p:tav tm="100000">
                                          <p:val>
                                            <p:strVal val="#ppt_x"/>
                                          </p:val>
                                        </p:tav>
                                      </p:tavLst>
                                    </p:anim>
                                    <p:anim calcmode="lin" valueType="num">
                                      <p:cBhvr>
                                        <p:cTn id="41" dur="500" fill="hold"/>
                                        <p:tgtEl>
                                          <p:spTgt spid="6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anim calcmode="lin" valueType="num">
                                      <p:cBhvr>
                                        <p:cTn id="45" dur="500" fill="hold"/>
                                        <p:tgtEl>
                                          <p:spTgt spid="67"/>
                                        </p:tgtEl>
                                        <p:attrNameLst>
                                          <p:attrName>ppt_x</p:attrName>
                                        </p:attrNameLst>
                                      </p:cBhvr>
                                      <p:tavLst>
                                        <p:tav tm="0">
                                          <p:val>
                                            <p:strVal val="#ppt_x"/>
                                          </p:val>
                                        </p:tav>
                                        <p:tav tm="100000">
                                          <p:val>
                                            <p:strVal val="#ppt_x"/>
                                          </p:val>
                                        </p:tav>
                                      </p:tavLst>
                                    </p:anim>
                                    <p:anim calcmode="lin" valueType="num">
                                      <p:cBhvr>
                                        <p:cTn id="46" dur="500" fill="hold"/>
                                        <p:tgtEl>
                                          <p:spTgt spid="67"/>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down)">
                                      <p:cBhvr>
                                        <p:cTn id="56" dur="250"/>
                                        <p:tgtEl>
                                          <p:spTgt spid="68"/>
                                        </p:tgtEl>
                                      </p:cBhvr>
                                    </p:animEffect>
                                  </p:childTnLst>
                                </p:cTn>
                              </p:par>
                              <p:par>
                                <p:cTn id="57" presetID="2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wipe(down)">
                                      <p:cBhvr>
                                        <p:cTn id="59" dur="250"/>
                                        <p:tgtEl>
                                          <p:spTgt spid="71"/>
                                        </p:tgtEl>
                                      </p:cBhvr>
                                    </p:animEffect>
                                  </p:childTnLst>
                                </p:cTn>
                              </p:par>
                              <p:par>
                                <p:cTn id="60" presetID="22" presetClass="entr" presetSubtype="4"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down)">
                                      <p:cBhvr>
                                        <p:cTn id="62" dur="250"/>
                                        <p:tgtEl>
                                          <p:spTgt spid="74"/>
                                        </p:tgtEl>
                                      </p:cBhvr>
                                    </p:animEffect>
                                  </p:childTnLst>
                                </p:cTn>
                              </p:par>
                              <p:par>
                                <p:cTn id="63" presetID="22" presetClass="entr" presetSubtype="4"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down)">
                                      <p:cBhvr>
                                        <p:cTn id="65" dur="250"/>
                                        <p:tgtEl>
                                          <p:spTgt spid="77"/>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0"/>
                                        <p:tgtEl>
                                          <p:spTgt spid="3"/>
                                        </p:tgtEl>
                                      </p:cBhvr>
                                    </p:animEffect>
                                    <p:anim calcmode="lin" valueType="num">
                                      <p:cBhvr>
                                        <p:cTn id="70" dur="1000" fill="hold"/>
                                        <p:tgtEl>
                                          <p:spTgt spid="3"/>
                                        </p:tgtEl>
                                        <p:attrNameLst>
                                          <p:attrName>ppt_x</p:attrName>
                                        </p:attrNameLst>
                                      </p:cBhvr>
                                      <p:tavLst>
                                        <p:tav tm="0">
                                          <p:val>
                                            <p:strVal val="#ppt_x"/>
                                          </p:val>
                                        </p:tav>
                                        <p:tav tm="100000">
                                          <p:val>
                                            <p:strVal val="#ppt_x"/>
                                          </p:val>
                                        </p:tav>
                                      </p:tavLst>
                                    </p:anim>
                                    <p:anim calcmode="lin" valueType="num">
                                      <p:cBhvr>
                                        <p:cTn id="7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60" grpId="0" bldLvl="0" animBg="1"/>
      <p:bldP spid="61" grpId="0" bldLvl="0" animBg="1"/>
      <p:bldP spid="62" grpId="0" bldLvl="0" animBg="1"/>
      <p:bldP spid="63" grpId="0" bldLvl="0" animBg="1"/>
      <p:bldP spid="64" grpId="0"/>
      <p:bldP spid="65" grpId="0"/>
      <p:bldP spid="66" grpId="0"/>
      <p:bldP spid="67" grpId="0"/>
      <p:bldP spid="3"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7623175" y="2076450"/>
            <a:ext cx="2011363" cy="1298575"/>
            <a:chOff x="7644645" y="3044094"/>
            <a:chExt cx="1891229" cy="1374579"/>
          </a:xfrm>
        </p:grpSpPr>
        <p:grpSp>
          <p:nvGrpSpPr>
            <p:cNvPr id="56322" name="组合 53"/>
            <p:cNvGrpSpPr/>
            <p:nvPr/>
          </p:nvGrpSpPr>
          <p:grpSpPr>
            <a:xfrm>
              <a:off x="7737176" y="3044094"/>
              <a:ext cx="1738999" cy="1374579"/>
              <a:chOff x="7647017" y="2699415"/>
              <a:chExt cx="2713904" cy="2145185"/>
            </a:xfrm>
          </p:grpSpPr>
          <p:sp>
            <p:nvSpPr>
              <p:cNvPr id="56323" name="Oval 8"/>
              <p:cNvSpPr/>
              <p:nvPr/>
            </p:nvSpPr>
            <p:spPr>
              <a:xfrm flipV="1">
                <a:off x="7647017" y="4398779"/>
                <a:ext cx="2617944" cy="445821"/>
              </a:xfrm>
              <a:prstGeom prst="ellipse">
                <a:avLst/>
              </a:prstGeom>
              <a:gradFill rotWithShape="1">
                <a:gsLst>
                  <a:gs pos="0">
                    <a:srgbClr val="000000">
                      <a:alpha val="70000"/>
                    </a:srgbClr>
                  </a:gs>
                  <a:gs pos="100000">
                    <a:srgbClr val="FFFFFF">
                      <a:alpha val="0"/>
                    </a:srgbClr>
                  </a:gs>
                </a:gsLst>
                <a:path path="shape">
                  <a:fillToRect l="50000" t="50000" r="50000" b="50000"/>
                </a:path>
                <a:tileRect/>
              </a:gradFill>
              <a:ln w="9525">
                <a:noFill/>
              </a:ln>
            </p:spPr>
            <p:txBody>
              <a:bodyPr rot="10800000" wrap="none" anchor="ctr"/>
              <a:lstStyle/>
              <a:p>
                <a:endParaRPr lang="zh-CN" altLang="en-US" dirty="0">
                  <a:solidFill>
                    <a:srgbClr val="000000"/>
                  </a:solidFill>
                  <a:latin typeface="Arial" panose="020B0604020202020204" pitchFamily="34" charset="0"/>
                  <a:ea typeface="微软雅黑" panose="020B0503020204020204" pitchFamily="34" charset="-122"/>
                </a:endParaRPr>
              </a:p>
            </p:txBody>
          </p:sp>
          <p:sp>
            <p:nvSpPr>
              <p:cNvPr id="56324" name="Oval 19"/>
              <p:cNvSpPr/>
              <p:nvPr/>
            </p:nvSpPr>
            <p:spPr>
              <a:xfrm>
                <a:off x="7647017" y="2699415"/>
                <a:ext cx="2713904" cy="2009865"/>
              </a:xfrm>
              <a:prstGeom prst="ellipse">
                <a:avLst/>
              </a:prstGeom>
              <a:solidFill>
                <a:srgbClr val="0070C0"/>
              </a:solidFill>
              <a:ln w="25400">
                <a:noFill/>
              </a:ln>
            </p:spPr>
            <p:txBody>
              <a:bodyPr anchor="ctr"/>
              <a:lstStyle/>
              <a:p>
                <a:pPr algn="ct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56325" name="未知"/>
              <p:cNvSpPr/>
              <p:nvPr/>
            </p:nvSpPr>
            <p:spPr>
              <a:xfrm>
                <a:off x="8233958" y="2743998"/>
                <a:ext cx="1488316" cy="726425"/>
              </a:xfrm>
              <a:custGeom>
                <a:avLst/>
                <a:gdLst/>
                <a:ahLst/>
                <a:cxnLst>
                  <a:cxn ang="0">
                    <a:pos x="821334" y="207112"/>
                  </a:cxn>
                  <a:cxn ang="0">
                    <a:pos x="831474" y="228538"/>
                  </a:cxn>
                  <a:cxn ang="0">
                    <a:pos x="833727" y="248943"/>
                  </a:cxn>
                  <a:cxn ang="0">
                    <a:pos x="830347" y="267308"/>
                  </a:cxn>
                  <a:cxn ang="0">
                    <a:pos x="819080" y="284652"/>
                  </a:cxn>
                  <a:cxn ang="0">
                    <a:pos x="803307" y="299956"/>
                  </a:cxn>
                  <a:cxn ang="0">
                    <a:pos x="781901" y="312199"/>
                  </a:cxn>
                  <a:cxn ang="0">
                    <a:pos x="754861" y="324442"/>
                  </a:cxn>
                  <a:cxn ang="0">
                    <a:pos x="724441" y="335665"/>
                  </a:cxn>
                  <a:cxn ang="0">
                    <a:pos x="689515" y="344847"/>
                  </a:cxn>
                  <a:cxn ang="0">
                    <a:pos x="651208" y="353009"/>
                  </a:cxn>
                  <a:cxn ang="0">
                    <a:pos x="610648" y="359131"/>
                  </a:cxn>
                  <a:cxn ang="0">
                    <a:pos x="565582" y="364232"/>
                  </a:cxn>
                  <a:cxn ang="0">
                    <a:pos x="520516" y="367293"/>
                  </a:cxn>
                  <a:cxn ang="0">
                    <a:pos x="501363" y="368313"/>
                  </a:cxn>
                  <a:cxn ang="0">
                    <a:pos x="300817" y="368313"/>
                  </a:cxn>
                  <a:cxn ang="0">
                    <a:pos x="297437" y="368313"/>
                  </a:cxn>
                  <a:cxn ang="0">
                    <a:pos x="258004" y="366273"/>
                  </a:cxn>
                  <a:cxn ang="0">
                    <a:pos x="219698" y="364232"/>
                  </a:cxn>
                  <a:cxn ang="0">
                    <a:pos x="182518" y="360151"/>
                  </a:cxn>
                  <a:cxn ang="0">
                    <a:pos x="148718" y="356070"/>
                  </a:cxn>
                  <a:cxn ang="0">
                    <a:pos x="117172" y="349949"/>
                  </a:cxn>
                  <a:cxn ang="0">
                    <a:pos x="89006" y="342807"/>
                  </a:cxn>
                  <a:cxn ang="0">
                    <a:pos x="64219" y="335665"/>
                  </a:cxn>
                  <a:cxn ang="0">
                    <a:pos x="42813" y="325462"/>
                  </a:cxn>
                  <a:cxn ang="0">
                    <a:pos x="24786" y="314240"/>
                  </a:cxn>
                  <a:cxn ang="0">
                    <a:pos x="11266" y="301996"/>
                  </a:cxn>
                  <a:cxn ang="0">
                    <a:pos x="3379" y="286693"/>
                  </a:cxn>
                  <a:cxn ang="0">
                    <a:pos x="0" y="271389"/>
                  </a:cxn>
                  <a:cxn ang="0">
                    <a:pos x="0" y="269348"/>
                  </a:cxn>
                  <a:cxn ang="0">
                    <a:pos x="2253" y="252004"/>
                  </a:cxn>
                  <a:cxn ang="0">
                    <a:pos x="10139" y="230578"/>
                  </a:cxn>
                  <a:cxn ang="0">
                    <a:pos x="32673" y="191808"/>
                  </a:cxn>
                  <a:cxn ang="0">
                    <a:pos x="59712" y="155079"/>
                  </a:cxn>
                  <a:cxn ang="0">
                    <a:pos x="92386" y="121410"/>
                  </a:cxn>
                  <a:cxn ang="0">
                    <a:pos x="128439" y="90803"/>
                  </a:cxn>
                  <a:cxn ang="0">
                    <a:pos x="170125" y="64276"/>
                  </a:cxn>
                  <a:cxn ang="0">
                    <a:pos x="215191" y="42850"/>
                  </a:cxn>
                  <a:cxn ang="0">
                    <a:pos x="261384" y="24486"/>
                  </a:cxn>
                  <a:cxn ang="0">
                    <a:pos x="313211" y="11222"/>
                  </a:cxn>
                  <a:cxn ang="0">
                    <a:pos x="366164" y="3060"/>
                  </a:cxn>
                  <a:cxn ang="0">
                    <a:pos x="421370" y="0"/>
                  </a:cxn>
                  <a:cxn ang="0">
                    <a:pos x="421370" y="0"/>
                  </a:cxn>
                  <a:cxn ang="0">
                    <a:pos x="478829" y="3060"/>
                  </a:cxn>
                  <a:cxn ang="0">
                    <a:pos x="534036" y="12243"/>
                  </a:cxn>
                  <a:cxn ang="0">
                    <a:pos x="588115" y="27547"/>
                  </a:cxn>
                  <a:cxn ang="0">
                    <a:pos x="637688" y="46931"/>
                  </a:cxn>
                  <a:cxn ang="0">
                    <a:pos x="682755" y="70397"/>
                  </a:cxn>
                  <a:cxn ang="0">
                    <a:pos x="725568" y="99985"/>
                  </a:cxn>
                  <a:cxn ang="0">
                    <a:pos x="762747" y="132633"/>
                  </a:cxn>
                  <a:cxn ang="0">
                    <a:pos x="794294" y="168342"/>
                  </a:cxn>
                  <a:cxn ang="0">
                    <a:pos x="821334" y="207112"/>
                  </a:cxn>
                  <a:cxn ang="0">
                    <a:pos x="821334" y="207112"/>
                  </a:cxn>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tileRect/>
              </a:gradFill>
              <a:ln w="9525">
                <a:noFill/>
              </a:ln>
            </p:spPr>
            <p:txBody>
              <a:bodyPr/>
              <a:lstStyle/>
              <a:p>
                <a:endParaRPr lang="zh-CN" altLang="en-US"/>
              </a:p>
            </p:txBody>
          </p:sp>
        </p:grpSp>
        <p:sp>
          <p:nvSpPr>
            <p:cNvPr id="56326" name="TextBox 54"/>
            <p:cNvSpPr txBox="1"/>
            <p:nvPr/>
          </p:nvSpPr>
          <p:spPr>
            <a:xfrm>
              <a:off x="7644645" y="3293804"/>
              <a:ext cx="1891229" cy="878521"/>
            </a:xfrm>
            <a:prstGeom prst="rect">
              <a:avLst/>
            </a:prstGeom>
            <a:noFill/>
            <a:ln w="9525">
              <a:noFill/>
            </a:ln>
          </p:spPr>
          <p:txBody>
            <a:bodyPr wrap="none" anchor="t">
              <a:spAutoFit/>
            </a:bodyPr>
            <a:lstStyle/>
            <a:p>
              <a:pPr algn="ctr"/>
              <a:r>
                <a:rPr lang="zh-CN" altLang="en-US" sz="2400" i="1">
                  <a:solidFill>
                    <a:srgbClr val="FFFFFF"/>
                  </a:solidFill>
                  <a:latin typeface="Impact" panose="020B0806030902050204" pitchFamily="34" charset="0"/>
                  <a:ea typeface="微软雅黑" panose="020B0503020204020204" pitchFamily="34" charset="-122"/>
                </a:rPr>
                <a:t>暂不使用公务</a:t>
              </a:r>
              <a:endParaRPr lang="zh-CN" altLang="en-US" sz="2400" i="1">
                <a:solidFill>
                  <a:srgbClr val="FFFFFF"/>
                </a:solidFill>
                <a:latin typeface="Impact" panose="020B0806030902050204" pitchFamily="34" charset="0"/>
                <a:ea typeface="微软雅黑" panose="020B0503020204020204" pitchFamily="34" charset="-122"/>
              </a:endParaRPr>
            </a:p>
            <a:p>
              <a:pPr algn="ctr"/>
              <a:r>
                <a:rPr lang="zh-CN" altLang="en-US" sz="2400" i="1">
                  <a:solidFill>
                    <a:srgbClr val="FFFFFF"/>
                  </a:solidFill>
                  <a:latin typeface="Impact" panose="020B0806030902050204" pitchFamily="34" charset="0"/>
                  <a:ea typeface="微软雅黑" panose="020B0503020204020204" pitchFamily="34" charset="-122"/>
                </a:rPr>
                <a:t>卡结算</a:t>
              </a:r>
              <a:endParaRPr lang="zh-CN" altLang="en-US" sz="2400" i="1">
                <a:solidFill>
                  <a:srgbClr val="FFFFFF"/>
                </a:solidFill>
                <a:latin typeface="Impact" panose="020B0806030902050204" pitchFamily="34" charset="0"/>
                <a:ea typeface="微软雅黑" panose="020B0503020204020204" pitchFamily="34" charset="-122"/>
              </a:endParaRPr>
            </a:p>
          </p:txBody>
        </p:sp>
      </p:grpSp>
      <p:sp>
        <p:nvSpPr>
          <p:cNvPr id="59" name="AutoShape 7"/>
          <p:cNvSpPr/>
          <p:nvPr/>
        </p:nvSpPr>
        <p:spPr>
          <a:xfrm>
            <a:off x="260350" y="2266950"/>
            <a:ext cx="7105650" cy="865188"/>
          </a:xfrm>
          <a:prstGeom prst="homePlate">
            <a:avLst>
              <a:gd name="adj" fmla="val 39771"/>
            </a:avLst>
          </a:prstGeom>
          <a:gradFill rotWithShape="1">
            <a:gsLst>
              <a:gs pos="0">
                <a:srgbClr val="FAFAFA"/>
              </a:gs>
              <a:gs pos="100000">
                <a:srgbClr val="EAEAEA"/>
              </a:gs>
            </a:gsLst>
            <a:lin ang="5400000" scaled="1"/>
            <a:tileRect/>
          </a:gradFill>
          <a:ln w="9525" cap="flat" cmpd="sng">
            <a:solidFill>
              <a:srgbClr val="EAEAEA"/>
            </a:solidFill>
            <a:prstDash val="solid"/>
            <a:miter/>
            <a:headEnd type="none" w="med" len="med"/>
            <a:tailEnd type="none" w="med" len="med"/>
          </a:ln>
        </p:spPr>
        <p:txBody>
          <a:bodyPr wrap="none" anchor="ctr"/>
          <a:lstStyle/>
          <a:p>
            <a:pPr marL="357505" indent="-357505">
              <a:lnSpc>
                <a:spcPct val="120000"/>
              </a:lnSpc>
            </a:pPr>
            <a:endParaRPr lang="zh-CN" altLang="en-US" sz="1200" dirty="0">
              <a:solidFill>
                <a:srgbClr val="646464"/>
              </a:solidFill>
              <a:latin typeface="Arial" panose="020B0604020202020204" pitchFamily="34" charset="0"/>
              <a:ea typeface="微软雅黑" panose="020B0503020204020204" pitchFamily="34" charset="-122"/>
            </a:endParaRPr>
          </a:p>
        </p:txBody>
      </p:sp>
      <p:sp>
        <p:nvSpPr>
          <p:cNvPr id="60" name="AutoShape 8"/>
          <p:cNvSpPr/>
          <p:nvPr/>
        </p:nvSpPr>
        <p:spPr>
          <a:xfrm>
            <a:off x="5068888" y="2254250"/>
            <a:ext cx="603250" cy="887413"/>
          </a:xfrm>
          <a:prstGeom prst="chevron">
            <a:avLst>
              <a:gd name="adj" fmla="val 55439"/>
            </a:avLst>
          </a:prstGeom>
          <a:solidFill>
            <a:srgbClr val="0070C0"/>
          </a:solidFill>
          <a:ln w="25400">
            <a:noFill/>
          </a:ln>
        </p:spPr>
        <p:txBody>
          <a:bodyPr anchor="ctr"/>
          <a:lstStyle/>
          <a:p>
            <a:pPr algn="ct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1" name="AutoShape 8"/>
          <p:cNvSpPr/>
          <p:nvPr/>
        </p:nvSpPr>
        <p:spPr>
          <a:xfrm>
            <a:off x="3171825" y="2254250"/>
            <a:ext cx="601663" cy="887413"/>
          </a:xfrm>
          <a:prstGeom prst="chevron">
            <a:avLst>
              <a:gd name="adj" fmla="val 55439"/>
            </a:avLst>
          </a:prstGeom>
          <a:solidFill>
            <a:srgbClr val="0070C0"/>
          </a:solidFill>
          <a:ln w="25400">
            <a:noFill/>
          </a:ln>
        </p:spPr>
        <p:txBody>
          <a:bodyPr anchor="ctr"/>
          <a:lstStyle/>
          <a:p>
            <a:pPr algn="ct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2" name="AutoShape 8"/>
          <p:cNvSpPr/>
          <p:nvPr/>
        </p:nvSpPr>
        <p:spPr>
          <a:xfrm>
            <a:off x="1273175" y="2254250"/>
            <a:ext cx="603250" cy="887413"/>
          </a:xfrm>
          <a:prstGeom prst="chevron">
            <a:avLst>
              <a:gd name="adj" fmla="val 55439"/>
            </a:avLst>
          </a:prstGeom>
          <a:solidFill>
            <a:srgbClr val="0070C0"/>
          </a:solidFill>
          <a:ln w="25400">
            <a:noFill/>
          </a:ln>
        </p:spPr>
        <p:txBody>
          <a:bodyPr anchor="ctr"/>
          <a:lstStyle/>
          <a:p>
            <a:pPr algn="ct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3" name="AutoShape 8"/>
          <p:cNvSpPr/>
          <p:nvPr/>
        </p:nvSpPr>
        <p:spPr>
          <a:xfrm>
            <a:off x="6967538" y="2254250"/>
            <a:ext cx="601662" cy="887413"/>
          </a:xfrm>
          <a:prstGeom prst="chevron">
            <a:avLst>
              <a:gd name="adj" fmla="val 55439"/>
            </a:avLst>
          </a:prstGeom>
          <a:solidFill>
            <a:srgbClr val="0070C0"/>
          </a:solidFill>
          <a:ln w="25400">
            <a:noFill/>
          </a:ln>
        </p:spPr>
        <p:txBody>
          <a:bodyPr anchor="ctr"/>
          <a:lstStyle/>
          <a:p>
            <a:pPr algn="ct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558800" y="2516188"/>
            <a:ext cx="269875" cy="368300"/>
          </a:xfrm>
          <a:prstGeom prst="rect">
            <a:avLst/>
          </a:prstGeom>
          <a:noFill/>
          <a:ln w="9525">
            <a:noFill/>
          </a:ln>
        </p:spPr>
        <p:txBody>
          <a:bodyPr wrap="square" anchor="t">
            <a:spAutoFit/>
          </a:bodyPr>
          <a:lstStyle/>
          <a:p>
            <a:r>
              <a:rPr lang="en-US" altLang="en-US" i="1" dirty="0">
                <a:solidFill>
                  <a:srgbClr val="646464"/>
                </a:solidFill>
                <a:latin typeface="Impact" panose="020B0806030902050204" pitchFamily="34" charset="0"/>
                <a:ea typeface="微软雅黑" panose="020B0503020204020204" pitchFamily="34" charset="-122"/>
              </a:rPr>
              <a:t>1</a:t>
            </a:r>
            <a:endParaRPr lang="en-US" altLang="en-US" i="1" dirty="0">
              <a:solidFill>
                <a:srgbClr val="646464"/>
              </a:solidFill>
              <a:latin typeface="Impact" panose="020B0806030902050204" pitchFamily="34" charset="0"/>
              <a:ea typeface="微软雅黑" panose="020B0503020204020204" pitchFamily="34" charset="-122"/>
            </a:endParaRPr>
          </a:p>
        </p:txBody>
      </p:sp>
      <p:sp>
        <p:nvSpPr>
          <p:cNvPr id="65" name="TextBox 64"/>
          <p:cNvSpPr txBox="1"/>
          <p:nvPr/>
        </p:nvSpPr>
        <p:spPr>
          <a:xfrm>
            <a:off x="2300288" y="2514600"/>
            <a:ext cx="296862" cy="368300"/>
          </a:xfrm>
          <a:prstGeom prst="rect">
            <a:avLst/>
          </a:prstGeom>
          <a:noFill/>
          <a:ln w="9525">
            <a:noFill/>
          </a:ln>
        </p:spPr>
        <p:txBody>
          <a:bodyPr wrap="none" anchor="t">
            <a:spAutoFit/>
          </a:bodyPr>
          <a:lstStyle/>
          <a:p>
            <a:r>
              <a:rPr lang="en-US" altLang="zh-CN" i="1" dirty="0">
                <a:solidFill>
                  <a:srgbClr val="646464"/>
                </a:solidFill>
                <a:latin typeface="Impact" panose="020B0806030902050204" pitchFamily="34" charset="0"/>
                <a:ea typeface="微软雅黑" panose="020B0503020204020204" pitchFamily="34" charset="-122"/>
              </a:rPr>
              <a:t>2</a:t>
            </a:r>
            <a:endParaRPr lang="zh-CN" altLang="en-US" i="1" dirty="0">
              <a:solidFill>
                <a:srgbClr val="646464"/>
              </a:solidFill>
              <a:latin typeface="Impact" panose="020B0806030902050204" pitchFamily="34" charset="0"/>
              <a:ea typeface="微软雅黑" panose="020B0503020204020204" pitchFamily="34" charset="-122"/>
            </a:endParaRPr>
          </a:p>
        </p:txBody>
      </p:sp>
      <p:sp>
        <p:nvSpPr>
          <p:cNvPr id="66" name="TextBox 65"/>
          <p:cNvSpPr txBox="1"/>
          <p:nvPr/>
        </p:nvSpPr>
        <p:spPr>
          <a:xfrm>
            <a:off x="4173538" y="2516188"/>
            <a:ext cx="304800" cy="368300"/>
          </a:xfrm>
          <a:prstGeom prst="rect">
            <a:avLst/>
          </a:prstGeom>
          <a:noFill/>
          <a:ln w="9525">
            <a:noFill/>
          </a:ln>
        </p:spPr>
        <p:txBody>
          <a:bodyPr wrap="none" anchor="t">
            <a:spAutoFit/>
          </a:bodyPr>
          <a:lstStyle/>
          <a:p>
            <a:r>
              <a:rPr lang="en-US" altLang="zh-CN" i="1" dirty="0">
                <a:solidFill>
                  <a:srgbClr val="646464"/>
                </a:solidFill>
                <a:latin typeface="Impact" panose="020B0806030902050204" pitchFamily="34" charset="0"/>
                <a:ea typeface="微软雅黑" panose="020B0503020204020204" pitchFamily="34" charset="-122"/>
              </a:rPr>
              <a:t>3</a:t>
            </a:r>
            <a:endParaRPr lang="en-US" altLang="zh-CN" i="1" dirty="0">
              <a:solidFill>
                <a:srgbClr val="646464"/>
              </a:solidFill>
              <a:latin typeface="Impact" panose="020B0806030902050204" pitchFamily="34" charset="0"/>
              <a:ea typeface="微软雅黑" panose="020B0503020204020204" pitchFamily="34" charset="-122"/>
            </a:endParaRPr>
          </a:p>
        </p:txBody>
      </p:sp>
      <p:sp>
        <p:nvSpPr>
          <p:cNvPr id="67" name="TextBox 66"/>
          <p:cNvSpPr txBox="1"/>
          <p:nvPr/>
        </p:nvSpPr>
        <p:spPr>
          <a:xfrm>
            <a:off x="6096000" y="2543175"/>
            <a:ext cx="296863" cy="368300"/>
          </a:xfrm>
          <a:prstGeom prst="rect">
            <a:avLst/>
          </a:prstGeom>
          <a:noFill/>
          <a:ln w="9525">
            <a:noFill/>
          </a:ln>
        </p:spPr>
        <p:txBody>
          <a:bodyPr wrap="none" anchor="t">
            <a:spAutoFit/>
          </a:bodyPr>
          <a:lstStyle/>
          <a:p>
            <a:r>
              <a:rPr lang="en-US" altLang="en-US" i="1">
                <a:solidFill>
                  <a:srgbClr val="646464"/>
                </a:solidFill>
                <a:latin typeface="Impact" panose="020B0806030902050204" pitchFamily="34" charset="0"/>
                <a:ea typeface="微软雅黑" panose="020B0503020204020204" pitchFamily="34" charset="-122"/>
              </a:rPr>
              <a:t>4</a:t>
            </a:r>
            <a:endParaRPr lang="en-US" altLang="en-US" i="1">
              <a:solidFill>
                <a:srgbClr val="646464"/>
              </a:solidFill>
              <a:latin typeface="Impact" panose="020B0806030902050204" pitchFamily="34" charset="0"/>
              <a:ea typeface="微软雅黑" panose="020B0503020204020204" pitchFamily="34" charset="-122"/>
            </a:endParaRPr>
          </a:p>
        </p:txBody>
      </p:sp>
      <p:grpSp>
        <p:nvGrpSpPr>
          <p:cNvPr id="68" name="组合 67"/>
          <p:cNvGrpSpPr/>
          <p:nvPr/>
        </p:nvGrpSpPr>
        <p:grpSpPr>
          <a:xfrm>
            <a:off x="558800" y="2986088"/>
            <a:ext cx="2613025" cy="1955800"/>
            <a:chOff x="941884" y="3983470"/>
            <a:chExt cx="1925931" cy="2067000"/>
          </a:xfrm>
        </p:grpSpPr>
        <p:cxnSp>
          <p:nvCxnSpPr>
            <p:cNvPr id="56337" name="直接连接符 68"/>
            <p:cNvCxnSpPr/>
            <p:nvPr/>
          </p:nvCxnSpPr>
          <p:spPr>
            <a:xfrm>
              <a:off x="941884" y="3983470"/>
              <a:ext cx="0" cy="1358533"/>
            </a:xfrm>
            <a:prstGeom prst="line">
              <a:avLst/>
            </a:prstGeom>
            <a:ln w="9525" cap="flat" cmpd="sng">
              <a:solidFill>
                <a:srgbClr val="888888"/>
              </a:solidFill>
              <a:prstDash val="solid"/>
              <a:round/>
              <a:headEnd type="oval" w="med" len="med"/>
              <a:tailEnd type="oval" w="med" len="med"/>
            </a:ln>
          </p:spPr>
        </p:cxnSp>
        <p:sp>
          <p:nvSpPr>
            <p:cNvPr id="56338" name="TextBox 69"/>
            <p:cNvSpPr txBox="1"/>
            <p:nvPr/>
          </p:nvSpPr>
          <p:spPr>
            <a:xfrm>
              <a:off x="941884" y="4392909"/>
              <a:ext cx="1925931" cy="1657561"/>
            </a:xfrm>
            <a:prstGeom prst="rect">
              <a:avLst/>
            </a:prstGeom>
            <a:noFill/>
            <a:ln w="9525">
              <a:noFill/>
            </a:ln>
          </p:spPr>
          <p:txBody>
            <a:bodyPr anchor="t">
              <a:spAutoFit/>
            </a:bodyPr>
            <a:lstStyle/>
            <a:p>
              <a:pPr>
                <a:lnSpc>
                  <a:spcPct val="150000"/>
                </a:lnSpc>
              </a:pPr>
              <a:r>
                <a:rPr lang="zh-CN" altLang="en-US" sz="1600" b="1" dirty="0">
                  <a:solidFill>
                    <a:srgbClr val="646464"/>
                  </a:solidFill>
                  <a:latin typeface="Arial" panose="020B0604020202020204" pitchFamily="34" charset="0"/>
                  <a:ea typeface="微软雅黑" panose="020B0503020204020204" pitchFamily="34" charset="-122"/>
                </a:rPr>
                <a:t>县级以下不具刷卡的场所：</a:t>
              </a:r>
              <a:endParaRPr lang="zh-CN" altLang="en-US" sz="1600" b="1" dirty="0">
                <a:solidFill>
                  <a:srgbClr val="646464"/>
                </a:solidFill>
                <a:latin typeface="Arial" panose="020B0604020202020204" pitchFamily="34" charset="0"/>
                <a:ea typeface="微软雅黑" panose="020B0503020204020204" pitchFamily="34" charset="-122"/>
              </a:endParaRPr>
            </a:p>
            <a:p>
              <a:pPr>
                <a:lnSpc>
                  <a:spcPct val="150000"/>
                </a:lnSpc>
              </a:pPr>
              <a:r>
                <a:rPr lang="zh-CN" altLang="en-US" sz="1200" dirty="0">
                  <a:solidFill>
                    <a:srgbClr val="646464"/>
                  </a:solidFill>
                  <a:latin typeface="Arial" panose="020B0604020202020204" pitchFamily="34" charset="0"/>
                  <a:ea typeface="微软雅黑" panose="020B0503020204020204" pitchFamily="34" charset="-122"/>
                </a:rPr>
                <a:t>在县级以下（不包括县级）地区不具备刷卡条件的场所发生的公务支出，报销时需附情况说明，项目负责人签字。</a:t>
              </a:r>
              <a:endParaRPr lang="zh-CN" altLang="en-US" sz="1200" dirty="0">
                <a:solidFill>
                  <a:srgbClr val="646464"/>
                </a:solidFill>
                <a:latin typeface="Arial" panose="020B0604020202020204" pitchFamily="34" charset="0"/>
                <a:ea typeface="微软雅黑" panose="020B0503020204020204" pitchFamily="34" charset="-122"/>
              </a:endParaRPr>
            </a:p>
          </p:txBody>
        </p:sp>
      </p:grpSp>
      <p:grpSp>
        <p:nvGrpSpPr>
          <p:cNvPr id="71" name="组合 70"/>
          <p:cNvGrpSpPr/>
          <p:nvPr/>
        </p:nvGrpSpPr>
        <p:grpSpPr>
          <a:xfrm>
            <a:off x="2449513" y="431800"/>
            <a:ext cx="3135312" cy="1952625"/>
            <a:chOff x="2293144" y="1352788"/>
            <a:chExt cx="1983858" cy="2066593"/>
          </a:xfrm>
        </p:grpSpPr>
        <p:cxnSp>
          <p:nvCxnSpPr>
            <p:cNvPr id="56340" name="直接连接符 71"/>
            <p:cNvCxnSpPr/>
            <p:nvPr/>
          </p:nvCxnSpPr>
          <p:spPr>
            <a:xfrm>
              <a:off x="2293144" y="2060848"/>
              <a:ext cx="0" cy="1358533"/>
            </a:xfrm>
            <a:prstGeom prst="line">
              <a:avLst/>
            </a:prstGeom>
            <a:ln w="9525" cap="flat" cmpd="sng">
              <a:solidFill>
                <a:srgbClr val="888888"/>
              </a:solidFill>
              <a:prstDash val="solid"/>
              <a:round/>
              <a:headEnd type="oval" w="med" len="med"/>
              <a:tailEnd type="oval" w="med" len="med"/>
            </a:ln>
          </p:spPr>
        </p:cxnSp>
        <p:sp>
          <p:nvSpPr>
            <p:cNvPr id="56341" name="TextBox 72"/>
            <p:cNvSpPr txBox="1"/>
            <p:nvPr/>
          </p:nvSpPr>
          <p:spPr>
            <a:xfrm>
              <a:off x="2351071" y="1352788"/>
              <a:ext cx="1925931" cy="1904626"/>
            </a:xfrm>
            <a:prstGeom prst="rect">
              <a:avLst/>
            </a:prstGeom>
            <a:noFill/>
            <a:ln w="9525">
              <a:noFill/>
            </a:ln>
          </p:spPr>
          <p:txBody>
            <a:bodyPr wrap="square" anchor="t">
              <a:spAutoFit/>
            </a:bodyPr>
            <a:lstStyle/>
            <a:p>
              <a:pPr>
                <a:lnSpc>
                  <a:spcPct val="150000"/>
                </a:lnSpc>
              </a:pPr>
              <a:r>
                <a:rPr lang="zh-CN" altLang="en-US" sz="1400" b="1" dirty="0">
                  <a:solidFill>
                    <a:srgbClr val="646464"/>
                  </a:solidFill>
                  <a:latin typeface="Arial" panose="020B0604020202020204" pitchFamily="34" charset="0"/>
                  <a:ea typeface="微软雅黑" panose="020B0503020204020204" pitchFamily="34" charset="-122"/>
                </a:rPr>
                <a:t>县级以上（含县级）不具刷卡的场所：</a:t>
              </a:r>
              <a:endParaRPr lang="zh-CN" altLang="en-US" sz="1400" b="1" dirty="0">
                <a:solidFill>
                  <a:srgbClr val="646464"/>
                </a:solidFill>
                <a:latin typeface="Arial" panose="020B0604020202020204" pitchFamily="34" charset="0"/>
                <a:ea typeface="微软雅黑" panose="020B0503020204020204" pitchFamily="34" charset="-122"/>
              </a:endParaRPr>
            </a:p>
            <a:p>
              <a:pPr>
                <a:lnSpc>
                  <a:spcPct val="150000"/>
                </a:lnSpc>
              </a:pPr>
              <a:r>
                <a:rPr lang="zh-CN" altLang="en-US" sz="1200" dirty="0">
                  <a:solidFill>
                    <a:srgbClr val="646464"/>
                  </a:solidFill>
                  <a:latin typeface="Arial" panose="020B0604020202020204" pitchFamily="34" charset="0"/>
                  <a:ea typeface="微软雅黑" panose="020B0503020204020204" pitchFamily="34" charset="-122"/>
                  <a:sym typeface="宋体" panose="02010600030101010101" pitchFamily="2" charset="-122"/>
                </a:rPr>
                <a:t>在县级及县级以上地区不具备刷卡条件的场所发生的单笔消费在1000元（含1000元）以下的公务支出，报销时需附情况说明，项目负责人签字。</a:t>
              </a:r>
              <a:endParaRPr lang="zh-CN" altLang="en-US" sz="1200" dirty="0">
                <a:solidFill>
                  <a:srgbClr val="646464"/>
                </a:solidFill>
                <a:latin typeface="Arial" panose="020B0604020202020204" pitchFamily="34" charset="0"/>
                <a:ea typeface="微软雅黑" panose="020B0503020204020204" pitchFamily="34" charset="-122"/>
                <a:sym typeface="宋体" panose="02010600030101010101" pitchFamily="2" charset="-122"/>
              </a:endParaRPr>
            </a:p>
            <a:p>
              <a:pPr>
                <a:lnSpc>
                  <a:spcPct val="150000"/>
                </a:lnSpc>
              </a:pPr>
              <a:endParaRPr lang="zh-CN" altLang="en-US" sz="1200" dirty="0">
                <a:solidFill>
                  <a:srgbClr val="646464"/>
                </a:solidFill>
                <a:latin typeface="Arial" panose="020B0604020202020204" pitchFamily="34" charset="0"/>
                <a:ea typeface="微软雅黑" panose="020B0503020204020204" pitchFamily="34" charset="-122"/>
                <a:sym typeface="宋体" panose="02010600030101010101" pitchFamily="2" charset="-122"/>
              </a:endParaRPr>
            </a:p>
          </p:txBody>
        </p:sp>
      </p:grpSp>
      <p:grpSp>
        <p:nvGrpSpPr>
          <p:cNvPr id="74" name="组合 73"/>
          <p:cNvGrpSpPr/>
          <p:nvPr/>
        </p:nvGrpSpPr>
        <p:grpSpPr>
          <a:xfrm>
            <a:off x="4318000" y="3008313"/>
            <a:ext cx="4818063" cy="1450975"/>
            <a:chOff x="3641104" y="3980384"/>
            <a:chExt cx="4534379" cy="1535363"/>
          </a:xfrm>
        </p:grpSpPr>
        <p:cxnSp>
          <p:nvCxnSpPr>
            <p:cNvPr id="56343" name="直接连接符 74"/>
            <p:cNvCxnSpPr/>
            <p:nvPr/>
          </p:nvCxnSpPr>
          <p:spPr>
            <a:xfrm>
              <a:off x="3648596" y="3980384"/>
              <a:ext cx="0" cy="1358533"/>
            </a:xfrm>
            <a:prstGeom prst="line">
              <a:avLst/>
            </a:prstGeom>
            <a:ln w="9525" cap="flat" cmpd="sng">
              <a:solidFill>
                <a:srgbClr val="888888"/>
              </a:solidFill>
              <a:prstDash val="solid"/>
              <a:round/>
              <a:headEnd type="oval" w="med" len="med"/>
              <a:tailEnd type="oval" w="med" len="med"/>
            </a:ln>
          </p:spPr>
        </p:cxnSp>
        <p:sp>
          <p:nvSpPr>
            <p:cNvPr id="56344" name="TextBox 75"/>
            <p:cNvSpPr txBox="1"/>
            <p:nvPr/>
          </p:nvSpPr>
          <p:spPr>
            <a:xfrm>
              <a:off x="3641104" y="4393574"/>
              <a:ext cx="4534379" cy="1122173"/>
            </a:xfrm>
            <a:prstGeom prst="rect">
              <a:avLst/>
            </a:prstGeom>
            <a:noFill/>
            <a:ln w="9525">
              <a:noFill/>
            </a:ln>
          </p:spPr>
          <p:txBody>
            <a:bodyPr wrap="square" anchor="t">
              <a:spAutoFit/>
            </a:bodyPr>
            <a:lstStyle/>
            <a:p>
              <a:pPr>
                <a:lnSpc>
                  <a:spcPct val="150000"/>
                </a:lnSpc>
              </a:pPr>
              <a:r>
                <a:rPr lang="zh-CN" altLang="en-US" b="1" dirty="0">
                  <a:solidFill>
                    <a:srgbClr val="0070C0"/>
                  </a:solidFill>
                  <a:latin typeface="Arial" panose="020B0604020202020204" pitchFamily="34" charset="0"/>
                  <a:ea typeface="微软雅黑" panose="020B0503020204020204" pitchFamily="34" charset="-122"/>
                </a:rPr>
                <a:t>特殊事项不具刷卡条件：</a:t>
              </a:r>
              <a:endParaRPr lang="zh-CN" altLang="en-US" b="1" dirty="0">
                <a:solidFill>
                  <a:srgbClr val="0070C0"/>
                </a:solidFill>
                <a:latin typeface="Arial" panose="020B0604020202020204" pitchFamily="34" charset="0"/>
                <a:ea typeface="微软雅黑" panose="020B0503020204020204" pitchFamily="34" charset="-122"/>
              </a:endParaRPr>
            </a:p>
            <a:p>
              <a:pPr>
                <a:lnSpc>
                  <a:spcPct val="150000"/>
                </a:lnSpc>
              </a:pPr>
              <a:r>
                <a:rPr lang="zh-CN" altLang="en-US" sz="1200" dirty="0">
                  <a:solidFill>
                    <a:srgbClr val="0070C0"/>
                  </a:solidFill>
                  <a:latin typeface="Arial" panose="020B0604020202020204" pitchFamily="34" charset="0"/>
                  <a:ea typeface="微软雅黑" panose="020B0503020204020204" pitchFamily="34" charset="-122"/>
                </a:rPr>
                <a:t>签证费、快递费、过桥过路费、出租车费用（的士、网约车）等目前只能使用现金结算支出。</a:t>
              </a:r>
              <a:endParaRPr lang="zh-CN" altLang="en-US" sz="1200" dirty="0">
                <a:solidFill>
                  <a:srgbClr val="0070C0"/>
                </a:solidFill>
                <a:latin typeface="Arial" panose="020B0604020202020204" pitchFamily="34" charset="0"/>
                <a:ea typeface="微软雅黑" panose="020B0503020204020204" pitchFamily="34" charset="-122"/>
              </a:endParaRPr>
            </a:p>
          </p:txBody>
        </p:sp>
      </p:grpSp>
      <p:grpSp>
        <p:nvGrpSpPr>
          <p:cNvPr id="77" name="组合 76"/>
          <p:cNvGrpSpPr/>
          <p:nvPr/>
        </p:nvGrpSpPr>
        <p:grpSpPr>
          <a:xfrm>
            <a:off x="6248400" y="431800"/>
            <a:ext cx="2763838" cy="2022475"/>
            <a:chOff x="5040498" y="1803671"/>
            <a:chExt cx="2200920" cy="1615710"/>
          </a:xfrm>
        </p:grpSpPr>
        <p:cxnSp>
          <p:nvCxnSpPr>
            <p:cNvPr id="56346" name="直接连接符 77"/>
            <p:cNvCxnSpPr/>
            <p:nvPr/>
          </p:nvCxnSpPr>
          <p:spPr>
            <a:xfrm>
              <a:off x="5044092" y="2060848"/>
              <a:ext cx="0" cy="1358533"/>
            </a:xfrm>
            <a:prstGeom prst="line">
              <a:avLst/>
            </a:prstGeom>
            <a:ln w="9525" cap="flat" cmpd="sng">
              <a:solidFill>
                <a:srgbClr val="888888"/>
              </a:solidFill>
              <a:prstDash val="solid"/>
              <a:round/>
              <a:headEnd type="oval" w="med" len="med"/>
              <a:tailEnd type="oval" w="med" len="med"/>
            </a:ln>
          </p:spPr>
        </p:cxnSp>
        <p:sp>
          <p:nvSpPr>
            <p:cNvPr id="56347" name="TextBox 78"/>
            <p:cNvSpPr txBox="1"/>
            <p:nvPr/>
          </p:nvSpPr>
          <p:spPr>
            <a:xfrm>
              <a:off x="5040498" y="1803671"/>
              <a:ext cx="2200920" cy="1474640"/>
            </a:xfrm>
            <a:prstGeom prst="rect">
              <a:avLst/>
            </a:prstGeom>
            <a:noFill/>
            <a:ln w="9525">
              <a:noFill/>
            </a:ln>
          </p:spPr>
          <p:txBody>
            <a:bodyPr wrap="square" anchor="t">
              <a:spAutoFit/>
            </a:bodyPr>
            <a:lstStyle/>
            <a:p>
              <a:pPr>
                <a:lnSpc>
                  <a:spcPct val="150000"/>
                </a:lnSpc>
              </a:pPr>
              <a:r>
                <a:rPr lang="zh-CN" altLang="en-US" sz="1400" b="1" dirty="0">
                  <a:solidFill>
                    <a:srgbClr val="0070C0"/>
                  </a:solidFill>
                  <a:latin typeface="Arial" panose="020B0604020202020204" pitchFamily="34" charset="0"/>
                  <a:ea typeface="微软雅黑" panose="020B0503020204020204" pitchFamily="34" charset="-122"/>
                  <a:sym typeface="宋体" panose="02010600030101010101" pitchFamily="2" charset="-122"/>
                </a:rPr>
                <a:t>暂不纳入公务卡结算范畴的报销群体：</a:t>
              </a:r>
              <a:endParaRPr lang="zh-CN" altLang="en-US" sz="1400" b="1" dirty="0">
                <a:solidFill>
                  <a:srgbClr val="0070C0"/>
                </a:solidFill>
                <a:latin typeface="Arial" panose="020B0604020202020204" pitchFamily="34" charset="0"/>
                <a:ea typeface="微软雅黑" panose="020B0503020204020204" pitchFamily="34" charset="-122"/>
                <a:sym typeface="宋体" panose="02010600030101010101" pitchFamily="2" charset="-122"/>
              </a:endParaRPr>
            </a:p>
            <a:p>
              <a:pPr>
                <a:lnSpc>
                  <a:spcPct val="150000"/>
                </a:lnSpc>
              </a:pPr>
              <a:r>
                <a:rPr lang="zh-CN" altLang="en-US" sz="1200" dirty="0">
                  <a:solidFill>
                    <a:srgbClr val="0070C0"/>
                  </a:solidFill>
                  <a:latin typeface="Arial" panose="020B0604020202020204" pitchFamily="34" charset="0"/>
                  <a:ea typeface="微软雅黑" panose="020B0503020204020204" pitchFamily="34" charset="-122"/>
                  <a:sym typeface="宋体" panose="02010600030101010101" pitchFamily="2" charset="-122"/>
                </a:rPr>
                <a:t>使用公务卡结算的科研项目报销研究生、科研助理（非在编）、校外专家差旅费（机票、住宿费）暂不列入公务卡结算范畴。</a:t>
              </a:r>
              <a:endParaRPr lang="zh-CN" altLang="en-US" sz="1200" dirty="0">
                <a:solidFill>
                  <a:srgbClr val="0070C0"/>
                </a:solidFill>
                <a:latin typeface="Arial" panose="020B0604020202020204" pitchFamily="34" charset="0"/>
                <a:ea typeface="微软雅黑" panose="020B0503020204020204" pitchFamily="34" charset="-122"/>
                <a:sym typeface="宋体" panose="02010600030101010101" pitchFamily="2" charset="-122"/>
              </a:endParaRPr>
            </a:p>
          </p:txBody>
        </p:sp>
      </p:grpSp>
      <p:sp>
        <p:nvSpPr>
          <p:cNvPr id="10" name="对角圆角矩形 9"/>
          <p:cNvSpPr/>
          <p:nvPr/>
        </p:nvSpPr>
        <p:spPr>
          <a:xfrm>
            <a:off x="-8255"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（二）公务卡支付</a:t>
            </a:r>
            <a:r>
              <a:rPr lang="en-US" altLang="zh-CN" sz="2400" b="1" strike="noStrike" noProof="1">
                <a:solidFill>
                  <a:schemeClr val="bg1"/>
                </a:solidFill>
                <a:latin typeface="微软雅黑" panose="020B0503020204020204" pitchFamily="34" charset="-122"/>
                <a:ea typeface="微软雅黑" panose="020B0503020204020204" pitchFamily="34" charset="-122"/>
              </a:rPr>
              <a:t>(</a:t>
            </a:r>
            <a:r>
              <a:rPr lang="zh-CN" altLang="en-US" sz="2400" b="1" strike="noStrike" noProof="1">
                <a:solidFill>
                  <a:schemeClr val="bg1"/>
                </a:solidFill>
                <a:latin typeface="微软雅黑" panose="020B0503020204020204" pitchFamily="34" charset="-122"/>
                <a:ea typeface="微软雅黑" panose="020B0503020204020204" pitchFamily="34" charset="-122"/>
              </a:rPr>
              <a:t>续）</a:t>
            </a:r>
            <a:endParaRPr lang="zh-CN" altLang="en-US"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6" name="对角圆角矩形 2"/>
          <p:cNvSpPr/>
          <p:nvPr/>
        </p:nvSpPr>
        <p:spPr>
          <a:xfrm>
            <a:off x="-8255" y="5266055"/>
            <a:ext cx="9767570" cy="13462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302115" y="4942205"/>
            <a:ext cx="393065" cy="275590"/>
          </a:xfrm>
          <a:prstGeom prst="rect">
            <a:avLst/>
          </a:prstGeom>
          <a:noFill/>
        </p:spPr>
        <p:txBody>
          <a:bodyPr wrap="square" rtlCol="0">
            <a:spAutoFit/>
          </a:bodyPr>
          <a:lstStyle/>
          <a:p>
            <a:r>
              <a:rPr lang="en-US" altLang="zh-CN" sz="1200" dirty="0" smtClean="0"/>
              <a:t>62</a:t>
            </a:r>
            <a:endParaRPr lang="en-US" altLang="zh-CN" sz="1200" dirty="0" smtClean="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250" fill="hold"/>
                                        <p:tgtEl>
                                          <p:spTgt spid="62"/>
                                        </p:tgtEl>
                                        <p:attrNameLst>
                                          <p:attrName>ppt_x</p:attrName>
                                        </p:attrNameLst>
                                      </p:cBhvr>
                                      <p:tavLst>
                                        <p:tav tm="0">
                                          <p:val>
                                            <p:strVal val="0-#ppt_w/2"/>
                                          </p:val>
                                        </p:tav>
                                        <p:tav tm="100000">
                                          <p:val>
                                            <p:strVal val="#ppt_x"/>
                                          </p:val>
                                        </p:tav>
                                      </p:tavLst>
                                    </p:anim>
                                    <p:anim calcmode="lin" valueType="num">
                                      <p:cBhvr>
                                        <p:cTn id="13" dur="250" fill="hold"/>
                                        <p:tgtEl>
                                          <p:spTgt spid="6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61"/>
                                        </p:tgtEl>
                                        <p:attrNameLst>
                                          <p:attrName>style.visibility</p:attrName>
                                        </p:attrNameLst>
                                      </p:cBhvr>
                                      <p:to>
                                        <p:strVal val="visible"/>
                                      </p:to>
                                    </p:set>
                                    <p:anim calcmode="lin" valueType="num">
                                      <p:cBhvr>
                                        <p:cTn id="16" dur="250" fill="hold"/>
                                        <p:tgtEl>
                                          <p:spTgt spid="61"/>
                                        </p:tgtEl>
                                        <p:attrNameLst>
                                          <p:attrName>ppt_x</p:attrName>
                                        </p:attrNameLst>
                                      </p:cBhvr>
                                      <p:tavLst>
                                        <p:tav tm="0">
                                          <p:val>
                                            <p:strVal val="0-#ppt_w/2"/>
                                          </p:val>
                                        </p:tav>
                                        <p:tav tm="100000">
                                          <p:val>
                                            <p:strVal val="#ppt_x"/>
                                          </p:val>
                                        </p:tav>
                                      </p:tavLst>
                                    </p:anim>
                                    <p:anim calcmode="lin" valueType="num">
                                      <p:cBhvr>
                                        <p:cTn id="17" dur="250" fill="hold"/>
                                        <p:tgtEl>
                                          <p:spTgt spid="6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p:cTn id="20" dur="250" fill="hold"/>
                                        <p:tgtEl>
                                          <p:spTgt spid="60"/>
                                        </p:tgtEl>
                                        <p:attrNameLst>
                                          <p:attrName>ppt_x</p:attrName>
                                        </p:attrNameLst>
                                      </p:cBhvr>
                                      <p:tavLst>
                                        <p:tav tm="0">
                                          <p:val>
                                            <p:strVal val="0-#ppt_w/2"/>
                                          </p:val>
                                        </p:tav>
                                        <p:tav tm="100000">
                                          <p:val>
                                            <p:strVal val="#ppt_x"/>
                                          </p:val>
                                        </p:tav>
                                      </p:tavLst>
                                    </p:anim>
                                    <p:anim calcmode="lin" valueType="num">
                                      <p:cBhvr>
                                        <p:cTn id="21" dur="250" fill="hold"/>
                                        <p:tgtEl>
                                          <p:spTgt spid="6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63"/>
                                        </p:tgtEl>
                                        <p:attrNameLst>
                                          <p:attrName>style.visibility</p:attrName>
                                        </p:attrNameLst>
                                      </p:cBhvr>
                                      <p:to>
                                        <p:strVal val="visible"/>
                                      </p:to>
                                    </p:set>
                                    <p:anim calcmode="lin" valueType="num">
                                      <p:cBhvr>
                                        <p:cTn id="24" dur="250" fill="hold"/>
                                        <p:tgtEl>
                                          <p:spTgt spid="63"/>
                                        </p:tgtEl>
                                        <p:attrNameLst>
                                          <p:attrName>ppt_x</p:attrName>
                                        </p:attrNameLst>
                                      </p:cBhvr>
                                      <p:tavLst>
                                        <p:tav tm="0">
                                          <p:val>
                                            <p:strVal val="0-#ppt_w/2"/>
                                          </p:val>
                                        </p:tav>
                                        <p:tav tm="100000">
                                          <p:val>
                                            <p:strVal val="#ppt_x"/>
                                          </p:val>
                                        </p:tav>
                                      </p:tavLst>
                                    </p:anim>
                                    <p:anim calcmode="lin" valueType="num">
                                      <p:cBhvr>
                                        <p:cTn id="25" dur="250" fill="hold"/>
                                        <p:tgtEl>
                                          <p:spTgt spid="63"/>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anim calcmode="lin" valueType="num">
                                      <p:cBhvr>
                                        <p:cTn id="30" dur="500" fill="hold"/>
                                        <p:tgtEl>
                                          <p:spTgt spid="64"/>
                                        </p:tgtEl>
                                        <p:attrNameLst>
                                          <p:attrName>ppt_x</p:attrName>
                                        </p:attrNameLst>
                                      </p:cBhvr>
                                      <p:tavLst>
                                        <p:tav tm="0">
                                          <p:val>
                                            <p:strVal val="#ppt_x"/>
                                          </p:val>
                                        </p:tav>
                                        <p:tav tm="100000">
                                          <p:val>
                                            <p:strVal val="#ppt_x"/>
                                          </p:val>
                                        </p:tav>
                                      </p:tavLst>
                                    </p:anim>
                                    <p:anim calcmode="lin" valueType="num">
                                      <p:cBhvr>
                                        <p:cTn id="31" dur="5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anim calcmode="lin" valueType="num">
                                      <p:cBhvr>
                                        <p:cTn id="35" dur="500" fill="hold"/>
                                        <p:tgtEl>
                                          <p:spTgt spid="65"/>
                                        </p:tgtEl>
                                        <p:attrNameLst>
                                          <p:attrName>ppt_x</p:attrName>
                                        </p:attrNameLst>
                                      </p:cBhvr>
                                      <p:tavLst>
                                        <p:tav tm="0">
                                          <p:val>
                                            <p:strVal val="#ppt_x"/>
                                          </p:val>
                                        </p:tav>
                                        <p:tav tm="100000">
                                          <p:val>
                                            <p:strVal val="#ppt_x"/>
                                          </p:val>
                                        </p:tav>
                                      </p:tavLst>
                                    </p:anim>
                                    <p:anim calcmode="lin" valueType="num">
                                      <p:cBhvr>
                                        <p:cTn id="36" dur="500" fill="hold"/>
                                        <p:tgtEl>
                                          <p:spTgt spid="6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anim calcmode="lin" valueType="num">
                                      <p:cBhvr>
                                        <p:cTn id="40" dur="500" fill="hold"/>
                                        <p:tgtEl>
                                          <p:spTgt spid="66"/>
                                        </p:tgtEl>
                                        <p:attrNameLst>
                                          <p:attrName>ppt_x</p:attrName>
                                        </p:attrNameLst>
                                      </p:cBhvr>
                                      <p:tavLst>
                                        <p:tav tm="0">
                                          <p:val>
                                            <p:strVal val="#ppt_x"/>
                                          </p:val>
                                        </p:tav>
                                        <p:tav tm="100000">
                                          <p:val>
                                            <p:strVal val="#ppt_x"/>
                                          </p:val>
                                        </p:tav>
                                      </p:tavLst>
                                    </p:anim>
                                    <p:anim calcmode="lin" valueType="num">
                                      <p:cBhvr>
                                        <p:cTn id="41" dur="500" fill="hold"/>
                                        <p:tgtEl>
                                          <p:spTgt spid="6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anim calcmode="lin" valueType="num">
                                      <p:cBhvr>
                                        <p:cTn id="45" dur="500" fill="hold"/>
                                        <p:tgtEl>
                                          <p:spTgt spid="67"/>
                                        </p:tgtEl>
                                        <p:attrNameLst>
                                          <p:attrName>ppt_x</p:attrName>
                                        </p:attrNameLst>
                                      </p:cBhvr>
                                      <p:tavLst>
                                        <p:tav tm="0">
                                          <p:val>
                                            <p:strVal val="#ppt_x"/>
                                          </p:val>
                                        </p:tav>
                                        <p:tav tm="100000">
                                          <p:val>
                                            <p:strVal val="#ppt_x"/>
                                          </p:val>
                                        </p:tav>
                                      </p:tavLst>
                                    </p:anim>
                                    <p:anim calcmode="lin" valueType="num">
                                      <p:cBhvr>
                                        <p:cTn id="46" dur="500" fill="hold"/>
                                        <p:tgtEl>
                                          <p:spTgt spid="67"/>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down)">
                                      <p:cBhvr>
                                        <p:cTn id="56" dur="250"/>
                                        <p:tgtEl>
                                          <p:spTgt spid="68"/>
                                        </p:tgtEl>
                                      </p:cBhvr>
                                    </p:animEffect>
                                  </p:childTnLst>
                                </p:cTn>
                              </p:par>
                              <p:par>
                                <p:cTn id="57" presetID="2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wipe(down)">
                                      <p:cBhvr>
                                        <p:cTn id="59" dur="250"/>
                                        <p:tgtEl>
                                          <p:spTgt spid="71"/>
                                        </p:tgtEl>
                                      </p:cBhvr>
                                    </p:animEffect>
                                  </p:childTnLst>
                                </p:cTn>
                              </p:par>
                              <p:par>
                                <p:cTn id="60" presetID="22" presetClass="entr" presetSubtype="4"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down)">
                                      <p:cBhvr>
                                        <p:cTn id="62" dur="250"/>
                                        <p:tgtEl>
                                          <p:spTgt spid="74"/>
                                        </p:tgtEl>
                                      </p:cBhvr>
                                    </p:animEffect>
                                  </p:childTnLst>
                                </p:cTn>
                              </p:par>
                              <p:par>
                                <p:cTn id="63" presetID="22" presetClass="entr" presetSubtype="4"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down)">
                                      <p:cBhvr>
                                        <p:cTn id="65" dur="250"/>
                                        <p:tgtEl>
                                          <p:spTgt spid="77"/>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60" grpId="0" bldLvl="0" animBg="1"/>
      <p:bldP spid="61" grpId="0" bldLvl="0" animBg="1"/>
      <p:bldP spid="62" grpId="0" bldLvl="0" animBg="1"/>
      <p:bldP spid="63" grpId="0" bldLvl="0" animBg="1"/>
      <p:bldP spid="64" grpId="0"/>
      <p:bldP spid="65" grpId="0"/>
      <p:bldP spid="66" grpId="0"/>
      <p:bldP spid="67" grpId="0"/>
      <p:bldP spid="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0" descr="gg"/>
          <p:cNvPicPr>
            <a:picLocks noChangeAspect="1"/>
          </p:cNvPicPr>
          <p:nvPr/>
        </p:nvPicPr>
        <p:blipFill>
          <a:blip r:embed="rId1"/>
          <a:stretch>
            <a:fillRect/>
          </a:stretch>
        </p:blipFill>
        <p:spPr>
          <a:xfrm>
            <a:off x="0" y="0"/>
            <a:ext cx="9721850" cy="5400675"/>
          </a:xfrm>
          <a:prstGeom prst="rect">
            <a:avLst/>
          </a:prstGeom>
          <a:noFill/>
          <a:ln w="9525">
            <a:noFill/>
          </a:ln>
        </p:spPr>
      </p:pic>
      <p:pic>
        <p:nvPicPr>
          <p:cNvPr id="13323" name="Picture 11" descr="ff"/>
          <p:cNvPicPr>
            <a:picLocks noChangeAspect="1"/>
          </p:cNvPicPr>
          <p:nvPr/>
        </p:nvPicPr>
        <p:blipFill>
          <a:blip r:embed="rId2"/>
          <a:stretch>
            <a:fillRect/>
          </a:stretch>
        </p:blipFill>
        <p:spPr>
          <a:xfrm>
            <a:off x="793750" y="188913"/>
            <a:ext cx="8280400" cy="4660900"/>
          </a:xfrm>
          <a:prstGeom prst="rect">
            <a:avLst/>
          </a:prstGeom>
          <a:noFill/>
          <a:ln w="9525">
            <a:noFill/>
          </a:ln>
        </p:spPr>
      </p:pic>
      <p:pic>
        <p:nvPicPr>
          <p:cNvPr id="485397" name="Picture 21" descr="白云飘飘02"/>
          <p:cNvPicPr>
            <a:picLocks noChangeAspect="1"/>
          </p:cNvPicPr>
          <p:nvPr/>
        </p:nvPicPr>
        <p:blipFill>
          <a:blip r:embed="rId3"/>
          <a:srcRect r="59828"/>
          <a:stretch>
            <a:fillRect/>
          </a:stretch>
        </p:blipFill>
        <p:spPr>
          <a:xfrm>
            <a:off x="1853565" y="2363788"/>
            <a:ext cx="1677988" cy="1455737"/>
          </a:xfrm>
          <a:prstGeom prst="rect">
            <a:avLst/>
          </a:prstGeom>
          <a:noFill/>
          <a:ln w="9525">
            <a:noFill/>
          </a:ln>
        </p:spPr>
      </p:pic>
      <p:pic>
        <p:nvPicPr>
          <p:cNvPr id="485398" name="Picture 22" descr="白云飘飘02"/>
          <p:cNvPicPr>
            <a:picLocks noChangeAspect="1"/>
          </p:cNvPicPr>
          <p:nvPr/>
        </p:nvPicPr>
        <p:blipFill>
          <a:blip r:embed="rId4" cstate="print"/>
          <a:srcRect l="47313"/>
          <a:stretch>
            <a:fillRect/>
          </a:stretch>
        </p:blipFill>
        <p:spPr>
          <a:xfrm>
            <a:off x="6300788" y="3276600"/>
            <a:ext cx="2667000" cy="1763713"/>
          </a:xfrm>
          <a:prstGeom prst="rect">
            <a:avLst/>
          </a:prstGeom>
          <a:noFill/>
          <a:ln w="9525">
            <a:noFill/>
          </a:ln>
        </p:spPr>
      </p:pic>
      <p:pic>
        <p:nvPicPr>
          <p:cNvPr id="485407" name="Picture 31" descr="白云飘飘02"/>
          <p:cNvPicPr>
            <a:picLocks noChangeAspect="1"/>
          </p:cNvPicPr>
          <p:nvPr/>
        </p:nvPicPr>
        <p:blipFill>
          <a:blip r:embed="rId5"/>
          <a:srcRect t="20502" r="59828" b="33369"/>
          <a:stretch>
            <a:fillRect/>
          </a:stretch>
        </p:blipFill>
        <p:spPr>
          <a:xfrm>
            <a:off x="3348038" y="3995738"/>
            <a:ext cx="2438400" cy="974725"/>
          </a:xfrm>
          <a:prstGeom prst="rect">
            <a:avLst/>
          </a:prstGeom>
          <a:noFill/>
          <a:ln w="9525">
            <a:noFill/>
          </a:ln>
        </p:spPr>
      </p:pic>
      <p:sp>
        <p:nvSpPr>
          <p:cNvPr id="485448" name="WordArt 72"/>
          <p:cNvSpPr>
            <a:spLocks noTextEdit="1"/>
          </p:cNvSpPr>
          <p:nvPr/>
        </p:nvSpPr>
        <p:spPr>
          <a:xfrm>
            <a:off x="4514850" y="1630363"/>
            <a:ext cx="838200" cy="733425"/>
          </a:xfrm>
          <a:prstGeom prst="rect">
            <a:avLst/>
          </a:prstGeom>
        </p:spPr>
        <p:txBody>
          <a:bodyPr wrap="none" fromWordArt="1">
            <a:prstTxWarp prst="textPlain">
              <a:avLst>
                <a:gd name="adj" fmla="val 50000"/>
              </a:avLst>
            </a:prstTxWarp>
            <a:normAutofit/>
          </a:bodyPr>
          <a:lstStyle/>
          <a:p>
            <a:pPr algn="ctr"/>
            <a:r>
              <a:rPr lang="zh-CN" altLang="en-US"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0</a:t>
            </a:r>
            <a:r>
              <a:rPr lang="en-US" altLang="zh-CN"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5</a:t>
            </a:r>
            <a:endParaRPr lang="en-US" altLang="zh-CN"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endParaRPr>
          </a:p>
        </p:txBody>
      </p:sp>
      <p:sp>
        <p:nvSpPr>
          <p:cNvPr id="485449" name="Rectangle 73"/>
          <p:cNvSpPr/>
          <p:nvPr/>
        </p:nvSpPr>
        <p:spPr>
          <a:xfrm>
            <a:off x="2965133" y="1463993"/>
            <a:ext cx="3505200" cy="1066800"/>
          </a:xfrm>
          <a:prstGeom prst="rect">
            <a:avLst/>
          </a:prstGeom>
          <a:noFill/>
          <a:ln w="15875">
            <a:noFill/>
          </a:ln>
        </p:spPr>
        <p:txBody>
          <a:bodyPr lIns="76197" tIns="38098" rIns="76197" bIns="38098" anchor="t">
            <a:spAutoFit/>
          </a:bodyPr>
          <a:lstStyle/>
          <a:p>
            <a:pPr algn="r" defTabSz="762000"/>
            <a:r>
              <a:rPr lang="zh-CN" altLang="en-US" sz="6500">
                <a:solidFill>
                  <a:srgbClr val="990000"/>
                </a:solidFill>
                <a:latin typeface="宋体" panose="02010600030101010101" pitchFamily="2" charset="-122"/>
                <a:ea typeface="宋体" panose="02010600030101010101" pitchFamily="2" charset="-122"/>
              </a:rPr>
              <a:t>［   ］</a:t>
            </a:r>
            <a:endParaRPr lang="zh-CN" altLang="en-US" sz="6500">
              <a:solidFill>
                <a:srgbClr val="990000"/>
              </a:solidFill>
              <a:latin typeface="宋体" panose="02010600030101010101" pitchFamily="2" charset="-122"/>
              <a:ea typeface="宋体" panose="02010600030101010101" pitchFamily="2" charset="-122"/>
            </a:endParaRPr>
          </a:p>
        </p:txBody>
      </p:sp>
      <p:sp>
        <p:nvSpPr>
          <p:cNvPr id="54" name="矩形 53"/>
          <p:cNvSpPr/>
          <p:nvPr/>
        </p:nvSpPr>
        <p:spPr>
          <a:xfrm>
            <a:off x="1616075" y="3206115"/>
            <a:ext cx="6766560" cy="70675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rPr>
              <a:t>网上远程（预约）报账系统</a:t>
            </a:r>
            <a:endParaRPr kumimoji="0" lang="zh-CN" altLang="en-US" sz="4000"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323"/>
                                        </p:tgtEl>
                                        <p:attrNameLst>
                                          <p:attrName>style.visibility</p:attrName>
                                        </p:attrNameLst>
                                      </p:cBhvr>
                                      <p:to>
                                        <p:strVal val="visible"/>
                                      </p:to>
                                    </p:set>
                                    <p:anim calcmode="lin" valueType="num">
                                      <p:cBhvr>
                                        <p:cTn id="7" dur="1000" fill="hold"/>
                                        <p:tgtEl>
                                          <p:spTgt spid="13323"/>
                                        </p:tgtEl>
                                        <p:attrNameLst>
                                          <p:attrName>ppt_w</p:attrName>
                                        </p:attrNameLst>
                                      </p:cBhvr>
                                      <p:tavLst>
                                        <p:tav tm="0">
                                          <p:val>
                                            <p:fltVal val="0"/>
                                          </p:val>
                                        </p:tav>
                                        <p:tav tm="100000">
                                          <p:val>
                                            <p:strVal val="#ppt_w"/>
                                          </p:val>
                                        </p:tav>
                                      </p:tavLst>
                                    </p:anim>
                                    <p:anim calcmode="lin" valueType="num">
                                      <p:cBhvr>
                                        <p:cTn id="8" dur="1000" fill="hold"/>
                                        <p:tgtEl>
                                          <p:spTgt spid="13323"/>
                                        </p:tgtEl>
                                        <p:attrNameLst>
                                          <p:attrName>ppt_h</p:attrName>
                                        </p:attrNameLst>
                                      </p:cBhvr>
                                      <p:tavLst>
                                        <p:tav tm="0">
                                          <p:val>
                                            <p:fltVal val="0"/>
                                          </p:val>
                                        </p:tav>
                                        <p:tav tm="100000">
                                          <p:val>
                                            <p:strVal val="#ppt_h"/>
                                          </p:val>
                                        </p:tav>
                                      </p:tavLst>
                                    </p:anim>
                                    <p:anim calcmode="lin" valueType="num">
                                      <p:cBhvr>
                                        <p:cTn id="9" dur="1000" fill="hold"/>
                                        <p:tgtEl>
                                          <p:spTgt spid="13323"/>
                                        </p:tgtEl>
                                        <p:attrNameLst>
                                          <p:attrName>style.rotation</p:attrName>
                                        </p:attrNameLst>
                                      </p:cBhvr>
                                      <p:tavLst>
                                        <p:tav tm="0">
                                          <p:val>
                                            <p:fltVal val="90"/>
                                          </p:val>
                                        </p:tav>
                                        <p:tav tm="100000">
                                          <p:val>
                                            <p:fltVal val="0"/>
                                          </p:val>
                                        </p:tav>
                                      </p:tavLst>
                                    </p:anim>
                                    <p:animEffect transition="in" filter="fade">
                                      <p:cBhvr>
                                        <p:cTn id="10" dur="1000"/>
                                        <p:tgtEl>
                                          <p:spTgt spid="13323"/>
                                        </p:tgtEl>
                                      </p:cBhvr>
                                    </p:animEffect>
                                  </p:childTnLst>
                                </p:cTn>
                              </p:par>
                              <p:par>
                                <p:cTn id="11" presetID="2" presetClass="entr" presetSubtype="8" fill="hold" nodeType="withEffect">
                                  <p:stCondLst>
                                    <p:cond delay="0"/>
                                  </p:stCondLst>
                                  <p:childTnLst>
                                    <p:set>
                                      <p:cBhvr>
                                        <p:cTn id="12" dur="1" fill="hold">
                                          <p:stCondLst>
                                            <p:cond delay="0"/>
                                          </p:stCondLst>
                                        </p:cTn>
                                        <p:tgtEl>
                                          <p:spTgt spid="485398"/>
                                        </p:tgtEl>
                                        <p:attrNameLst>
                                          <p:attrName>style.visibility</p:attrName>
                                        </p:attrNameLst>
                                      </p:cBhvr>
                                      <p:to>
                                        <p:strVal val="visible"/>
                                      </p:to>
                                    </p:set>
                                    <p:anim calcmode="lin" valueType="num">
                                      <p:cBhvr>
                                        <p:cTn id="13" dur="2000" fill="hold"/>
                                        <p:tgtEl>
                                          <p:spTgt spid="485398"/>
                                        </p:tgtEl>
                                        <p:attrNameLst>
                                          <p:attrName>ppt_x</p:attrName>
                                        </p:attrNameLst>
                                      </p:cBhvr>
                                      <p:tavLst>
                                        <p:tav tm="0">
                                          <p:val>
                                            <p:strVal val="0-#ppt_w/2"/>
                                          </p:val>
                                        </p:tav>
                                        <p:tav tm="100000">
                                          <p:val>
                                            <p:strVal val="#ppt_x"/>
                                          </p:val>
                                        </p:tav>
                                      </p:tavLst>
                                    </p:anim>
                                    <p:anim calcmode="lin" valueType="num">
                                      <p:cBhvr>
                                        <p:cTn id="14" dur="2000" fill="hold"/>
                                        <p:tgtEl>
                                          <p:spTgt spid="48539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600"/>
                                  </p:stCondLst>
                                  <p:childTnLst>
                                    <p:set>
                                      <p:cBhvr>
                                        <p:cTn id="16" dur="1" fill="hold">
                                          <p:stCondLst>
                                            <p:cond delay="0"/>
                                          </p:stCondLst>
                                        </p:cTn>
                                        <p:tgtEl>
                                          <p:spTgt spid="485407"/>
                                        </p:tgtEl>
                                        <p:attrNameLst>
                                          <p:attrName>style.visibility</p:attrName>
                                        </p:attrNameLst>
                                      </p:cBhvr>
                                      <p:to>
                                        <p:strVal val="visible"/>
                                      </p:to>
                                    </p:set>
                                    <p:anim calcmode="lin" valueType="num">
                                      <p:cBhvr>
                                        <p:cTn id="17" dur="2000" fill="hold"/>
                                        <p:tgtEl>
                                          <p:spTgt spid="485407"/>
                                        </p:tgtEl>
                                        <p:attrNameLst>
                                          <p:attrName>ppt_x</p:attrName>
                                        </p:attrNameLst>
                                      </p:cBhvr>
                                      <p:tavLst>
                                        <p:tav tm="0">
                                          <p:val>
                                            <p:strVal val="0-#ppt_w/2"/>
                                          </p:val>
                                        </p:tav>
                                        <p:tav tm="100000">
                                          <p:val>
                                            <p:strVal val="#ppt_x"/>
                                          </p:val>
                                        </p:tav>
                                      </p:tavLst>
                                    </p:anim>
                                    <p:anim calcmode="lin" valueType="num">
                                      <p:cBhvr>
                                        <p:cTn id="18" dur="2000" fill="hold"/>
                                        <p:tgtEl>
                                          <p:spTgt spid="48540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200"/>
                                  </p:stCondLst>
                                  <p:childTnLst>
                                    <p:set>
                                      <p:cBhvr>
                                        <p:cTn id="20" dur="1" fill="hold">
                                          <p:stCondLst>
                                            <p:cond delay="0"/>
                                          </p:stCondLst>
                                        </p:cTn>
                                        <p:tgtEl>
                                          <p:spTgt spid="485397"/>
                                        </p:tgtEl>
                                        <p:attrNameLst>
                                          <p:attrName>style.visibility</p:attrName>
                                        </p:attrNameLst>
                                      </p:cBhvr>
                                      <p:to>
                                        <p:strVal val="visible"/>
                                      </p:to>
                                    </p:set>
                                    <p:anim calcmode="lin" valueType="num">
                                      <p:cBhvr>
                                        <p:cTn id="21" dur="2000" fill="hold"/>
                                        <p:tgtEl>
                                          <p:spTgt spid="485397"/>
                                        </p:tgtEl>
                                        <p:attrNameLst>
                                          <p:attrName>ppt_x</p:attrName>
                                        </p:attrNameLst>
                                      </p:cBhvr>
                                      <p:tavLst>
                                        <p:tav tm="0">
                                          <p:val>
                                            <p:strVal val="0-#ppt_w/2"/>
                                          </p:val>
                                        </p:tav>
                                        <p:tav tm="100000">
                                          <p:val>
                                            <p:strVal val="#ppt_x"/>
                                          </p:val>
                                        </p:tav>
                                      </p:tavLst>
                                    </p:anim>
                                    <p:anim calcmode="lin" valueType="num">
                                      <p:cBhvr>
                                        <p:cTn id="22" dur="2000" fill="hold"/>
                                        <p:tgtEl>
                                          <p:spTgt spid="485397"/>
                                        </p:tgtEl>
                                        <p:attrNameLst>
                                          <p:attrName>ppt_y</p:attrName>
                                        </p:attrNameLst>
                                      </p:cBhvr>
                                      <p:tavLst>
                                        <p:tav tm="0">
                                          <p:val>
                                            <p:strVal val="#ppt_y"/>
                                          </p:val>
                                        </p:tav>
                                        <p:tav tm="100000">
                                          <p:val>
                                            <p:strVal val="#ppt_y"/>
                                          </p:val>
                                        </p:tav>
                                      </p:tavLst>
                                    </p:anim>
                                  </p:childTnLst>
                                </p:cTn>
                              </p:par>
                              <p:par>
                                <p:cTn id="23" presetID="17" presetClass="entr" presetSubtype="10" fill="hold" grpId="0" nodeType="withEffect">
                                  <p:stCondLst>
                                    <p:cond delay="1200"/>
                                  </p:stCondLst>
                                  <p:childTnLst>
                                    <p:set>
                                      <p:cBhvr>
                                        <p:cTn id="24" dur="1" fill="hold">
                                          <p:stCondLst>
                                            <p:cond delay="0"/>
                                          </p:stCondLst>
                                        </p:cTn>
                                        <p:tgtEl>
                                          <p:spTgt spid="485449"/>
                                        </p:tgtEl>
                                        <p:attrNameLst>
                                          <p:attrName>style.visibility</p:attrName>
                                        </p:attrNameLst>
                                      </p:cBhvr>
                                      <p:to>
                                        <p:strVal val="visible"/>
                                      </p:to>
                                    </p:set>
                                    <p:anim calcmode="lin" valueType="num">
                                      <p:cBhvr>
                                        <p:cTn id="25" dur="500" fill="hold"/>
                                        <p:tgtEl>
                                          <p:spTgt spid="485449"/>
                                        </p:tgtEl>
                                        <p:attrNameLst>
                                          <p:attrName>ppt_w</p:attrName>
                                        </p:attrNameLst>
                                      </p:cBhvr>
                                      <p:tavLst>
                                        <p:tav tm="0">
                                          <p:val>
                                            <p:fltVal val="0"/>
                                          </p:val>
                                        </p:tav>
                                        <p:tav tm="100000">
                                          <p:val>
                                            <p:strVal val="#ppt_w"/>
                                          </p:val>
                                        </p:tav>
                                      </p:tavLst>
                                    </p:anim>
                                    <p:anim calcmode="lin" valueType="num">
                                      <p:cBhvr>
                                        <p:cTn id="26" dur="500" fill="hold"/>
                                        <p:tgtEl>
                                          <p:spTgt spid="485449"/>
                                        </p:tgtEl>
                                        <p:attrNameLst>
                                          <p:attrName>ppt_h</p:attrName>
                                        </p:attrNameLst>
                                      </p:cBhvr>
                                      <p:tavLst>
                                        <p:tav tm="0">
                                          <p:val>
                                            <p:strVal val="#ppt_h"/>
                                          </p:val>
                                        </p:tav>
                                        <p:tav tm="100000">
                                          <p:val>
                                            <p:strVal val="#ppt_h"/>
                                          </p:val>
                                        </p:tav>
                                      </p:tavLst>
                                    </p:anim>
                                  </p:childTnLst>
                                </p:cTn>
                              </p:par>
                              <p:par>
                                <p:cTn id="27" presetID="23" presetClass="entr" presetSubtype="16" fill="hold" grpId="0" nodeType="withEffect">
                                  <p:stCondLst>
                                    <p:cond delay="1500"/>
                                  </p:stCondLst>
                                  <p:childTnLst>
                                    <p:set>
                                      <p:cBhvr>
                                        <p:cTn id="28" dur="1" fill="hold">
                                          <p:stCondLst>
                                            <p:cond delay="0"/>
                                          </p:stCondLst>
                                        </p:cTn>
                                        <p:tgtEl>
                                          <p:spTgt spid="485448"/>
                                        </p:tgtEl>
                                        <p:attrNameLst>
                                          <p:attrName>style.visibility</p:attrName>
                                        </p:attrNameLst>
                                      </p:cBhvr>
                                      <p:to>
                                        <p:strVal val="visible"/>
                                      </p:to>
                                    </p:set>
                                    <p:anim calcmode="lin" valueType="num">
                                      <p:cBhvr>
                                        <p:cTn id="29" dur="500" fill="hold"/>
                                        <p:tgtEl>
                                          <p:spTgt spid="485448"/>
                                        </p:tgtEl>
                                        <p:attrNameLst>
                                          <p:attrName>ppt_w</p:attrName>
                                        </p:attrNameLst>
                                      </p:cBhvr>
                                      <p:tavLst>
                                        <p:tav tm="0">
                                          <p:val>
                                            <p:fltVal val="0"/>
                                          </p:val>
                                        </p:tav>
                                        <p:tav tm="100000">
                                          <p:val>
                                            <p:strVal val="#ppt_w"/>
                                          </p:val>
                                        </p:tav>
                                      </p:tavLst>
                                    </p:anim>
                                    <p:anim calcmode="lin" valueType="num">
                                      <p:cBhvr>
                                        <p:cTn id="30" dur="500" fill="hold"/>
                                        <p:tgtEl>
                                          <p:spTgt spid="485448"/>
                                        </p:tgtEl>
                                        <p:attrNameLst>
                                          <p:attrName>ppt_h</p:attrName>
                                        </p:attrNameLst>
                                      </p:cBhvr>
                                      <p:tavLst>
                                        <p:tav tm="0">
                                          <p:val>
                                            <p:fltVal val="0"/>
                                          </p:val>
                                        </p:tav>
                                        <p:tav tm="100000">
                                          <p:val>
                                            <p:strVal val="#ppt_h"/>
                                          </p:val>
                                        </p:tav>
                                      </p:tavLst>
                                    </p:anim>
                                  </p:childTnLst>
                                </p:cTn>
                              </p:par>
                            </p:childTnLst>
                          </p:cTn>
                        </p:par>
                        <p:par>
                          <p:cTn id="31" fill="hold">
                            <p:stCondLst>
                              <p:cond delay="3200"/>
                            </p:stCondLst>
                            <p:childTnLst>
                              <p:par>
                                <p:cTn id="32" presetID="2" presetClass="entr" presetSubtype="1"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ppt_x</p:attrName>
                                        </p:attrNameLst>
                                      </p:cBhvr>
                                      <p:tavLst>
                                        <p:tav tm="0">
                                          <p:val>
                                            <p:strVal val="#ppt_x"/>
                                          </p:val>
                                        </p:tav>
                                        <p:tav tm="100000">
                                          <p:val>
                                            <p:strVal val="#ppt_x"/>
                                          </p:val>
                                        </p:tav>
                                      </p:tavLst>
                                    </p:anim>
                                    <p:anim calcmode="lin" valueType="num">
                                      <p:cBhvr>
                                        <p:cTn id="35"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48" grpId="0" animBg="1"/>
      <p:bldP spid="485449" grpId="0"/>
      <p:bldP spid="5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对角圆角矩形 19"/>
          <p:cNvSpPr/>
          <p:nvPr/>
        </p:nvSpPr>
        <p:spPr>
          <a:xfrm>
            <a:off x="-22860"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网上远程（预约）报账系统</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
        <p:nvSpPr>
          <p:cNvPr id="19" name="对角圆角矩形 18"/>
          <p:cNvSpPr/>
          <p:nvPr/>
        </p:nvSpPr>
        <p:spPr>
          <a:xfrm>
            <a:off x="-7620" y="5171440"/>
            <a:ext cx="9766935" cy="25336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graphicFrame>
        <p:nvGraphicFramePr>
          <p:cNvPr id="3" name="表格 -1"/>
          <p:cNvGraphicFramePr/>
          <p:nvPr/>
        </p:nvGraphicFramePr>
        <p:xfrm>
          <a:off x="1640840" y="1044575"/>
          <a:ext cx="6440170" cy="3096260"/>
        </p:xfrm>
        <a:graphic>
          <a:graphicData uri="http://schemas.openxmlformats.org/drawingml/2006/table">
            <a:tbl>
              <a:tblPr firstRow="1" bandRow="1">
                <a:tableStyleId>{5C22544A-7EE6-4342-B048-85BDC9FD1C3A}</a:tableStyleId>
              </a:tblPr>
              <a:tblGrid>
                <a:gridCol w="834390"/>
                <a:gridCol w="4592320"/>
                <a:gridCol w="1013460"/>
              </a:tblGrid>
              <a:tr h="622935">
                <a:tc>
                  <a:txBody>
                    <a:bodyPr/>
                    <a:lstStyle/>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事项</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页码</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618490">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浏览器与登录路径</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65-</a:t>
                      </a:r>
                      <a:r>
                        <a:rPr lang="en-US" altLang="zh-CN"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P</a:t>
                      </a:r>
                      <a:r>
                        <a:rPr 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66</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617855">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网上远程（预约）报账系统结构</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P67</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618490">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网上远程（预约）报账注意事项</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P68</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r h="618490">
                <a:tc>
                  <a:txBody>
                    <a:bodyPr/>
                    <a:lstStyle/>
                    <a:p>
                      <a:pPr indent="0" algn="ctr">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网上远程（预约）报账尚未涉及的业务类型</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c>
                  <a:txBody>
                    <a:bodyPr/>
                    <a:lstStyle/>
                    <a:p>
                      <a:pPr indent="0" algn="ctr">
                        <a:buNone/>
                      </a:pPr>
                      <a:r>
                        <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P69</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0" scaled="0"/>
                    </a:gradFill>
                  </a:tcPr>
                </a:tc>
              </a:tr>
            </a:tbl>
          </a:graphicData>
        </a:graphic>
      </p:graphicFrame>
      <p:sp>
        <p:nvSpPr>
          <p:cNvPr id="6" name="文本框 5"/>
          <p:cNvSpPr txBox="1"/>
          <p:nvPr/>
        </p:nvSpPr>
        <p:spPr>
          <a:xfrm>
            <a:off x="9251950" y="4895850"/>
            <a:ext cx="393065" cy="275590"/>
          </a:xfrm>
          <a:prstGeom prst="rect">
            <a:avLst/>
          </a:prstGeom>
          <a:noFill/>
        </p:spPr>
        <p:txBody>
          <a:bodyPr wrap="square" rtlCol="0">
            <a:spAutoFit/>
          </a:bodyPr>
          <a:lstStyle/>
          <a:p>
            <a:r>
              <a:rPr lang="en-US" altLang="zh-CN" sz="1200" dirty="0" smtClean="0"/>
              <a:t>64</a:t>
            </a:r>
            <a:endParaRPr lang="en-US" altLang="zh-CN" sz="1200" dirty="0" smtClean="0"/>
          </a:p>
        </p:txBody>
      </p:sp>
    </p:spTree>
  </p:cSld>
  <p:clrMapOvr>
    <a:masterClrMapping/>
  </p:clrMapOvr>
  <mc:AlternateContent xmlns:mc="http://schemas.openxmlformats.org/markup-compatibility/2006">
    <mc:Choice xmlns:p14="http://schemas.microsoft.com/office/powerpoint/2010/main" Requires="p14">
      <p:transition spd="slow" p14:dur="1600">
        <p:circle/>
      </p:transition>
    </mc:Choice>
    <mc:Fallback>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1"/>
          <p:cNvSpPr/>
          <p:nvPr/>
        </p:nvSpPr>
        <p:spPr>
          <a:xfrm>
            <a:off x="2690813" y="973138"/>
            <a:ext cx="1465262" cy="1303337"/>
          </a:xfrm>
          <a:custGeom>
            <a:avLst/>
            <a:gdLst/>
            <a:ahLst/>
            <a:cxnLst/>
            <a:rect l="0" t="0" r="0" b="0"/>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a:noFill/>
          </a:ln>
        </p:spPr>
        <p:txBody>
          <a:bodyPr/>
          <a:lstStyle/>
          <a:p>
            <a:endParaRPr lang="zh-CN" altLang="en-US"/>
          </a:p>
        </p:txBody>
      </p:sp>
      <p:sp>
        <p:nvSpPr>
          <p:cNvPr id="40" name="椭圆 1"/>
          <p:cNvSpPr/>
          <p:nvPr/>
        </p:nvSpPr>
        <p:spPr>
          <a:xfrm>
            <a:off x="2555875" y="2114550"/>
            <a:ext cx="736600" cy="1303338"/>
          </a:xfrm>
          <a:custGeom>
            <a:avLst/>
            <a:gdLst/>
            <a:ahLst/>
            <a:cxnLst/>
            <a:rect l="0" t="0" r="0" b="0"/>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C000"/>
          </a:solidFill>
          <a:ln w="25400">
            <a:noFill/>
          </a:ln>
        </p:spPr>
        <p:txBody>
          <a:bodyPr/>
          <a:lstStyle/>
          <a:p>
            <a:endParaRPr lang="zh-CN" altLang="en-US"/>
          </a:p>
        </p:txBody>
      </p:sp>
      <p:sp>
        <p:nvSpPr>
          <p:cNvPr id="41" name="椭圆 1"/>
          <p:cNvSpPr/>
          <p:nvPr/>
        </p:nvSpPr>
        <p:spPr>
          <a:xfrm rot="5400000">
            <a:off x="2536825" y="3187700"/>
            <a:ext cx="1295400" cy="1473200"/>
          </a:xfrm>
          <a:custGeom>
            <a:avLst/>
            <a:gdLst/>
            <a:ahLst/>
            <a:cxnLst/>
            <a:rect l="0" t="0" r="0" b="0"/>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a:noFill/>
          </a:ln>
        </p:spPr>
        <p:txBody>
          <a:bodyPr/>
          <a:lstStyle/>
          <a:p>
            <a:endParaRPr lang="zh-CN" altLang="en-US"/>
          </a:p>
        </p:txBody>
      </p:sp>
      <p:sp>
        <p:nvSpPr>
          <p:cNvPr id="42" name="椭圆 1"/>
          <p:cNvSpPr/>
          <p:nvPr/>
        </p:nvSpPr>
        <p:spPr>
          <a:xfrm rot="10800000">
            <a:off x="1379538" y="793750"/>
            <a:ext cx="1466850" cy="1301750"/>
          </a:xfrm>
          <a:custGeom>
            <a:avLst/>
            <a:gdLst/>
            <a:ahLst/>
            <a:cxnLst/>
            <a:rect l="0" t="0" r="0" b="0"/>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C000"/>
          </a:solidFill>
          <a:ln w="25400">
            <a:noFill/>
          </a:ln>
        </p:spPr>
        <p:txBody>
          <a:bodyPr/>
          <a:lstStyle/>
          <a:p>
            <a:endParaRPr lang="zh-CN" altLang="en-US"/>
          </a:p>
        </p:txBody>
      </p:sp>
      <p:sp>
        <p:nvSpPr>
          <p:cNvPr id="43" name="椭圆 1"/>
          <p:cNvSpPr/>
          <p:nvPr/>
        </p:nvSpPr>
        <p:spPr>
          <a:xfrm rot="6199008">
            <a:off x="1697038" y="2684463"/>
            <a:ext cx="650875" cy="1387475"/>
          </a:xfrm>
          <a:custGeom>
            <a:avLst/>
            <a:gdLst/>
            <a:ahLst/>
            <a:cxnLst/>
            <a:rect l="0" t="0" r="0" b="0"/>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E46C0A"/>
          </a:solidFill>
          <a:ln w="25400">
            <a:noFill/>
          </a:ln>
        </p:spPr>
        <p:txBody>
          <a:bodyPr/>
          <a:lstStyle/>
          <a:p>
            <a:endParaRPr lang="zh-CN" altLang="en-US"/>
          </a:p>
        </p:txBody>
      </p:sp>
      <p:sp>
        <p:nvSpPr>
          <p:cNvPr id="44" name="圆角矩形 14"/>
          <p:cNvSpPr/>
          <p:nvPr/>
        </p:nvSpPr>
        <p:spPr>
          <a:xfrm>
            <a:off x="4017963" y="1289050"/>
            <a:ext cx="3524250" cy="509588"/>
          </a:xfrm>
          <a:custGeom>
            <a:avLst/>
            <a:gdLst>
              <a:gd name="txL" fmla="*/ 0 w 3960440"/>
              <a:gd name="txT" fmla="*/ 0 h 648072"/>
              <a:gd name="txR" fmla="*/ 3960440 w 3960440"/>
              <a:gd name="txB" fmla="*/ 648072 h 648072"/>
            </a:gdLst>
            <a:ahLst/>
            <a:cxnLst/>
            <a:rect l="txL" t="txT" r="txR" b="tx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a:noFill/>
          </a:ln>
        </p:spPr>
        <p:txBody>
          <a:bodyPr anchor="ctr"/>
          <a:lstStyle/>
          <a:p>
            <a:pPr algn="ctr"/>
            <a:r>
              <a:rPr lang="zh-CN" altLang="en-US" sz="2000" b="1" dirty="0">
                <a:solidFill>
                  <a:srgbClr val="FFFFFF"/>
                </a:solidFill>
                <a:latin typeface="微软雅黑" panose="020B0503020204020204" pitchFamily="34" charset="-122"/>
                <a:ea typeface="微软雅黑" panose="020B0503020204020204" pitchFamily="34" charset="-122"/>
              </a:rPr>
              <a:t>浏览器</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45" name="圆角矩形 14"/>
          <p:cNvSpPr/>
          <p:nvPr/>
        </p:nvSpPr>
        <p:spPr>
          <a:xfrm>
            <a:off x="3724275" y="3498850"/>
            <a:ext cx="3587750" cy="509588"/>
          </a:xfrm>
          <a:custGeom>
            <a:avLst/>
            <a:gdLst>
              <a:gd name="txL" fmla="*/ 0 w 4033295"/>
              <a:gd name="txT" fmla="*/ 0 h 648072"/>
              <a:gd name="txR" fmla="*/ 4033295 w 4033295"/>
              <a:gd name="txB" fmla="*/ 648072 h 648072"/>
            </a:gdLst>
            <a:ahLst/>
            <a:cxnLst>
              <a:cxn ang="0">
                <a:pos x="0" y="0"/>
              </a:cxn>
              <a:cxn ang="0">
                <a:pos x="3299509" y="0"/>
              </a:cxn>
              <a:cxn ang="0">
                <a:pos x="3587750" y="254794"/>
              </a:cxn>
              <a:cxn ang="0">
                <a:pos x="3299509" y="509588"/>
              </a:cxn>
              <a:cxn ang="0">
                <a:pos x="64806" y="509588"/>
              </a:cxn>
              <a:cxn ang="0">
                <a:pos x="0" y="0"/>
              </a:cxn>
            </a:cxnLst>
            <a:rect l="txL" t="txT" r="txR" b="tx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a:noFill/>
          </a:ln>
        </p:spPr>
        <p:txBody>
          <a:bodyPr anchor="ctr"/>
          <a:lstStyle/>
          <a:p>
            <a:pPr algn="ctr"/>
            <a:r>
              <a:rPr lang="zh-CN" altLang="en-US" sz="2000" b="1" dirty="0">
                <a:solidFill>
                  <a:srgbClr val="FFFFFF"/>
                </a:solidFill>
                <a:latin typeface="微软雅黑" panose="020B0503020204020204" pitchFamily="34" charset="-122"/>
                <a:ea typeface="微软雅黑" panose="020B0503020204020204" pitchFamily="34" charset="-122"/>
              </a:rPr>
              <a:t>登录路径</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163888" y="1306513"/>
            <a:ext cx="541337" cy="762000"/>
          </a:xfrm>
          <a:prstGeom prst="rect">
            <a:avLst/>
          </a:prstGeom>
          <a:noFill/>
          <a:ln w="9525">
            <a:noFill/>
          </a:ln>
        </p:spPr>
        <p:txBody>
          <a:bodyPr anchor="t">
            <a:spAutoFit/>
          </a:bodyPr>
          <a:lstStyle/>
          <a:p>
            <a:r>
              <a:rPr lang="en-US" altLang="zh-CN" sz="4400" b="1" dirty="0">
                <a:solidFill>
                  <a:srgbClr val="7F7F7F"/>
                </a:solidFill>
                <a:latin typeface="Arial Black" panose="020B0A04020102020204" pitchFamily="34" charset="0"/>
                <a:ea typeface="微软雅黑" panose="020B0503020204020204" pitchFamily="34" charset="-122"/>
              </a:rPr>
              <a:t>A</a:t>
            </a:r>
            <a:endParaRPr lang="zh-CN" altLang="en-US" sz="4400" b="1" dirty="0">
              <a:solidFill>
                <a:srgbClr val="7F7F7F"/>
              </a:solidFill>
              <a:latin typeface="Arial Black" panose="020B0A04020102020204" pitchFamily="34" charset="0"/>
              <a:ea typeface="微软雅黑" panose="020B0503020204020204" pitchFamily="34" charset="-122"/>
            </a:endParaRPr>
          </a:p>
        </p:txBody>
      </p:sp>
      <p:sp>
        <p:nvSpPr>
          <p:cNvPr id="47" name="TextBox 46"/>
          <p:cNvSpPr txBox="1"/>
          <p:nvPr/>
        </p:nvSpPr>
        <p:spPr>
          <a:xfrm>
            <a:off x="3036888" y="3622675"/>
            <a:ext cx="539750" cy="762000"/>
          </a:xfrm>
          <a:prstGeom prst="rect">
            <a:avLst/>
          </a:prstGeom>
          <a:noFill/>
          <a:ln w="9525">
            <a:noFill/>
          </a:ln>
        </p:spPr>
        <p:txBody>
          <a:bodyPr anchor="t">
            <a:spAutoFit/>
          </a:bodyPr>
          <a:lstStyle/>
          <a:p>
            <a:r>
              <a:rPr lang="en-US" altLang="zh-CN" sz="4400" b="1" dirty="0">
                <a:solidFill>
                  <a:srgbClr val="7F7F7F"/>
                </a:solidFill>
                <a:latin typeface="Arial Black" panose="020B0A04020102020204" pitchFamily="34" charset="0"/>
                <a:ea typeface="微软雅黑" panose="020B0503020204020204" pitchFamily="34" charset="-122"/>
              </a:rPr>
              <a:t>B</a:t>
            </a:r>
            <a:endParaRPr lang="zh-CN" altLang="en-US" sz="4400" b="1" dirty="0">
              <a:solidFill>
                <a:srgbClr val="7F7F7F"/>
              </a:solidFill>
              <a:latin typeface="Arial Black" panose="020B0A04020102020204" pitchFamily="34" charset="0"/>
              <a:ea typeface="微软雅黑" panose="020B0503020204020204" pitchFamily="34" charset="-122"/>
            </a:endParaRPr>
          </a:p>
        </p:txBody>
      </p:sp>
      <p:sp>
        <p:nvSpPr>
          <p:cNvPr id="48" name="TextBox 47"/>
          <p:cNvSpPr txBox="1"/>
          <p:nvPr/>
        </p:nvSpPr>
        <p:spPr>
          <a:xfrm>
            <a:off x="4156075" y="1934210"/>
            <a:ext cx="4761230" cy="730885"/>
          </a:xfrm>
          <a:prstGeom prst="rect">
            <a:avLst/>
          </a:prstGeom>
          <a:noFill/>
          <a:ln w="9525">
            <a:noFill/>
          </a:ln>
        </p:spPr>
        <p:txBody>
          <a:bodyPr wrap="square" anchor="t">
            <a:spAutoFit/>
          </a:bodyPr>
          <a:lstStyle/>
          <a:p>
            <a:pPr>
              <a:lnSpc>
                <a:spcPct val="130000"/>
              </a:lnSpc>
            </a:pPr>
            <a:r>
              <a:rPr lang="zh-CN" altLang="en-US" sz="1600" dirty="0">
                <a:solidFill>
                  <a:srgbClr val="0D0D0D"/>
                </a:solidFill>
                <a:latin typeface="微软雅黑" panose="020B0503020204020204" pitchFamily="34" charset="-122"/>
                <a:ea typeface="微软雅黑" panose="020B0503020204020204" pitchFamily="34" charset="-122"/>
                <a:cs typeface="+mn-ea"/>
                <a:sym typeface="宋体" panose="02010600030101010101" pitchFamily="2" charset="-122"/>
              </a:rPr>
              <a:t>使用</a:t>
            </a:r>
            <a:r>
              <a:rPr lang="zh-CN" altLang="en-US" sz="1600" u="sng" dirty="0">
                <a:solidFill>
                  <a:srgbClr val="FF0000"/>
                </a:solidFill>
                <a:latin typeface="微软雅黑" panose="020B0503020204020204" pitchFamily="34" charset="-122"/>
                <a:ea typeface="微软雅黑" panose="020B0503020204020204" pitchFamily="34" charset="-122"/>
                <a:cs typeface="+mn-ea"/>
                <a:sym typeface="宋体" panose="02010600030101010101" pitchFamily="2" charset="-122"/>
              </a:rPr>
              <a:t>360浏览器极速模式、</a:t>
            </a:r>
            <a:r>
              <a:rPr lang="zh-CN" altLang="en-US" sz="1600" u="sng"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Google浏览器</a:t>
            </a:r>
            <a:r>
              <a:rPr lang="zh-CN" altLang="en-US" sz="1600"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sz="1600"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30000"/>
              </a:lnSpc>
            </a:pPr>
            <a:r>
              <a:rPr lang="zh-CN" altLang="en-US" sz="1600" dirty="0">
                <a:solidFill>
                  <a:srgbClr val="0D0D0D"/>
                </a:solidFill>
                <a:latin typeface="微软雅黑" panose="020B0503020204020204" pitchFamily="34" charset="-122"/>
                <a:ea typeface="微软雅黑" panose="020B0503020204020204" pitchFamily="34" charset="-122"/>
                <a:sym typeface="宋体" panose="02010600030101010101" pitchFamily="2" charset="-122"/>
              </a:rPr>
              <a:t>关闭弹出窗口拦截功能。</a:t>
            </a:r>
            <a:endParaRPr lang="zh-CN" altLang="en-US" sz="1600" dirty="0">
              <a:solidFill>
                <a:srgbClr val="0D0D0D"/>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017963" y="4008438"/>
            <a:ext cx="5599112" cy="1050925"/>
          </a:xfrm>
          <a:prstGeom prst="rect">
            <a:avLst/>
          </a:prstGeom>
          <a:noFill/>
          <a:ln w="9525">
            <a:noFill/>
          </a:ln>
        </p:spPr>
        <p:txBody>
          <a:bodyPr wrap="square" anchor="t">
            <a:spAutoFit/>
          </a:bodyPr>
          <a:lstStyle/>
          <a:p>
            <a:pPr>
              <a:lnSpc>
                <a:spcPct val="130000"/>
              </a:lnSpc>
            </a:pPr>
            <a:r>
              <a:rPr lang="zh-CN" altLang="en-US" sz="1600" dirty="0">
                <a:solidFill>
                  <a:srgbClr val="0D0D0D"/>
                </a:solidFill>
                <a:latin typeface="微软雅黑" panose="020B0503020204020204" pitchFamily="34" charset="-122"/>
                <a:ea typeface="微软雅黑" panose="020B0503020204020204" pitchFamily="34" charset="-122"/>
              </a:rPr>
              <a:t>路径一：直接登录网址</a:t>
            </a:r>
            <a:r>
              <a:rPr lang="zh-CN" altLang="en-US" sz="1600" b="1" dirty="0">
                <a:solidFill>
                  <a:srgbClr val="003300"/>
                </a:solidFill>
                <a:latin typeface="微软雅黑" panose="020B0503020204020204" pitchFamily="34" charset="-122"/>
                <a:ea typeface="微软雅黑" panose="020B0503020204020204" pitchFamily="34" charset="-122"/>
              </a:rPr>
              <a:t> </a:t>
            </a:r>
            <a:r>
              <a:rPr lang="zh-CN" altLang="en-US" sz="1600" u="sng" dirty="0">
                <a:solidFill>
                  <a:srgbClr val="FF0000"/>
                </a:solidFill>
                <a:latin typeface="微软雅黑" panose="020B0503020204020204" pitchFamily="34" charset="-122"/>
                <a:ea typeface="微软雅黑" panose="020B0503020204020204" pitchFamily="34" charset="-122"/>
              </a:rPr>
              <a:t>http://202.116.160.107/dlpt/</a:t>
            </a:r>
            <a:r>
              <a:rPr lang="zh-CN" altLang="en-US" sz="1600" dirty="0">
                <a:solidFill>
                  <a:srgbClr val="0D0D0D"/>
                </a:solidFill>
                <a:latin typeface="微软雅黑" panose="020B0503020204020204" pitchFamily="34" charset="-122"/>
                <a:ea typeface="微软雅黑" panose="020B0503020204020204" pitchFamily="34" charset="-122"/>
              </a:rPr>
              <a:t>；</a:t>
            </a:r>
            <a:endParaRPr lang="zh-CN" altLang="en-US" sz="1600" dirty="0">
              <a:solidFill>
                <a:srgbClr val="0D0D0D"/>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rgbClr val="0D0D0D"/>
                </a:solidFill>
                <a:latin typeface="微软雅黑" panose="020B0503020204020204" pitchFamily="34" charset="-122"/>
                <a:ea typeface="微软雅黑" panose="020B0503020204020204" pitchFamily="34" charset="-122"/>
              </a:rPr>
              <a:t>路径二：</a:t>
            </a:r>
            <a:r>
              <a:rPr lang="zh-CN" altLang="en-US" sz="1600" u="sng" dirty="0">
                <a:solidFill>
                  <a:srgbClr val="FF0000"/>
                </a:solidFill>
                <a:latin typeface="微软雅黑" panose="020B0503020204020204" pitchFamily="34" charset="-122"/>
                <a:ea typeface="微软雅黑" panose="020B0503020204020204" pitchFamily="34" charset="-122"/>
              </a:rPr>
              <a:t>http://web.scau.edu.cn/cwc/</a:t>
            </a:r>
            <a:r>
              <a:rPr lang="zh-CN" altLang="en-US" sz="1600" dirty="0">
                <a:solidFill>
                  <a:srgbClr val="0D0D0D"/>
                </a:solidFill>
                <a:latin typeface="微软雅黑" panose="020B0503020204020204" pitchFamily="34" charset="-122"/>
                <a:ea typeface="微软雅黑" panose="020B0503020204020204" pitchFamily="34" charset="-122"/>
              </a:rPr>
              <a:t>，点击“财务网上综合服务平台”。</a:t>
            </a:r>
            <a:endParaRPr lang="zh-CN" altLang="en-US" sz="1600" dirty="0">
              <a:solidFill>
                <a:srgbClr val="0D0D0D"/>
              </a:solidFill>
              <a:latin typeface="微软雅黑" panose="020B0503020204020204" pitchFamily="34" charset="-122"/>
              <a:ea typeface="微软雅黑" panose="020B0503020204020204" pitchFamily="34" charset="-122"/>
            </a:endParaRPr>
          </a:p>
        </p:txBody>
      </p:sp>
      <p:sp>
        <p:nvSpPr>
          <p:cNvPr id="10" name="对角圆角矩形 9"/>
          <p:cNvSpPr/>
          <p:nvPr/>
        </p:nvSpPr>
        <p:spPr>
          <a:xfrm>
            <a:off x="-39370" y="-36830"/>
            <a:ext cx="9798685"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（一）浏览器与登录路径</a:t>
            </a:r>
            <a:endParaRPr lang="zh-CN" altLang="en-US"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24010" y="5059680"/>
            <a:ext cx="393065" cy="275590"/>
          </a:xfrm>
          <a:prstGeom prst="rect">
            <a:avLst/>
          </a:prstGeom>
          <a:noFill/>
        </p:spPr>
        <p:txBody>
          <a:bodyPr wrap="square" rtlCol="0">
            <a:spAutoFit/>
          </a:bodyPr>
          <a:lstStyle/>
          <a:p>
            <a:r>
              <a:rPr lang="en-US" altLang="zh-CN" sz="1200" dirty="0" smtClean="0"/>
              <a:t>65</a:t>
            </a:r>
            <a:endParaRPr lang="en-US" altLang="zh-CN" sz="1200" dirty="0" smtClean="0"/>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50"/>
                                        <p:tgtEl>
                                          <p:spTgt spid="4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2" presetClass="entr" presetSubtype="2" fill="hold"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wipe(right)">
                                      <p:cBhvr>
                                        <p:cTn id="22" dur="250"/>
                                        <p:tgtEl>
                                          <p:spTgt spid="43"/>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anim calcmode="lin" valueType="num">
                                      <p:cBhvr>
                                        <p:cTn id="27" dur="500" fill="hold"/>
                                        <p:tgtEl>
                                          <p:spTgt spid="46"/>
                                        </p:tgtEl>
                                        <p:attrNameLst>
                                          <p:attrName>ppt_x</p:attrName>
                                        </p:attrNameLst>
                                      </p:cBhvr>
                                      <p:tavLst>
                                        <p:tav tm="0">
                                          <p:val>
                                            <p:strVal val="#ppt_x"/>
                                          </p:val>
                                        </p:tav>
                                        <p:tav tm="100000">
                                          <p:val>
                                            <p:strVal val="#ppt_x"/>
                                          </p:val>
                                        </p:tav>
                                      </p:tavLst>
                                    </p:anim>
                                    <p:anim calcmode="lin" valueType="num">
                                      <p:cBhvr>
                                        <p:cTn id="28" dur="5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250"/>
                                        <p:tgtEl>
                                          <p:spTgt spid="44"/>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250"/>
                                        <p:tgtEl>
                                          <p:spTgt spid="48"/>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anim calcmode="lin" valueType="num">
                                      <p:cBhvr>
                                        <p:cTn id="41" dur="500" fill="hold"/>
                                        <p:tgtEl>
                                          <p:spTgt spid="47"/>
                                        </p:tgtEl>
                                        <p:attrNameLst>
                                          <p:attrName>ppt_x</p:attrName>
                                        </p:attrNameLst>
                                      </p:cBhvr>
                                      <p:tavLst>
                                        <p:tav tm="0">
                                          <p:val>
                                            <p:strVal val="#ppt_x"/>
                                          </p:val>
                                        </p:tav>
                                        <p:tav tm="100000">
                                          <p:val>
                                            <p:strVal val="#ppt_x"/>
                                          </p:val>
                                        </p:tav>
                                      </p:tavLst>
                                    </p:anim>
                                    <p:anim calcmode="lin" valueType="num">
                                      <p:cBhvr>
                                        <p:cTn id="42" dur="500" fill="hold"/>
                                        <p:tgtEl>
                                          <p:spTgt spid="47"/>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250"/>
                                        <p:tgtEl>
                                          <p:spTgt spid="45"/>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250"/>
                                        <p:tgtEl>
                                          <p:spTgt spid="49"/>
                                        </p:tgtEl>
                                      </p:cBhvr>
                                    </p:animEffect>
                                    <p:anim calcmode="lin" valueType="num">
                                      <p:cBhvr>
                                        <p:cTn id="51" dur="250" fill="hold"/>
                                        <p:tgtEl>
                                          <p:spTgt spid="49"/>
                                        </p:tgtEl>
                                        <p:attrNameLst>
                                          <p:attrName>ppt_x</p:attrName>
                                        </p:attrNameLst>
                                      </p:cBhvr>
                                      <p:tavLst>
                                        <p:tav tm="0">
                                          <p:val>
                                            <p:strVal val="#ppt_x"/>
                                          </p:val>
                                        </p:tav>
                                        <p:tav tm="100000">
                                          <p:val>
                                            <p:strVal val="#ppt_x"/>
                                          </p:val>
                                        </p:tav>
                                      </p:tavLst>
                                    </p:anim>
                                    <p:anim calcmode="lin" valueType="num">
                                      <p:cBhvr>
                                        <p:cTn id="52" dur="2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p:bldP spid="47" grpId="0"/>
      <p:bldP spid="48" grpId="0"/>
      <p:bldP spid="4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9088" y="2533650"/>
            <a:ext cx="4240213" cy="406400"/>
          </a:xfrm>
          <a:prstGeom prst="rect">
            <a:avLst/>
          </a:prstGeom>
          <a:solidFill>
            <a:srgbClr val="FF0000"/>
          </a:solidFill>
          <a:ln w="9525" cap="flat" cmpd="sng" algn="ctr">
            <a:solidFill>
              <a:srgbClr val="FF0000"/>
            </a:solidFill>
            <a:prstDash val="solid"/>
            <a:round/>
            <a:headEnd type="none" w="med" len="med"/>
            <a:tailEnd type="none" w="med" len="med"/>
          </a:ln>
        </p:spPr>
        <p:txBody>
          <a:bodyPr vert="horz" wrap="square" lIns="72009" tIns="36004" rIns="72009" bIns="36004"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420" b="0" i="0" u="none" strike="noStrike" cap="none" normalizeH="0" baseline="0" noProof="1">
              <a:ln>
                <a:noFill/>
              </a:ln>
              <a:solidFill>
                <a:schemeClr val="tx1"/>
              </a:solidFill>
              <a:effectLst/>
              <a:latin typeface="Arial" panose="020B0604020202020204" pitchFamily="34" charset="0"/>
              <a:ea typeface="黑体" panose="02010609060101010101" charset="-122"/>
            </a:endParaRPr>
          </a:p>
        </p:txBody>
      </p:sp>
      <p:pic>
        <p:nvPicPr>
          <p:cNvPr id="16386" name="图片 2"/>
          <p:cNvPicPr>
            <a:picLocks noChangeAspect="1"/>
          </p:cNvPicPr>
          <p:nvPr/>
        </p:nvPicPr>
        <p:blipFill>
          <a:blip r:embed="rId1"/>
          <a:stretch>
            <a:fillRect/>
          </a:stretch>
        </p:blipFill>
        <p:spPr>
          <a:xfrm>
            <a:off x="-31750" y="1270"/>
            <a:ext cx="9785350" cy="5397500"/>
          </a:xfrm>
          <a:prstGeom prst="rect">
            <a:avLst/>
          </a:prstGeom>
          <a:noFill/>
          <a:ln w="9525">
            <a:noFill/>
          </a:ln>
        </p:spPr>
      </p:pic>
      <p:grpSp>
        <p:nvGrpSpPr>
          <p:cNvPr id="16389" name="组合 10"/>
          <p:cNvGrpSpPr/>
          <p:nvPr/>
        </p:nvGrpSpPr>
        <p:grpSpPr>
          <a:xfrm>
            <a:off x="5881688" y="2303463"/>
            <a:ext cx="2181225" cy="1265237"/>
            <a:chOff x="5618163" y="2852738"/>
            <a:chExt cx="2770187" cy="1607618"/>
          </a:xfrm>
        </p:grpSpPr>
        <p:sp>
          <p:nvSpPr>
            <p:cNvPr id="21512" name="文本框 1073742855"/>
            <p:cNvSpPr txBox="1"/>
            <p:nvPr/>
          </p:nvSpPr>
          <p:spPr>
            <a:xfrm>
              <a:off x="5618163" y="2852738"/>
              <a:ext cx="2770187" cy="607493"/>
            </a:xfrm>
            <a:prstGeom prst="rect">
              <a:avLst/>
            </a:prstGeom>
            <a:noFill/>
            <a:ln w="9525">
              <a:noFill/>
            </a:ln>
          </p:spPr>
          <p:txBody>
            <a:bodyPr>
              <a:spAutoFit/>
            </a:bodyPr>
            <a:lstStyle/>
            <a:p>
              <a:r>
                <a:rPr lang="zh-CN" altLang="en-US" sz="1260" b="1" noProof="1">
                  <a:solidFill>
                    <a:srgbClr val="FF0000"/>
                  </a:solidFill>
                  <a:latin typeface="Arial" panose="020B0604020202020204" pitchFamily="34" charset="0"/>
                  <a:ea typeface="宋体" panose="02010600030101010101" pitchFamily="2" charset="-122"/>
                  <a:cs typeface="+mn-cs"/>
                </a:rPr>
                <a:t>1、输入用户名</a:t>
              </a:r>
              <a:endParaRPr lang="zh-CN" altLang="en-US" sz="1260" b="1" noProof="1">
                <a:solidFill>
                  <a:srgbClr val="FF0000"/>
                </a:solidFill>
                <a:latin typeface="Arial" panose="020B0604020202020204" pitchFamily="34" charset="0"/>
                <a:ea typeface="宋体" panose="02010600030101010101" pitchFamily="2" charset="-122"/>
              </a:endParaRPr>
            </a:p>
            <a:p>
              <a:endParaRPr lang="zh-CN" altLang="en-US" sz="1260" b="1" noProof="1">
                <a:solidFill>
                  <a:srgbClr val="FF0000"/>
                </a:solidFill>
                <a:latin typeface="Arial" panose="020B0604020202020204" pitchFamily="34" charset="0"/>
                <a:ea typeface="宋体" panose="02010600030101010101" pitchFamily="2" charset="-122"/>
              </a:endParaRPr>
            </a:p>
          </p:txBody>
        </p:sp>
        <p:sp>
          <p:nvSpPr>
            <p:cNvPr id="21513" name="文本框 1073742856"/>
            <p:cNvSpPr txBox="1"/>
            <p:nvPr/>
          </p:nvSpPr>
          <p:spPr>
            <a:xfrm>
              <a:off x="5618163" y="3348038"/>
              <a:ext cx="2770187" cy="607493"/>
            </a:xfrm>
            <a:prstGeom prst="rect">
              <a:avLst/>
            </a:prstGeom>
            <a:noFill/>
            <a:ln w="9525">
              <a:noFill/>
            </a:ln>
          </p:spPr>
          <p:txBody>
            <a:bodyPr>
              <a:spAutoFit/>
            </a:bodyPr>
            <a:lstStyle/>
            <a:p>
              <a:r>
                <a:rPr lang="zh-CN" altLang="en-US" sz="1260" b="1" noProof="1">
                  <a:solidFill>
                    <a:srgbClr val="FF0000"/>
                  </a:solidFill>
                  <a:latin typeface="Arial" panose="020B0604020202020204" pitchFamily="34" charset="0"/>
                  <a:ea typeface="宋体" panose="02010600030101010101" pitchFamily="2" charset="-122"/>
                  <a:cs typeface="+mn-cs"/>
                </a:rPr>
                <a:t>2、输入密码</a:t>
              </a:r>
              <a:endParaRPr lang="zh-CN" altLang="en-US" sz="1260" b="1" noProof="1">
                <a:solidFill>
                  <a:srgbClr val="FF0000"/>
                </a:solidFill>
                <a:latin typeface="Arial" panose="020B0604020202020204" pitchFamily="34" charset="0"/>
                <a:ea typeface="宋体" panose="02010600030101010101" pitchFamily="2" charset="-122"/>
              </a:endParaRPr>
            </a:p>
            <a:p>
              <a:endParaRPr lang="zh-CN" altLang="en-US" sz="1260" noProof="1">
                <a:latin typeface="Arial" panose="020B0604020202020204" pitchFamily="34" charset="0"/>
                <a:ea typeface="宋体" panose="02010600030101010101" pitchFamily="2" charset="-122"/>
              </a:endParaRPr>
            </a:p>
          </p:txBody>
        </p:sp>
        <p:sp>
          <p:nvSpPr>
            <p:cNvPr id="21514" name="文本框 1073742857"/>
            <p:cNvSpPr txBox="1"/>
            <p:nvPr/>
          </p:nvSpPr>
          <p:spPr>
            <a:xfrm>
              <a:off x="5618163" y="3852863"/>
              <a:ext cx="2482850" cy="607493"/>
            </a:xfrm>
            <a:prstGeom prst="rect">
              <a:avLst/>
            </a:prstGeom>
            <a:noFill/>
            <a:ln w="9525">
              <a:noFill/>
            </a:ln>
          </p:spPr>
          <p:txBody>
            <a:bodyPr>
              <a:spAutoFit/>
            </a:bodyPr>
            <a:lstStyle/>
            <a:p>
              <a:r>
                <a:rPr lang="zh-CN" altLang="en-US" sz="1260" b="1" noProof="1">
                  <a:solidFill>
                    <a:srgbClr val="FF0000"/>
                  </a:solidFill>
                  <a:latin typeface="Arial" panose="020B0604020202020204" pitchFamily="34" charset="0"/>
                  <a:ea typeface="宋体" panose="02010600030101010101" pitchFamily="2" charset="-122"/>
                  <a:cs typeface="+mn-cs"/>
                </a:rPr>
                <a:t>3、输入验证码</a:t>
              </a:r>
              <a:endParaRPr lang="zh-CN" altLang="en-US" sz="1260" b="1" noProof="1">
                <a:solidFill>
                  <a:srgbClr val="FF0000"/>
                </a:solidFill>
                <a:latin typeface="Arial" panose="020B0604020202020204" pitchFamily="34" charset="0"/>
                <a:ea typeface="宋体" panose="02010600030101010101" pitchFamily="2" charset="-122"/>
              </a:endParaRPr>
            </a:p>
            <a:p>
              <a:endParaRPr lang="zh-CN" altLang="en-US" sz="1260" noProof="1">
                <a:latin typeface="Arial" panose="020B0604020202020204" pitchFamily="34" charset="0"/>
                <a:ea typeface="宋体" panose="02010600030101010101" pitchFamily="2" charset="-122"/>
              </a:endParaRPr>
            </a:p>
          </p:txBody>
        </p:sp>
      </p:grpSp>
      <p:sp>
        <p:nvSpPr>
          <p:cNvPr id="21510" name="椭圆 1073742858"/>
          <p:cNvSpPr/>
          <p:nvPr/>
        </p:nvSpPr>
        <p:spPr>
          <a:xfrm>
            <a:off x="6070600" y="3530600"/>
            <a:ext cx="1171575" cy="473075"/>
          </a:xfrm>
          <a:prstGeom prst="ellipse">
            <a:avLst/>
          </a:prstGeom>
          <a:noFill/>
          <a:ln w="25400" cap="flat" cmpd="sng">
            <a:solidFill>
              <a:srgbClr val="FF0000"/>
            </a:solidFill>
            <a:prstDash val="solid"/>
            <a:headEnd type="none" w="med" len="med"/>
            <a:tailEnd type="none" w="med" len="med"/>
          </a:ln>
        </p:spPr>
        <p:txBody>
          <a:bodyPr/>
          <a:lstStyle/>
          <a:p>
            <a:pPr eaLnBrk="1" fontAlgn="base" hangingPunct="1"/>
            <a:endParaRPr lang="zh-CN" altLang="en-US" sz="1260" strike="noStrike" noProof="1">
              <a:latin typeface="Arial" panose="020B0604020202020204" pitchFamily="34" charset="0"/>
              <a:ea typeface="宋体" panose="02010600030101010101" pitchFamily="2" charset="-122"/>
            </a:endParaRPr>
          </a:p>
        </p:txBody>
      </p:sp>
      <p:sp>
        <p:nvSpPr>
          <p:cNvPr id="21511" name="文本框 1073742859"/>
          <p:cNvSpPr txBox="1"/>
          <p:nvPr/>
        </p:nvSpPr>
        <p:spPr>
          <a:xfrm>
            <a:off x="4916488" y="3657600"/>
            <a:ext cx="1417638" cy="477838"/>
          </a:xfrm>
          <a:prstGeom prst="rect">
            <a:avLst/>
          </a:prstGeom>
          <a:noFill/>
          <a:ln w="9525">
            <a:noFill/>
          </a:ln>
        </p:spPr>
        <p:txBody>
          <a:bodyPr>
            <a:spAutoFit/>
          </a:bodyPr>
          <a:lstStyle/>
          <a:p>
            <a:r>
              <a:rPr lang="zh-CN" altLang="en-US" sz="1260" b="1" noProof="1">
                <a:solidFill>
                  <a:srgbClr val="FF0000"/>
                </a:solidFill>
                <a:latin typeface="Arial" panose="020B0604020202020204" pitchFamily="34" charset="0"/>
                <a:ea typeface="宋体" panose="02010600030101010101" pitchFamily="2" charset="-122"/>
                <a:cs typeface="+mn-cs"/>
              </a:rPr>
              <a:t>4、点击登录</a:t>
            </a:r>
            <a:endParaRPr lang="zh-CN" altLang="en-US" sz="1260" b="1" noProof="1">
              <a:solidFill>
                <a:srgbClr val="FF0000"/>
              </a:solidFill>
              <a:latin typeface="Arial" panose="020B0604020202020204" pitchFamily="34" charset="0"/>
              <a:ea typeface="宋体" panose="02010600030101010101" pitchFamily="2" charset="-122"/>
            </a:endParaRPr>
          </a:p>
          <a:p>
            <a:endParaRPr lang="zh-CN" altLang="en-US" sz="1260" b="1" noProof="1">
              <a:solidFill>
                <a:srgbClr val="FF0000"/>
              </a:solidFill>
              <a:latin typeface="Arial" panose="020B0604020202020204" pitchFamily="34" charset="0"/>
              <a:ea typeface="宋体" panose="02010600030101010101" pitchFamily="2" charset="-122"/>
            </a:endParaRPr>
          </a:p>
        </p:txBody>
      </p:sp>
      <p:sp>
        <p:nvSpPr>
          <p:cNvPr id="9" name="矩形 8"/>
          <p:cNvSpPr/>
          <p:nvPr/>
        </p:nvSpPr>
        <p:spPr bwMode="auto">
          <a:xfrm>
            <a:off x="373063" y="2533650"/>
            <a:ext cx="4186238" cy="40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bwMode="auto">
          <a:xfrm>
            <a:off x="373063" y="3124200"/>
            <a:ext cx="4186238" cy="1104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bwMode="auto">
          <a:xfrm>
            <a:off x="319405" y="4639310"/>
            <a:ext cx="4240530" cy="367030"/>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0" b="0" i="0" u="none" strike="noStrike" kern="1200" cap="none" spc="0" normalizeH="0" baseline="0" noProof="0">
              <a:ln>
                <a:noFill/>
              </a:ln>
              <a:solidFill>
                <a:srgbClr val="0000FF"/>
              </a:solidFill>
              <a:effectLst/>
              <a:uLnTx/>
              <a:uFillTx/>
              <a:latin typeface="+mn-lt"/>
              <a:ea typeface="+mn-ea"/>
              <a:cs typeface="+mn-cs"/>
            </a:endParaRPr>
          </a:p>
        </p:txBody>
      </p:sp>
      <p:sp>
        <p:nvSpPr>
          <p:cNvPr id="6" name="文本框 5"/>
          <p:cNvSpPr txBox="1"/>
          <p:nvPr/>
        </p:nvSpPr>
        <p:spPr>
          <a:xfrm>
            <a:off x="9360535" y="5006340"/>
            <a:ext cx="393065" cy="275590"/>
          </a:xfrm>
          <a:prstGeom prst="rect">
            <a:avLst/>
          </a:prstGeom>
          <a:noFill/>
        </p:spPr>
        <p:txBody>
          <a:bodyPr wrap="square" rtlCol="0">
            <a:spAutoFit/>
          </a:bodyPr>
          <a:lstStyle/>
          <a:p>
            <a:r>
              <a:rPr lang="en-US" altLang="zh-CN" sz="1200" dirty="0" smtClean="0"/>
              <a:t>66</a:t>
            </a:r>
            <a:endParaRPr lang="en-US" altLang="zh-CN" sz="1200" dirty="0" smtClean="0"/>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P spid="3"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3"/>
          <p:cNvSpPr/>
          <p:nvPr/>
        </p:nvSpPr>
        <p:spPr>
          <a:xfrm>
            <a:off x="1838325" y="2971800"/>
            <a:ext cx="5994400" cy="1152525"/>
          </a:xfrm>
          <a:prstGeom prst="ellipse">
            <a:avLst/>
          </a:prstGeom>
          <a:gradFill rotWithShape="1">
            <a:gsLst>
              <a:gs pos="0">
                <a:srgbClr val="F2F2F2"/>
              </a:gs>
              <a:gs pos="50000">
                <a:srgbClr val="D9D9D9"/>
              </a:gs>
              <a:gs pos="100000">
                <a:srgbClr val="F2F2F2"/>
              </a:gs>
            </a:gsLst>
            <a:lin ang="16200000"/>
            <a:tileRect/>
          </a:gradFill>
          <a:ln w="3175" cap="flat" cmpd="sng">
            <a:solidFill>
              <a:srgbClr val="BFBFBF"/>
            </a:solidFill>
            <a:prstDash val="solid"/>
            <a:round/>
            <a:headEnd type="none" w="med" len="med"/>
            <a:tailEnd type="none" w="med" len="med"/>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5" name="椭圆​​ 8"/>
          <p:cNvSpPr/>
          <p:nvPr/>
        </p:nvSpPr>
        <p:spPr>
          <a:xfrm>
            <a:off x="2254250" y="2992438"/>
            <a:ext cx="5146675" cy="979487"/>
          </a:xfrm>
          <a:prstGeom prst="ellipse">
            <a:avLst/>
          </a:prstGeom>
          <a:gradFill rotWithShape="1">
            <a:gsLst>
              <a:gs pos="0">
                <a:srgbClr val="A6A6A6">
                  <a:alpha val="100000"/>
                </a:srgbClr>
              </a:gs>
              <a:gs pos="13000">
                <a:srgbClr val="808080">
                  <a:alpha val="100000"/>
                </a:srgbClr>
              </a:gs>
              <a:gs pos="100000">
                <a:srgbClr val="F2F2F2">
                  <a:alpha val="100000"/>
                </a:srgbClr>
              </a:gs>
            </a:gsLst>
            <a:lin ang="16200000"/>
            <a:tileRect/>
          </a:gradFill>
          <a:ln w="3175" cap="flat" cmpd="sng">
            <a:solidFill>
              <a:srgbClr val="BFBFBF"/>
            </a:solidFill>
            <a:prstDash val="solid"/>
            <a:round/>
            <a:headEnd type="none" w="med" len="med"/>
            <a:tailEnd type="none" w="med" len="med"/>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6" name="椭圆​​ 9"/>
          <p:cNvSpPr/>
          <p:nvPr/>
        </p:nvSpPr>
        <p:spPr>
          <a:xfrm>
            <a:off x="2760663" y="2986088"/>
            <a:ext cx="4243387" cy="808037"/>
          </a:xfrm>
          <a:prstGeom prst="ellipse">
            <a:avLst/>
          </a:prstGeom>
          <a:solidFill>
            <a:srgbClr val="FFFFFF"/>
          </a:solidFill>
          <a:ln w="25400" cap="flat" cmpd="sng">
            <a:solidFill>
              <a:srgbClr val="BFBFBF"/>
            </a:solidFill>
            <a:prstDash val="solid"/>
            <a:round/>
            <a:headEnd type="none" w="med" len="med"/>
            <a:tailEnd type="none" w="med" len="med"/>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7" name="TextBox 6"/>
          <p:cNvSpPr/>
          <p:nvPr/>
        </p:nvSpPr>
        <p:spPr>
          <a:xfrm>
            <a:off x="727075" y="1957388"/>
            <a:ext cx="2389188" cy="2014537"/>
          </a:xfrm>
          <a:prstGeom prst="roundRect">
            <a:avLst>
              <a:gd name="adj" fmla="val 16667"/>
            </a:avLst>
          </a:prstGeom>
          <a:solidFill>
            <a:srgbClr val="F2F2F2"/>
          </a:solidFill>
          <a:ln w="9525" cap="flat" cmpd="sng">
            <a:solidFill>
              <a:srgbClr val="A6A6A6"/>
            </a:solidFill>
            <a:prstDash val="dash"/>
            <a:round/>
            <a:headEnd type="none" w="med" len="med"/>
            <a:tailEnd type="none" w="med" len="med"/>
          </a:ln>
        </p:spPr>
        <p:txBody>
          <a:bodyPr tIns="144000" bIns="72000" anchor="b"/>
          <a:lstStyle/>
          <a:p>
            <a:pPr marL="342900" indent="-342900">
              <a:buFont typeface="Arial" panose="020B0604020202020204" pitchFamily="34" charset="0"/>
              <a:buChar char="•"/>
            </a:pPr>
            <a:r>
              <a:rPr lang="zh-CN" altLang="en-US" sz="1600" dirty="0">
                <a:solidFill>
                  <a:srgbClr val="404040"/>
                </a:solidFill>
                <a:latin typeface="微软雅黑" panose="020B0503020204020204" pitchFamily="34" charset="-122"/>
                <a:ea typeface="微软雅黑" panose="020B0503020204020204" pitchFamily="34" charset="-122"/>
              </a:rPr>
              <a:t>办理</a:t>
            </a:r>
            <a:r>
              <a:rPr lang="zh-CN" altLang="en-US" sz="1600" b="1" dirty="0">
                <a:solidFill>
                  <a:srgbClr val="FF0000"/>
                </a:solidFill>
                <a:latin typeface="微软雅黑" panose="020B0503020204020204" pitchFamily="34" charset="-122"/>
                <a:ea typeface="微软雅黑" panose="020B0503020204020204" pitchFamily="34" charset="-122"/>
              </a:rPr>
              <a:t>有发票</a:t>
            </a:r>
            <a:r>
              <a:rPr lang="zh-CN" altLang="en-US" sz="1600" dirty="0">
                <a:solidFill>
                  <a:srgbClr val="404040"/>
                </a:solidFill>
                <a:latin typeface="微软雅黑" panose="020B0503020204020204" pitchFamily="34" charset="-122"/>
                <a:ea typeface="微软雅黑" panose="020B0503020204020204" pitchFamily="34" charset="-122"/>
              </a:rPr>
              <a:t>的、不额外扣除税费的正常报销业务。</a:t>
            </a:r>
            <a:endParaRPr lang="zh-CN" altLang="en-US" sz="1600" dirty="0">
              <a:solidFill>
                <a:srgbClr val="40404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1600" dirty="0">
                <a:solidFill>
                  <a:srgbClr val="404040"/>
                </a:solidFill>
                <a:latin typeface="微软雅黑" panose="020B0503020204020204" pitchFamily="34" charset="-122"/>
                <a:ea typeface="微软雅黑" panose="020B0503020204020204" pitchFamily="34" charset="-122"/>
              </a:rPr>
              <a:t>主要包括</a:t>
            </a:r>
            <a:r>
              <a:rPr lang="zh-CN" altLang="en-US" sz="1600" u="sng" dirty="0">
                <a:solidFill>
                  <a:srgbClr val="FF0000"/>
                </a:solidFill>
                <a:latin typeface="微软雅黑" panose="020B0503020204020204" pitchFamily="34" charset="-122"/>
                <a:ea typeface="微软雅黑" panose="020B0503020204020204" pitchFamily="34" charset="-122"/>
              </a:rPr>
              <a:t>日常报销、差旅费报销、借款</a:t>
            </a:r>
            <a:r>
              <a:rPr lang="zh-CN" altLang="en-US" sz="1600" dirty="0">
                <a:solidFill>
                  <a:srgbClr val="404040"/>
                </a:solidFill>
                <a:latin typeface="微软雅黑" panose="020B0503020204020204" pitchFamily="34" charset="-122"/>
                <a:ea typeface="微软雅黑" panose="020B0503020204020204" pitchFamily="34" charset="-122"/>
              </a:rPr>
              <a:t>三种业务。</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8" name="椭圆​​ 24"/>
          <p:cNvSpPr/>
          <p:nvPr/>
        </p:nvSpPr>
        <p:spPr>
          <a:xfrm>
            <a:off x="844550" y="1731963"/>
            <a:ext cx="517525" cy="460375"/>
          </a:xfrm>
          <a:prstGeom prst="ellipse">
            <a:avLst/>
          </a:prstGeom>
          <a:gradFill rotWithShape="1">
            <a:gsLst>
              <a:gs pos="0">
                <a:srgbClr val="A6A6A6">
                  <a:alpha val="100000"/>
                </a:srgbClr>
              </a:gs>
              <a:gs pos="16701">
                <a:srgbClr val="7F7F7F">
                  <a:alpha val="100000"/>
                </a:srgbClr>
              </a:gs>
              <a:gs pos="100000">
                <a:srgbClr val="D9D9D9">
                  <a:alpha val="100000"/>
                </a:srgbClr>
              </a:gs>
            </a:gsLst>
            <a:lin ang="16200000"/>
            <a:tileRect/>
          </a:gradFill>
          <a:ln w="19050">
            <a:noFill/>
          </a:ln>
        </p:spPr>
        <p:txBody>
          <a:bodyPr anchor="ctr"/>
          <a:lstStyle/>
          <a:p>
            <a:pPr algn="ctr"/>
            <a:r>
              <a:rPr lang="en-US" altLang="zh-CN" sz="1600" dirty="0">
                <a:solidFill>
                  <a:srgbClr val="FFFFFF"/>
                </a:solidFill>
                <a:latin typeface="微软雅黑" panose="020B0503020204020204" pitchFamily="34" charset="-122"/>
                <a:ea typeface="微软雅黑" panose="020B0503020204020204" pitchFamily="34" charset="-122"/>
              </a:rPr>
              <a:t>1</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9" name="TextBox 8"/>
          <p:cNvSpPr/>
          <p:nvPr/>
        </p:nvSpPr>
        <p:spPr>
          <a:xfrm>
            <a:off x="6527800" y="1957388"/>
            <a:ext cx="2390775" cy="2246312"/>
          </a:xfrm>
          <a:prstGeom prst="roundRect">
            <a:avLst>
              <a:gd name="adj" fmla="val 16667"/>
            </a:avLst>
          </a:prstGeom>
          <a:solidFill>
            <a:srgbClr val="F2F2F2"/>
          </a:solidFill>
          <a:ln w="9525" cap="flat" cmpd="sng">
            <a:solidFill>
              <a:srgbClr val="A6A6A6"/>
            </a:solidFill>
            <a:prstDash val="dash"/>
            <a:round/>
            <a:headEnd type="none" w="med" len="med"/>
            <a:tailEnd type="none" w="med" len="med"/>
          </a:ln>
        </p:spPr>
        <p:txBody>
          <a:bodyPr tIns="144000" bIns="72000" anchor="b"/>
          <a:lstStyle/>
          <a:p>
            <a:pPr marL="342900" indent="-342900">
              <a:buFont typeface="Arial" panose="020B0604020202020204" pitchFamily="34" charset="0"/>
              <a:buChar char="•"/>
            </a:pPr>
            <a:r>
              <a:rPr lang="zh-CN" altLang="en-US" sz="1600" dirty="0">
                <a:solidFill>
                  <a:srgbClr val="404040"/>
                </a:solidFill>
                <a:latin typeface="微软雅黑" panose="020B0503020204020204" pitchFamily="34" charset="-122"/>
                <a:ea typeface="微软雅黑" panose="020B0503020204020204" pitchFamily="34" charset="-122"/>
              </a:rPr>
              <a:t>办理</a:t>
            </a:r>
            <a:r>
              <a:rPr lang="zh-CN" altLang="en-US" sz="1600" b="1" dirty="0">
                <a:solidFill>
                  <a:srgbClr val="FF0000"/>
                </a:solidFill>
                <a:latin typeface="微软雅黑" panose="020B0503020204020204" pitchFamily="34" charset="-122"/>
                <a:ea typeface="微软雅黑" panose="020B0503020204020204" pitchFamily="34" charset="-122"/>
              </a:rPr>
              <a:t>不需要发票</a:t>
            </a:r>
            <a:r>
              <a:rPr lang="zh-CN" altLang="en-US" sz="1600" dirty="0">
                <a:solidFill>
                  <a:srgbClr val="404040"/>
                </a:solidFill>
                <a:latin typeface="微软雅黑" panose="020B0503020204020204" pitchFamily="34" charset="-122"/>
                <a:ea typeface="微软雅黑" panose="020B0503020204020204" pitchFamily="34" charset="-122"/>
              </a:rPr>
              <a:t>、需额外扣除税费的个人收入发放业务。</a:t>
            </a:r>
            <a:endParaRPr lang="zh-CN" altLang="en-US" sz="1600" dirty="0">
              <a:solidFill>
                <a:srgbClr val="40404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1600" dirty="0">
                <a:solidFill>
                  <a:srgbClr val="404040"/>
                </a:solidFill>
                <a:latin typeface="微软雅黑" panose="020B0503020204020204" pitchFamily="34" charset="-122"/>
                <a:ea typeface="微软雅黑" panose="020B0503020204020204" pitchFamily="34" charset="-122"/>
              </a:rPr>
              <a:t>主要包括</a:t>
            </a:r>
            <a:r>
              <a:rPr lang="zh-CN" altLang="en-US" sz="1600" u="sng" dirty="0">
                <a:solidFill>
                  <a:srgbClr val="FF0000"/>
                </a:solidFill>
                <a:latin typeface="微软雅黑" panose="020B0503020204020204" pitchFamily="34" charset="-122"/>
                <a:ea typeface="微软雅黑" panose="020B0503020204020204" pitchFamily="34" charset="-122"/>
              </a:rPr>
              <a:t>学生奖助金发放、校内职工其他收入发放、校外人员劳务发放</a:t>
            </a:r>
            <a:r>
              <a:rPr lang="zh-CN" altLang="en-US" sz="1600" dirty="0">
                <a:solidFill>
                  <a:srgbClr val="404040"/>
                </a:solidFill>
                <a:latin typeface="微软雅黑" panose="020B0503020204020204" pitchFamily="34" charset="-122"/>
                <a:ea typeface="微软雅黑" panose="020B0503020204020204" pitchFamily="34" charset="-122"/>
              </a:rPr>
              <a:t>等。</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10" name="椭圆​​ 26"/>
          <p:cNvSpPr/>
          <p:nvPr/>
        </p:nvSpPr>
        <p:spPr>
          <a:xfrm>
            <a:off x="6735763" y="1712913"/>
            <a:ext cx="519112" cy="460375"/>
          </a:xfrm>
          <a:prstGeom prst="ellipse">
            <a:avLst/>
          </a:prstGeom>
          <a:gradFill rotWithShape="1">
            <a:gsLst>
              <a:gs pos="0">
                <a:srgbClr val="00B0F0"/>
              </a:gs>
              <a:gs pos="50000">
                <a:srgbClr val="0070C0"/>
              </a:gs>
              <a:gs pos="100000">
                <a:srgbClr val="00B0F0"/>
              </a:gs>
            </a:gsLst>
            <a:lin ang="16200000"/>
            <a:tileRect/>
          </a:gradFill>
          <a:ln w="25400">
            <a:noFill/>
          </a:ln>
        </p:spPr>
        <p:txBody>
          <a:bodyPr anchor="ctr"/>
          <a:lstStyle/>
          <a:p>
            <a:pPr algn="ctr"/>
            <a:r>
              <a:rPr lang="en-US" altLang="zh-CN" sz="1600" dirty="0">
                <a:solidFill>
                  <a:srgbClr val="FFFFFF"/>
                </a:solidFill>
                <a:latin typeface="微软雅黑" panose="020B0503020204020204" pitchFamily="34" charset="-122"/>
                <a:ea typeface="微软雅黑" panose="020B0503020204020204" pitchFamily="34" charset="-122"/>
              </a:rPr>
              <a:t>2</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11" name="TextBox 28"/>
          <p:cNvSpPr txBox="1"/>
          <p:nvPr/>
        </p:nvSpPr>
        <p:spPr>
          <a:xfrm>
            <a:off x="3654425" y="1501775"/>
            <a:ext cx="692150" cy="1311275"/>
          </a:xfrm>
          <a:prstGeom prst="rect">
            <a:avLst/>
          </a:prstGeom>
          <a:noFill/>
          <a:ln w="9525">
            <a:noFill/>
          </a:ln>
        </p:spPr>
        <p:txBody>
          <a:bodyPr wrap="none" anchor="t">
            <a:spAutoFit/>
          </a:bodyPr>
          <a:lstStyle/>
          <a:p>
            <a:r>
              <a:rPr lang="en-US" altLang="zh-CN" sz="8000">
                <a:solidFill>
                  <a:srgbClr val="000000"/>
                </a:solidFill>
                <a:latin typeface="Arial Unicode MS" panose="020B0604020202020204" charset="-122"/>
                <a:ea typeface="Arial Unicode MS" panose="020B0604020202020204" charset="-122"/>
              </a:rPr>
              <a:t>1</a:t>
            </a:r>
            <a:endParaRPr lang="zh-CN" altLang="en-US" sz="8000">
              <a:solidFill>
                <a:srgbClr val="000000"/>
              </a:solidFill>
              <a:latin typeface="Arial Unicode MS" panose="020B0604020202020204" charset="-122"/>
              <a:ea typeface="Arial Unicode MS" panose="020B0604020202020204" charset="-122"/>
            </a:endParaRPr>
          </a:p>
        </p:txBody>
      </p:sp>
      <p:sp>
        <p:nvSpPr>
          <p:cNvPr id="12" name="TextBox 29"/>
          <p:cNvSpPr txBox="1"/>
          <p:nvPr/>
        </p:nvSpPr>
        <p:spPr>
          <a:xfrm>
            <a:off x="5065713" y="1731963"/>
            <a:ext cx="692150" cy="1311275"/>
          </a:xfrm>
          <a:prstGeom prst="rect">
            <a:avLst/>
          </a:prstGeom>
          <a:noFill/>
          <a:ln w="9525">
            <a:noFill/>
          </a:ln>
        </p:spPr>
        <p:txBody>
          <a:bodyPr wrap="none" anchor="t">
            <a:spAutoFit/>
          </a:bodyPr>
          <a:lstStyle/>
          <a:p>
            <a:r>
              <a:rPr lang="en-US" altLang="zh-CN" sz="8000">
                <a:solidFill>
                  <a:srgbClr val="000000"/>
                </a:solidFill>
                <a:latin typeface="Arial Unicode MS" panose="020B0604020202020204" charset="-122"/>
                <a:ea typeface="Arial Unicode MS" panose="020B0604020202020204" charset="-122"/>
              </a:rPr>
              <a:t>2</a:t>
            </a:r>
            <a:endParaRPr lang="zh-CN" altLang="en-US" sz="8000">
              <a:solidFill>
                <a:srgbClr val="000000"/>
              </a:solidFill>
              <a:latin typeface="Arial Unicode MS" panose="020B0604020202020204" charset="-122"/>
              <a:ea typeface="Arial Unicode MS" panose="020B0604020202020204" charset="-122"/>
            </a:endParaRPr>
          </a:p>
        </p:txBody>
      </p:sp>
      <p:grpSp>
        <p:nvGrpSpPr>
          <p:cNvPr id="13" name="组合 12"/>
          <p:cNvGrpSpPr/>
          <p:nvPr/>
        </p:nvGrpSpPr>
        <p:grpSpPr>
          <a:xfrm>
            <a:off x="3305175" y="931863"/>
            <a:ext cx="1901825" cy="2768600"/>
            <a:chOff x="2786422" y="1322067"/>
            <a:chExt cx="1788844" cy="2930801"/>
          </a:xfrm>
        </p:grpSpPr>
        <p:sp>
          <p:nvSpPr>
            <p:cNvPr id="17419" name="椭圆​​ 11"/>
            <p:cNvSpPr/>
            <p:nvPr/>
          </p:nvSpPr>
          <p:spPr>
            <a:xfrm>
              <a:off x="3353891" y="4159518"/>
              <a:ext cx="1221375" cy="93350"/>
            </a:xfrm>
            <a:prstGeom prst="ellipse">
              <a:avLst/>
            </a:prstGeom>
            <a:gradFill rotWithShape="1">
              <a:gsLst>
                <a:gs pos="0">
                  <a:srgbClr val="808080">
                    <a:alpha val="100000"/>
                  </a:srgbClr>
                </a:gs>
                <a:gs pos="35001">
                  <a:srgbClr val="7F7F7F">
                    <a:alpha val="64999"/>
                  </a:srgbClr>
                </a:gs>
                <a:gs pos="100000">
                  <a:srgbClr val="F2F2F2">
                    <a:alpha val="0"/>
                  </a:srgbClr>
                </a:gs>
              </a:gsLst>
              <a:path path="shape">
                <a:fillToRect l="50000" t="50000" r="50000" b="50000"/>
              </a:path>
              <a:tileRect/>
            </a:gradFill>
            <a:ln w="25400">
              <a:noFill/>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grpSp>
          <p:nvGrpSpPr>
            <p:cNvPr id="17420" name="组合 14"/>
            <p:cNvGrpSpPr/>
            <p:nvPr/>
          </p:nvGrpSpPr>
          <p:grpSpPr>
            <a:xfrm>
              <a:off x="2786422" y="1322067"/>
              <a:ext cx="1761070" cy="2874428"/>
              <a:chOff x="2786422" y="1322067"/>
              <a:chExt cx="1761070" cy="2874428"/>
            </a:xfrm>
          </p:grpSpPr>
          <p:sp>
            <p:nvSpPr>
              <p:cNvPr id="17421" name="椭圆​​ 2"/>
              <p:cNvSpPr/>
              <p:nvPr/>
            </p:nvSpPr>
            <p:spPr>
              <a:xfrm rot="3835836">
                <a:off x="2167859" y="1940630"/>
                <a:ext cx="2873664" cy="1636538"/>
              </a:xfrm>
              <a:custGeom>
                <a:avLst/>
                <a:gdLst/>
                <a:ahLst/>
                <a:cxnLst/>
                <a:rect l="0" t="0" r="0" b="0"/>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rotWithShape="1">
                <a:gsLst>
                  <a:gs pos="0">
                    <a:srgbClr val="808080">
                      <a:alpha val="100000"/>
                    </a:srgbClr>
                  </a:gs>
                  <a:gs pos="16701">
                    <a:srgbClr val="595959">
                      <a:alpha val="100000"/>
                    </a:srgbClr>
                  </a:gs>
                  <a:gs pos="100000">
                    <a:srgbClr val="D9D9D9">
                      <a:alpha val="100000"/>
                    </a:srgbClr>
                  </a:gs>
                </a:gsLst>
                <a:lin ang="16200000"/>
                <a:tileRect/>
              </a:gradFill>
              <a:ln w="19050">
                <a:noFill/>
              </a:ln>
            </p:spPr>
            <p:txBody>
              <a:bodyPr/>
              <a:lstStyle/>
              <a:p>
                <a:endParaRPr lang="zh-CN" altLang="en-US"/>
              </a:p>
            </p:txBody>
          </p:sp>
          <p:sp>
            <p:nvSpPr>
              <p:cNvPr id="17422" name="流程图: 摘录 16"/>
              <p:cNvSpPr/>
              <p:nvPr/>
            </p:nvSpPr>
            <p:spPr>
              <a:xfrm rot="-2269469" flipH="1" flipV="1">
                <a:off x="3647994" y="1517006"/>
                <a:ext cx="327009" cy="159647"/>
              </a:xfrm>
              <a:prstGeom prst="flowChartExtract">
                <a:avLst/>
              </a:prstGeom>
              <a:gradFill rotWithShape="1">
                <a:gsLst>
                  <a:gs pos="0">
                    <a:srgbClr val="A6A6A6">
                      <a:alpha val="100000"/>
                    </a:srgbClr>
                  </a:gs>
                  <a:gs pos="16701">
                    <a:srgbClr val="7F7F7F">
                      <a:alpha val="100000"/>
                    </a:srgbClr>
                  </a:gs>
                  <a:gs pos="100000">
                    <a:srgbClr val="D9D9D9">
                      <a:alpha val="100000"/>
                    </a:srgbClr>
                  </a:gs>
                </a:gsLst>
                <a:lin ang="16200000"/>
                <a:tileRect/>
              </a:gradFill>
              <a:ln w="19050">
                <a:noFill/>
              </a:ln>
            </p:spPr>
            <p:txBody>
              <a:bodyPr rot="1080000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17423" name="新月形 17"/>
              <p:cNvGrpSpPr/>
              <p:nvPr/>
            </p:nvGrpSpPr>
            <p:grpSpPr>
              <a:xfrm>
                <a:off x="3140874" y="3147031"/>
                <a:ext cx="1475232" cy="957072"/>
                <a:chOff x="3462528" y="2810256"/>
                <a:chExt cx="1475232" cy="957072"/>
              </a:xfrm>
            </p:grpSpPr>
            <p:pic>
              <p:nvPicPr>
                <p:cNvPr id="17424" name="新月形 17"/>
                <p:cNvPicPr/>
                <p:nvPr/>
              </p:nvPicPr>
              <p:blipFill>
                <a:blip r:embed="rId1"/>
                <a:stretch>
                  <a:fillRect/>
                </a:stretch>
              </p:blipFill>
              <p:spPr>
                <a:xfrm>
                  <a:off x="3462528" y="2810256"/>
                  <a:ext cx="1475232" cy="957072"/>
                </a:xfrm>
                <a:prstGeom prst="rect">
                  <a:avLst/>
                </a:prstGeom>
                <a:noFill/>
                <a:ln w="9525">
                  <a:noFill/>
                </a:ln>
              </p:spPr>
            </p:pic>
            <p:sp>
              <p:nvSpPr>
                <p:cNvPr id="17425" name="Text Box 29"/>
                <p:cNvSpPr txBox="1"/>
                <p:nvPr/>
              </p:nvSpPr>
              <p:spPr>
                <a:xfrm rot="-4110128">
                  <a:off x="3951161" y="3158268"/>
                  <a:ext cx="197693" cy="747520"/>
                </a:xfrm>
                <a:prstGeom prst="rect">
                  <a:avLst/>
                </a:prstGeom>
                <a:noFill/>
                <a:ln w="9525">
                  <a:noFill/>
                </a:ln>
              </p:spPr>
              <p:txBody>
                <a:bodyPr vert="eaVert"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grpSp>
        </p:grpSp>
      </p:grpSp>
      <p:grpSp>
        <p:nvGrpSpPr>
          <p:cNvPr id="19" name="组合 18"/>
          <p:cNvGrpSpPr/>
          <p:nvPr/>
        </p:nvGrpSpPr>
        <p:grpSpPr>
          <a:xfrm>
            <a:off x="4552950" y="1209675"/>
            <a:ext cx="1930400" cy="2189163"/>
            <a:chOff x="3961674" y="1615522"/>
            <a:chExt cx="1814681" cy="2317917"/>
          </a:xfrm>
        </p:grpSpPr>
        <p:sp>
          <p:nvSpPr>
            <p:cNvPr id="17427" name="椭圆​​ 10"/>
            <p:cNvSpPr/>
            <p:nvPr/>
          </p:nvSpPr>
          <p:spPr>
            <a:xfrm>
              <a:off x="4336662" y="3823403"/>
              <a:ext cx="1439693" cy="110036"/>
            </a:xfrm>
            <a:prstGeom prst="ellipse">
              <a:avLst/>
            </a:prstGeom>
            <a:gradFill rotWithShape="1">
              <a:gsLst>
                <a:gs pos="0">
                  <a:srgbClr val="808080">
                    <a:alpha val="100000"/>
                  </a:srgbClr>
                </a:gs>
                <a:gs pos="35001">
                  <a:srgbClr val="7F7F7F">
                    <a:alpha val="64999"/>
                  </a:srgbClr>
                </a:gs>
                <a:gs pos="100000">
                  <a:srgbClr val="F2F2F2">
                    <a:alpha val="0"/>
                  </a:srgbClr>
                </a:gs>
              </a:gsLst>
              <a:path path="shape">
                <a:fillToRect l="50000" t="50000" r="50000" b="50000"/>
              </a:path>
              <a:tileRect/>
            </a:gradFill>
            <a:ln w="25400">
              <a:noFill/>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grpSp>
          <p:nvGrpSpPr>
            <p:cNvPr id="17428" name="组合 20"/>
            <p:cNvGrpSpPr/>
            <p:nvPr/>
          </p:nvGrpSpPr>
          <p:grpSpPr>
            <a:xfrm>
              <a:off x="3961674" y="1615522"/>
              <a:ext cx="1643348" cy="2296107"/>
              <a:chOff x="3961674" y="1615522"/>
              <a:chExt cx="1643348" cy="2296107"/>
            </a:xfrm>
          </p:grpSpPr>
          <p:sp>
            <p:nvSpPr>
              <p:cNvPr id="17429" name="流程图: 摘录 21"/>
              <p:cNvSpPr/>
              <p:nvPr/>
            </p:nvSpPr>
            <p:spPr>
              <a:xfrm rot="8127063" flipH="1" flipV="1">
                <a:off x="4512347" y="3647692"/>
                <a:ext cx="328314" cy="161363"/>
              </a:xfrm>
              <a:prstGeom prst="flowChartExtract">
                <a:avLst/>
              </a:prstGeom>
              <a:gradFill rotWithShape="1">
                <a:gsLst>
                  <a:gs pos="0">
                    <a:srgbClr val="00B0F0"/>
                  </a:gs>
                  <a:gs pos="50000">
                    <a:srgbClr val="0070C0"/>
                  </a:gs>
                  <a:gs pos="100000">
                    <a:srgbClr val="00B0F0"/>
                  </a:gs>
                </a:gsLst>
                <a:lin ang="16200000"/>
                <a:tileRect/>
              </a:gradFill>
              <a:ln w="25400">
                <a:noFill/>
              </a:ln>
            </p:spPr>
            <p:txBody>
              <a:bodyPr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17430" name="组合 22"/>
              <p:cNvGrpSpPr/>
              <p:nvPr/>
            </p:nvGrpSpPr>
            <p:grpSpPr>
              <a:xfrm>
                <a:off x="3961674" y="1615522"/>
                <a:ext cx="1643348" cy="2296107"/>
                <a:chOff x="4395788" y="1903413"/>
                <a:chExt cx="1822450" cy="2546350"/>
              </a:xfrm>
            </p:grpSpPr>
            <p:sp>
              <p:nvSpPr>
                <p:cNvPr id="17431" name="椭圆​​ 4"/>
                <p:cNvSpPr/>
                <p:nvPr/>
              </p:nvSpPr>
              <p:spPr>
                <a:xfrm rot="-7146315">
                  <a:off x="4033702" y="2265499"/>
                  <a:ext cx="2546304" cy="1822134"/>
                </a:xfrm>
                <a:custGeom>
                  <a:avLst/>
                  <a:gdLst/>
                  <a:ahLst/>
                  <a:cxnLst/>
                  <a:rect l="0" t="0" r="0" b="0"/>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rotWithShape="1">
                  <a:gsLst>
                    <a:gs pos="0">
                      <a:srgbClr val="00B0F0">
                        <a:alpha val="100000"/>
                      </a:srgbClr>
                    </a:gs>
                    <a:gs pos="16701">
                      <a:srgbClr val="0070C0">
                        <a:alpha val="100000"/>
                      </a:srgbClr>
                    </a:gs>
                    <a:gs pos="100000">
                      <a:srgbClr val="00B050">
                        <a:alpha val="100000"/>
                      </a:srgbClr>
                    </a:gs>
                  </a:gsLst>
                  <a:lin ang="16200000"/>
                  <a:tileRect/>
                </a:gradFill>
                <a:ln w="25400">
                  <a:noFill/>
                </a:ln>
              </p:spPr>
              <p:txBody>
                <a:bodyPr/>
                <a:lstStyle/>
                <a:p>
                  <a:endParaRPr lang="zh-CN" altLang="en-US"/>
                </a:p>
              </p:txBody>
            </p:sp>
            <p:grpSp>
              <p:nvGrpSpPr>
                <p:cNvPr id="17432" name="新月形 24"/>
                <p:cNvGrpSpPr/>
                <p:nvPr/>
              </p:nvGrpSpPr>
              <p:grpSpPr>
                <a:xfrm>
                  <a:off x="4344100" y="1952303"/>
                  <a:ext cx="1703615" cy="1088421"/>
                  <a:chOff x="4236720" y="1322832"/>
                  <a:chExt cx="1536192" cy="981456"/>
                </a:xfrm>
              </p:grpSpPr>
              <p:pic>
                <p:nvPicPr>
                  <p:cNvPr id="17433" name="新月形 24"/>
                  <p:cNvPicPr/>
                  <p:nvPr/>
                </p:nvPicPr>
                <p:blipFill>
                  <a:blip r:embed="rId2"/>
                  <a:stretch>
                    <a:fillRect/>
                  </a:stretch>
                </p:blipFill>
                <p:spPr>
                  <a:xfrm>
                    <a:off x="4236720" y="1322832"/>
                    <a:ext cx="1536192" cy="981456"/>
                  </a:xfrm>
                  <a:prstGeom prst="rect">
                    <a:avLst/>
                  </a:prstGeom>
                  <a:noFill/>
                  <a:ln w="9525">
                    <a:noFill/>
                  </a:ln>
                </p:spPr>
              </p:pic>
              <p:sp>
                <p:nvSpPr>
                  <p:cNvPr id="17434" name="Text Box 20"/>
                  <p:cNvSpPr txBox="1"/>
                  <p:nvPr/>
                </p:nvSpPr>
                <p:spPr>
                  <a:xfrm rot="6728136">
                    <a:off x="5121439" y="1191648"/>
                    <a:ext cx="125493" cy="629336"/>
                  </a:xfrm>
                  <a:prstGeom prst="rect">
                    <a:avLst/>
                  </a:prstGeom>
                  <a:noFill/>
                  <a:ln w="9525">
                    <a:noFill/>
                  </a:ln>
                </p:spPr>
                <p:txBody>
                  <a:bodyPr rot="10800000" vert="eaVert"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grpSp>
          </p:grpSp>
        </p:grpSp>
      </p:grpSp>
      <p:sp>
        <p:nvSpPr>
          <p:cNvPr id="17436" name="文本框 2"/>
          <p:cNvSpPr txBox="1"/>
          <p:nvPr/>
        </p:nvSpPr>
        <p:spPr>
          <a:xfrm>
            <a:off x="1293813" y="1604963"/>
            <a:ext cx="1562100" cy="368300"/>
          </a:xfrm>
          <a:prstGeom prst="rect">
            <a:avLst/>
          </a:prstGeom>
          <a:noFill/>
          <a:ln w="9525">
            <a:noFill/>
          </a:ln>
        </p:spPr>
        <p:txBody>
          <a:bodyPr wrap="none" anchor="t">
            <a:spAutoFit/>
          </a:bodyPr>
          <a:lstStyle/>
          <a:p>
            <a:r>
              <a:rPr lang="zh-CN" altLang="en-US" b="1" dirty="0">
                <a:solidFill>
                  <a:srgbClr val="0000FF"/>
                </a:solidFill>
                <a:latin typeface="黑体" panose="02010609060101010101" charset="-122"/>
                <a:ea typeface="宋体" panose="02010600030101010101" pitchFamily="2" charset="-122"/>
                <a:sym typeface="宋体" panose="02010600030101010101" pitchFamily="2" charset="-122"/>
              </a:rPr>
              <a:t>网上报账系统</a:t>
            </a:r>
            <a:endParaRPr lang="zh-CN" altLang="en-US" b="1" dirty="0">
              <a:solidFill>
                <a:srgbClr val="0000FF"/>
              </a:solidFill>
              <a:latin typeface="黑体" panose="02010609060101010101" charset="-122"/>
              <a:ea typeface="宋体" panose="02010600030101010101" pitchFamily="2" charset="-122"/>
              <a:sym typeface="宋体" panose="02010600030101010101" pitchFamily="2" charset="-122"/>
            </a:endParaRPr>
          </a:p>
        </p:txBody>
      </p:sp>
      <p:sp>
        <p:nvSpPr>
          <p:cNvPr id="17437" name="文本框 14"/>
          <p:cNvSpPr txBox="1"/>
          <p:nvPr/>
        </p:nvSpPr>
        <p:spPr>
          <a:xfrm>
            <a:off x="7254875" y="1604963"/>
            <a:ext cx="1562100" cy="368300"/>
          </a:xfrm>
          <a:prstGeom prst="rect">
            <a:avLst/>
          </a:prstGeom>
          <a:noFill/>
          <a:ln w="9525">
            <a:noFill/>
          </a:ln>
        </p:spPr>
        <p:txBody>
          <a:bodyPr wrap="none" anchor="t">
            <a:spAutoFit/>
          </a:bodyPr>
          <a:lstStyle/>
          <a:p>
            <a:r>
              <a:rPr lang="zh-CN" altLang="en-US" b="1" dirty="0">
                <a:solidFill>
                  <a:srgbClr val="0000FF"/>
                </a:solidFill>
                <a:latin typeface="黑体" panose="02010609060101010101" charset="-122"/>
                <a:ea typeface="宋体" panose="02010600030101010101" pitchFamily="2" charset="-122"/>
                <a:sym typeface="宋体" panose="02010600030101010101" pitchFamily="2" charset="-122"/>
              </a:rPr>
              <a:t>网上申报系统</a:t>
            </a:r>
            <a:endParaRPr lang="zh-CN" altLang="en-US" b="1" dirty="0">
              <a:solidFill>
                <a:srgbClr val="0000FF"/>
              </a:solidFill>
              <a:latin typeface="黑体" panose="02010609060101010101" charset="-122"/>
              <a:ea typeface="宋体" panose="02010600030101010101" pitchFamily="2" charset="-122"/>
              <a:sym typeface="宋体" panose="02010600030101010101" pitchFamily="2" charset="-122"/>
            </a:endParaRPr>
          </a:p>
        </p:txBody>
      </p:sp>
      <p:sp>
        <p:nvSpPr>
          <p:cNvPr id="2" name="对角圆角矩形 1"/>
          <p:cNvSpPr/>
          <p:nvPr/>
        </p:nvSpPr>
        <p:spPr>
          <a:xfrm>
            <a:off x="-1270"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（二）网上远程（预约）报账系统结构</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1270" y="5054600"/>
            <a:ext cx="9768205" cy="365125"/>
          </a:xfrm>
          <a:prstGeom prst="round2DiagRect">
            <a:avLst>
              <a:gd name="adj1" fmla="val 30205"/>
              <a:gd name="adj2" fmla="val 0"/>
            </a:avLst>
          </a:prstGeom>
          <a:solidFill>
            <a:srgbClr val="00B0F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noProof="1">
                <a:solidFill>
                  <a:schemeClr val="bg1"/>
                </a:solidFill>
                <a:latin typeface="微软雅黑" panose="020B0503020204020204" pitchFamily="34" charset="-122"/>
                <a:ea typeface="微软雅黑" panose="020B0503020204020204" pitchFamily="34" charset="-122"/>
              </a:rPr>
              <a:t>网上报账系统与网上申报系统</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307195" y="4770120"/>
            <a:ext cx="459105" cy="275590"/>
          </a:xfrm>
          <a:prstGeom prst="rect">
            <a:avLst/>
          </a:prstGeom>
          <a:noFill/>
        </p:spPr>
        <p:txBody>
          <a:bodyPr wrap="square" rtlCol="0">
            <a:spAutoFit/>
          </a:bodyPr>
          <a:lstStyle/>
          <a:p>
            <a:r>
              <a:rPr lang="en-US" altLang="zh-CN" sz="1200" dirty="0" smtClean="0"/>
              <a:t>67</a:t>
            </a:r>
            <a:endParaRPr lang="en-US" altLang="zh-CN" sz="1200" dirty="0" smtClean="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300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8"/>
                                        </p:tgtEl>
                                      </p:cBhvr>
                                    </p:animEffect>
                                    <p:animScale>
                                      <p:cBhvr>
                                        <p:cTn id="49" dur="125" autoRev="1" fill="hold"/>
                                        <p:tgtEl>
                                          <p:spTgt spid="8"/>
                                        </p:tgtEl>
                                      </p:cBhvr>
                                      <p:by x="105000" y="105000"/>
                                    </p:animScale>
                                  </p:childTnLst>
                                </p:cTn>
                              </p:par>
                            </p:childTnLst>
                          </p:cTn>
                        </p:par>
                        <p:par>
                          <p:cTn id="50" fill="hold">
                            <p:stCondLst>
                              <p:cond delay="3500"/>
                            </p:stCondLst>
                            <p:childTnLst>
                              <p:par>
                                <p:cTn id="51" presetID="34" presetClass="entr" presetSubtype="0" fill="hold" grpId="0" nodeType="afterEffect">
                                  <p:stCondLst>
                                    <p:cond delay="0"/>
                                  </p:stCondLst>
                                  <p:childTnLst>
                                    <p:set>
                                      <p:cBhvr>
                                        <p:cTn id="52" dur="1" fill="hold">
                                          <p:stCondLst>
                                            <p:cond delay="0"/>
                                          </p:stCondLst>
                                        </p:cTn>
                                        <p:tgtEl>
                                          <p:spTgt spid="17436"/>
                                        </p:tgtEl>
                                        <p:attrNameLst>
                                          <p:attrName>style.visibility</p:attrName>
                                        </p:attrNameLst>
                                      </p:cBhvr>
                                      <p:to>
                                        <p:strVal val="visible"/>
                                      </p:to>
                                    </p:set>
                                    <p:anim from="(-#ppt_w/2)" to="(#ppt_x)" calcmode="lin" valueType="num">
                                      <p:cBhvr>
                                        <p:cTn id="53" dur="600" fill="hold">
                                          <p:stCondLst>
                                            <p:cond delay="0"/>
                                          </p:stCondLst>
                                        </p:cTn>
                                        <p:tgtEl>
                                          <p:spTgt spid="17436"/>
                                        </p:tgtEl>
                                        <p:attrNameLst>
                                          <p:attrName>ppt_x</p:attrName>
                                        </p:attrNameLst>
                                      </p:cBhvr>
                                    </p:anim>
                                    <p:anim from="0" to="-1.0" calcmode="lin" valueType="num">
                                      <p:cBhvr>
                                        <p:cTn id="54" dur="200" decel="50000" autoRev="1" fill="hold">
                                          <p:stCondLst>
                                            <p:cond delay="600"/>
                                          </p:stCondLst>
                                        </p:cTn>
                                        <p:tgtEl>
                                          <p:spTgt spid="17436"/>
                                        </p:tgtEl>
                                        <p:attrNameLst>
                                          <p:attrName>xshear</p:attrName>
                                        </p:attrNameLst>
                                      </p:cBhvr>
                                    </p:anim>
                                    <p:animScale>
                                      <p:cBhvr>
                                        <p:cTn id="55" dur="200" decel="100000" autoRev="1" fill="hold">
                                          <p:stCondLst>
                                            <p:cond delay="600"/>
                                          </p:stCondLst>
                                        </p:cTn>
                                        <p:tgtEl>
                                          <p:spTgt spid="17436"/>
                                        </p:tgtEl>
                                      </p:cBhvr>
                                      <p:from x="100000" y="100000"/>
                                      <p:to x="80000" y="100000"/>
                                    </p:animScale>
                                    <p:anim by="(#ppt_h/3+#ppt_w*0.1)" calcmode="lin" valueType="num">
                                      <p:cBhvr additive="sum">
                                        <p:cTn id="56" dur="200" decel="100000" autoRev="1" fill="hold">
                                          <p:stCondLst>
                                            <p:cond delay="600"/>
                                          </p:stCondLst>
                                        </p:cTn>
                                        <p:tgtEl>
                                          <p:spTgt spid="17436"/>
                                        </p:tgtEl>
                                        <p:attrNameLst>
                                          <p:attrName>ppt_x</p:attrName>
                                        </p:attrNameLst>
                                      </p:cBhvr>
                                    </p:anim>
                                  </p:childTnLst>
                                </p:cTn>
                              </p:par>
                            </p:childTnLst>
                          </p:cTn>
                        </p:par>
                        <p:par>
                          <p:cTn id="57" fill="hold">
                            <p:stCondLst>
                              <p:cond delay="4500"/>
                            </p:stCondLst>
                            <p:childTnLst>
                              <p:par>
                                <p:cTn id="58" presetID="14" presetClass="entr" presetSubtype="1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randombar(horizontal)">
                                      <p:cBhvr>
                                        <p:cTn id="60" dur="500"/>
                                        <p:tgtEl>
                                          <p:spTgt spid="7"/>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par>
                          <p:cTn id="65" fill="hold">
                            <p:stCondLst>
                              <p:cond delay="5500"/>
                            </p:stCondLst>
                            <p:childTnLst>
                              <p:par>
                                <p:cTn id="66" presetID="34" presetClass="entr" presetSubtype="0" fill="hold" grpId="0" nodeType="afterEffect">
                                  <p:stCondLst>
                                    <p:cond delay="0"/>
                                  </p:stCondLst>
                                  <p:childTnLst>
                                    <p:set>
                                      <p:cBhvr>
                                        <p:cTn id="67" dur="1" fill="hold">
                                          <p:stCondLst>
                                            <p:cond delay="0"/>
                                          </p:stCondLst>
                                        </p:cTn>
                                        <p:tgtEl>
                                          <p:spTgt spid="17437"/>
                                        </p:tgtEl>
                                        <p:attrNameLst>
                                          <p:attrName>style.visibility</p:attrName>
                                        </p:attrNameLst>
                                      </p:cBhvr>
                                      <p:to>
                                        <p:strVal val="visible"/>
                                      </p:to>
                                    </p:set>
                                    <p:anim from="(-#ppt_w/2)" to="(#ppt_x)" calcmode="lin" valueType="num">
                                      <p:cBhvr>
                                        <p:cTn id="68" dur="600" fill="hold">
                                          <p:stCondLst>
                                            <p:cond delay="0"/>
                                          </p:stCondLst>
                                        </p:cTn>
                                        <p:tgtEl>
                                          <p:spTgt spid="17437"/>
                                        </p:tgtEl>
                                        <p:attrNameLst>
                                          <p:attrName>ppt_x</p:attrName>
                                        </p:attrNameLst>
                                      </p:cBhvr>
                                    </p:anim>
                                    <p:anim from="0" to="-1.0" calcmode="lin" valueType="num">
                                      <p:cBhvr>
                                        <p:cTn id="69" dur="200" decel="50000" autoRev="1" fill="hold">
                                          <p:stCondLst>
                                            <p:cond delay="600"/>
                                          </p:stCondLst>
                                        </p:cTn>
                                        <p:tgtEl>
                                          <p:spTgt spid="17437"/>
                                        </p:tgtEl>
                                        <p:attrNameLst>
                                          <p:attrName>xshear</p:attrName>
                                        </p:attrNameLst>
                                      </p:cBhvr>
                                    </p:anim>
                                    <p:animScale>
                                      <p:cBhvr>
                                        <p:cTn id="70" dur="200" decel="100000" autoRev="1" fill="hold">
                                          <p:stCondLst>
                                            <p:cond delay="600"/>
                                          </p:stCondLst>
                                        </p:cTn>
                                        <p:tgtEl>
                                          <p:spTgt spid="17437"/>
                                        </p:tgtEl>
                                      </p:cBhvr>
                                      <p:from x="100000" y="100000"/>
                                      <p:to x="80000" y="100000"/>
                                    </p:animScale>
                                    <p:anim by="(#ppt_h/3+#ppt_w*0.1)" calcmode="lin" valueType="num">
                                      <p:cBhvr additive="sum">
                                        <p:cTn id="71" dur="200" decel="100000" autoRev="1" fill="hold">
                                          <p:stCondLst>
                                            <p:cond delay="600"/>
                                          </p:stCondLst>
                                        </p:cTn>
                                        <p:tgtEl>
                                          <p:spTgt spid="17437"/>
                                        </p:tgtEl>
                                        <p:attrNameLst>
                                          <p:attrName>ppt_x</p:attrName>
                                        </p:attrNameLst>
                                      </p:cBhvr>
                                    </p:anim>
                                  </p:childTnLst>
                                </p:cTn>
                              </p:par>
                            </p:childTnLst>
                          </p:cTn>
                        </p:par>
                        <p:par>
                          <p:cTn id="72" fill="hold">
                            <p:stCondLst>
                              <p:cond delay="6500"/>
                            </p:stCondLst>
                            <p:childTnLst>
                              <p:par>
                                <p:cTn id="73" presetID="14" presetClass="entr" presetSubtype="1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randombar(horizontal)">
                                      <p:cBhvr>
                                        <p:cTn id="75" dur="500"/>
                                        <p:tgtEl>
                                          <p:spTgt spid="9"/>
                                        </p:tgtEl>
                                      </p:cBhvr>
                                    </p:animEffect>
                                  </p:childTnLst>
                                </p:cTn>
                              </p:par>
                            </p:childTnLst>
                          </p:cTn>
                        </p:par>
                        <p:par>
                          <p:cTn id="76" fill="hold">
                            <p:stCondLst>
                              <p:cond delay="7000"/>
                            </p:stCondLst>
                            <p:childTnLst>
                              <p:par>
                                <p:cTn id="77" presetID="26" presetClass="emph" presetSubtype="0" repeatCount="2000" fill="hold" grpId="1" nodeType="afterEffect">
                                  <p:stCondLst>
                                    <p:cond delay="0"/>
                                  </p:stCondLst>
                                  <p:childTnLst>
                                    <p:animEffect transition="out" filter="fade">
                                      <p:cBhvr>
                                        <p:cTn id="78" dur="250" tmFilter="0, 0; .2, .5; .8, .5; 1, 0"/>
                                        <p:tgtEl>
                                          <p:spTgt spid="10"/>
                                        </p:tgtEl>
                                      </p:cBhvr>
                                    </p:animEffect>
                                    <p:animScale>
                                      <p:cBhvr>
                                        <p:cTn id="79" dur="125" autoRev="1" fill="hold"/>
                                        <p:tgtEl>
                                          <p:spTgt spid="10"/>
                                        </p:tgtEl>
                                      </p:cBhvr>
                                      <p:by x="105000" y="105000"/>
                                    </p:animScale>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1000"/>
                                        <p:tgtEl>
                                          <p:spTgt spid="3"/>
                                        </p:tgtEl>
                                      </p:cBhvr>
                                    </p:animEffect>
                                    <p:anim calcmode="lin" valueType="num">
                                      <p:cBhvr>
                                        <p:cTn id="84" dur="1000" fill="hold"/>
                                        <p:tgtEl>
                                          <p:spTgt spid="3"/>
                                        </p:tgtEl>
                                        <p:attrNameLst>
                                          <p:attrName>ppt_x</p:attrName>
                                        </p:attrNameLst>
                                      </p:cBhvr>
                                      <p:tavLst>
                                        <p:tav tm="0">
                                          <p:val>
                                            <p:strVal val="#ppt_x"/>
                                          </p:val>
                                        </p:tav>
                                        <p:tav tm="100000">
                                          <p:val>
                                            <p:strVal val="#ppt_x"/>
                                          </p:val>
                                        </p:tav>
                                      </p:tavLst>
                                    </p:anim>
                                    <p:anim calcmode="lin" valueType="num">
                                      <p:cBhvr>
                                        <p:cTn id="8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8" grpId="1" bldLvl="0" animBg="1"/>
      <p:bldP spid="9" grpId="0" bldLvl="0" animBg="1"/>
      <p:bldP spid="10" grpId="0" bldLvl="0" animBg="1"/>
      <p:bldP spid="10" grpId="1" bldLvl="0" animBg="1"/>
      <p:bldP spid="11" grpId="0"/>
      <p:bldP spid="12" grpId="0"/>
      <p:bldP spid="17436" grpId="0"/>
      <p:bldP spid="17437" grpId="0"/>
      <p:bldP spid="3"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4"/>
          <p:cNvGrpSpPr/>
          <p:nvPr/>
        </p:nvGrpSpPr>
        <p:grpSpPr>
          <a:xfrm>
            <a:off x="3332210" y="2376605"/>
            <a:ext cx="1650792" cy="1466599"/>
            <a:chOff x="4491587" y="2586427"/>
            <a:chExt cx="1735787" cy="1735787"/>
          </a:xfrm>
          <a:scene3d>
            <a:camera prst="perspectiveContrastingRightFacing"/>
            <a:lightRig rig="threePt" dir="t"/>
          </a:scene3d>
        </p:grpSpPr>
        <p:grpSp>
          <p:nvGrpSpPr>
            <p:cNvPr id="5" name="组合 25"/>
            <p:cNvGrpSpPr/>
            <p:nvPr/>
          </p:nvGrpSpPr>
          <p:grpSpPr>
            <a:xfrm flipH="1">
              <a:off x="4491587" y="2586427"/>
              <a:ext cx="1735787" cy="1735787"/>
              <a:chOff x="1187624" y="4077072"/>
              <a:chExt cx="1728192" cy="1728192"/>
            </a:xfrm>
            <a:effectLst>
              <a:outerShdw blurRad="50800" dist="38100" dir="2700000" algn="tl" rotWithShape="0">
                <a:prstClr val="black">
                  <a:alpha val="40000"/>
                </a:prstClr>
              </a:outerShdw>
            </a:effectLst>
          </p:grpSpPr>
          <p:sp>
            <p:nvSpPr>
              <p:cNvPr id="7" name="泪滴形 6"/>
              <p:cNvSpPr/>
              <p:nvPr/>
            </p:nvSpPr>
            <p:spPr>
              <a:xfrm>
                <a:off x="1187624" y="4077072"/>
                <a:ext cx="1728192" cy="1728192"/>
              </a:xfrm>
              <a:prstGeom prst="teardrop">
                <a:avLst/>
              </a:prstGeom>
              <a:solidFill>
                <a:srgbClr val="00B0F0"/>
              </a:solidFill>
              <a:ln w="25400" cap="flat" cmpd="sng" algn="ctr">
                <a:noFill/>
                <a:prstDash val="solid"/>
              </a:ln>
              <a:effectLst/>
              <a:sp3d extrusionH="323850"/>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sp>
            <p:nvSpPr>
              <p:cNvPr id="8"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outerShdw blurRad="50800" dist="38100" dir="2700000" algn="tl" rotWithShape="0">
                  <a:prstClr val="black">
                    <a:alpha val="40000"/>
                  </a:prstClr>
                </a:outerShdw>
              </a:effectLst>
              <a:sp3d extrusionH="323850"/>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grpSp>
        <p:sp>
          <p:nvSpPr>
            <p:cNvPr id="6" name="矩形​​ 46"/>
            <p:cNvSpPr>
              <a:spLocks noChangeArrowheads="1"/>
            </p:cNvSpPr>
            <p:nvPr/>
          </p:nvSpPr>
          <p:spPr bwMode="auto">
            <a:xfrm>
              <a:off x="5182254" y="3340023"/>
              <a:ext cx="619618" cy="690676"/>
            </a:xfrm>
            <a:prstGeom prst="rect">
              <a:avLst/>
            </a:prstGeom>
            <a:noFill/>
            <a:ln>
              <a:noFill/>
            </a:ln>
            <a:sp3d extrusionH="323850"/>
          </p:spPr>
          <p:txBody>
            <a:bodyPr wrap="none">
              <a:spAutoFit/>
            </a:bodyPr>
            <a:lstStyle/>
            <a:p>
              <a:pPr algn="ctr" fontAlgn="base">
                <a:defRPr/>
              </a:pPr>
              <a:r>
                <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rPr>
                <a:t>盖章</a:t>
              </a:r>
              <a:endPar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endParaRPr>
            </a:p>
            <a:p>
              <a:pPr algn="ctr" fontAlgn="base">
                <a:defRPr/>
              </a:pPr>
              <a:r>
                <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rPr>
                <a:t>细节</a:t>
              </a:r>
              <a:endPar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9" name="椭圆 8"/>
          <p:cNvGrpSpPr/>
          <p:nvPr/>
        </p:nvGrpSpPr>
        <p:grpSpPr>
          <a:xfrm>
            <a:off x="1279525" y="4264025"/>
            <a:ext cx="3790950" cy="488950"/>
            <a:chOff x="745" y="2788"/>
            <a:chExt cx="2246" cy="326"/>
          </a:xfrm>
        </p:grpSpPr>
        <p:pic>
          <p:nvPicPr>
            <p:cNvPr id="19459" name="椭圆 8"/>
            <p:cNvPicPr/>
            <p:nvPr/>
          </p:nvPicPr>
          <p:blipFill>
            <a:blip r:embed="rId1"/>
            <a:stretch>
              <a:fillRect/>
            </a:stretch>
          </p:blipFill>
          <p:spPr>
            <a:xfrm>
              <a:off x="745" y="2788"/>
              <a:ext cx="2246" cy="326"/>
            </a:xfrm>
            <a:prstGeom prst="rect">
              <a:avLst/>
            </a:prstGeom>
            <a:noFill/>
            <a:ln w="9525">
              <a:noFill/>
            </a:ln>
          </p:spPr>
        </p:pic>
        <p:sp>
          <p:nvSpPr>
            <p:cNvPr id="19460" name="Text Box 3"/>
            <p:cNvSpPr txBox="1"/>
            <p:nvPr/>
          </p:nvSpPr>
          <p:spPr>
            <a:xfrm rot="10800000">
              <a:off x="1076" y="2838"/>
              <a:ext cx="1583" cy="225"/>
            </a:xfrm>
            <a:prstGeom prst="rect">
              <a:avLst/>
            </a:prstGeom>
            <a:noFill/>
            <a:ln w="9525">
              <a:noFill/>
            </a:ln>
          </p:spPr>
          <p:txBody>
            <a:bodyPr rot="10800000"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grpSp>
      <p:grpSp>
        <p:nvGrpSpPr>
          <p:cNvPr id="10" name="组合 43"/>
          <p:cNvGrpSpPr/>
          <p:nvPr/>
        </p:nvGrpSpPr>
        <p:grpSpPr>
          <a:xfrm>
            <a:off x="3246542" y="1076054"/>
            <a:ext cx="1412506" cy="1255923"/>
            <a:chOff x="4483080" y="926049"/>
            <a:chExt cx="1574757" cy="1574757"/>
          </a:xfrm>
          <a:scene3d>
            <a:camera prst="perspectiveContrastingRightFacing"/>
            <a:lightRig rig="threePt" dir="t"/>
          </a:scene3d>
        </p:grpSpPr>
        <p:grpSp>
          <p:nvGrpSpPr>
            <p:cNvPr id="11" name="组合 27"/>
            <p:cNvGrpSpPr/>
            <p:nvPr/>
          </p:nvGrpSpPr>
          <p:grpSpPr>
            <a:xfrm rot="16200000" flipH="1">
              <a:off x="4483080" y="926049"/>
              <a:ext cx="1574757" cy="1574757"/>
              <a:chOff x="1187624" y="4077072"/>
              <a:chExt cx="1728192" cy="1728192"/>
            </a:xfrm>
            <a:effectLst>
              <a:outerShdw blurRad="50800" dist="38100" dir="2700000" algn="tl" rotWithShape="0">
                <a:prstClr val="black">
                  <a:alpha val="40000"/>
                </a:prstClr>
              </a:outerShdw>
            </a:effectLst>
          </p:grpSpPr>
          <p:sp>
            <p:nvSpPr>
              <p:cNvPr id="13" name="泪滴形 12"/>
              <p:cNvSpPr/>
              <p:nvPr/>
            </p:nvSpPr>
            <p:spPr>
              <a:xfrm>
                <a:off x="1187624" y="4077072"/>
                <a:ext cx="1728192" cy="1728192"/>
              </a:xfrm>
              <a:prstGeom prst="teardrop">
                <a:avLst/>
              </a:prstGeom>
              <a:solidFill>
                <a:srgbClr val="00B0F0"/>
              </a:solidFill>
              <a:ln w="25400" cap="flat" cmpd="sng" algn="ctr">
                <a:noFill/>
                <a:prstDash val="solid"/>
              </a:ln>
              <a:effectLst/>
              <a:sp3d extrusionH="323850"/>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sp>
            <p:nvSpPr>
              <p:cNvPr id="14"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outerShdw blurRad="50800" dist="38100" dir="2700000" algn="tl" rotWithShape="0">
                  <a:prstClr val="black">
                    <a:alpha val="40000"/>
                  </a:prstClr>
                </a:outerShdw>
              </a:effectLst>
              <a:sp3d extrusionH="323850"/>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grpSp>
        <p:sp>
          <p:nvSpPr>
            <p:cNvPr id="12" name="矩形​​ 44"/>
            <p:cNvSpPr>
              <a:spLocks noChangeArrowheads="1"/>
            </p:cNvSpPr>
            <p:nvPr/>
          </p:nvSpPr>
          <p:spPr bwMode="auto">
            <a:xfrm>
              <a:off x="4849719" y="1288973"/>
              <a:ext cx="1110051" cy="731711"/>
            </a:xfrm>
            <a:prstGeom prst="rect">
              <a:avLst/>
            </a:prstGeom>
            <a:noFill/>
            <a:ln>
              <a:noFill/>
            </a:ln>
            <a:sp3d extrusionH="323850"/>
          </p:spPr>
          <p:txBody>
            <a:bodyPr wrap="none">
              <a:spAutoFit/>
            </a:bodyPr>
            <a:lstStyle/>
            <a:p>
              <a:pPr algn="ctr" fontAlgn="base">
                <a:defRPr/>
              </a:pPr>
              <a:r>
                <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rPr>
                <a:t>审批手续</a:t>
              </a:r>
              <a:endPar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endParaRPr>
            </a:p>
            <a:p>
              <a:pPr algn="ctr" fontAlgn="base">
                <a:defRPr/>
              </a:pPr>
              <a:endPar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15" name="组合 45"/>
          <p:cNvGrpSpPr/>
          <p:nvPr/>
        </p:nvGrpSpPr>
        <p:grpSpPr>
          <a:xfrm rot="21540000">
            <a:off x="1674771" y="2619513"/>
            <a:ext cx="2144310" cy="1906311"/>
            <a:chOff x="2877135" y="2586428"/>
            <a:chExt cx="1520552" cy="1520552"/>
          </a:xfrm>
          <a:scene3d>
            <a:camera prst="perspectiveContrastingRightFacing"/>
            <a:lightRig rig="threePt" dir="t"/>
          </a:scene3d>
        </p:grpSpPr>
        <p:grpSp>
          <p:nvGrpSpPr>
            <p:cNvPr id="16" name="组合 24"/>
            <p:cNvGrpSpPr/>
            <p:nvPr/>
          </p:nvGrpSpPr>
          <p:grpSpPr>
            <a:xfrm>
              <a:off x="2877135" y="2586428"/>
              <a:ext cx="1520552" cy="1520552"/>
              <a:chOff x="1187624" y="4077072"/>
              <a:chExt cx="1728192" cy="1728192"/>
            </a:xfrm>
            <a:effectLst>
              <a:outerShdw blurRad="50800" dist="38100" dir="2700000" algn="tl" rotWithShape="0">
                <a:prstClr val="black">
                  <a:alpha val="40000"/>
                </a:prstClr>
              </a:outerShdw>
            </a:effectLst>
          </p:grpSpPr>
          <p:sp>
            <p:nvSpPr>
              <p:cNvPr id="18" name="泪滴形 17"/>
              <p:cNvSpPr/>
              <p:nvPr/>
            </p:nvSpPr>
            <p:spPr>
              <a:xfrm>
                <a:off x="1187624" y="4077072"/>
                <a:ext cx="1728192" cy="1728192"/>
              </a:xfrm>
              <a:prstGeom prst="teardrop">
                <a:avLst/>
              </a:prstGeom>
              <a:solidFill>
                <a:schemeClr val="accent6">
                  <a:lumMod val="75000"/>
                </a:schemeClr>
              </a:solidFill>
              <a:ln w="25400" cap="flat" cmpd="sng" algn="ctr">
                <a:noFill/>
                <a:prstDash val="solid"/>
              </a:ln>
              <a:effectLst/>
              <a:sp3d extrusionH="323850"/>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sp>
            <p:nvSpPr>
              <p:cNvPr id="19"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outerShdw blurRad="50800" dist="38100" dir="2700000" algn="tl" rotWithShape="0">
                  <a:prstClr val="black">
                    <a:alpha val="40000"/>
                  </a:prstClr>
                </a:outerShdw>
              </a:effectLst>
              <a:sp3d extrusionH="323850"/>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grpSp>
        <p:sp>
          <p:nvSpPr>
            <p:cNvPr id="17" name="矩形​​ 45"/>
            <p:cNvSpPr>
              <a:spLocks noChangeArrowheads="1"/>
            </p:cNvSpPr>
            <p:nvPr/>
          </p:nvSpPr>
          <p:spPr bwMode="auto">
            <a:xfrm>
              <a:off x="3347965" y="3162223"/>
              <a:ext cx="417864" cy="465475"/>
            </a:xfrm>
            <a:prstGeom prst="rect">
              <a:avLst/>
            </a:prstGeom>
            <a:noFill/>
            <a:ln>
              <a:noFill/>
            </a:ln>
            <a:sp3d extrusionH="323850"/>
          </p:spPr>
          <p:txBody>
            <a:bodyPr wrap="none">
              <a:spAutoFit/>
            </a:bodyPr>
            <a:lstStyle/>
            <a:p>
              <a:pPr algn="ctr" fontAlgn="base">
                <a:defRPr/>
              </a:pPr>
              <a:r>
                <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rPr>
                <a:t>投递</a:t>
              </a:r>
              <a:endPar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endParaRPr>
            </a:p>
            <a:p>
              <a:pPr algn="ctr" fontAlgn="base">
                <a:defRPr/>
              </a:pPr>
              <a:r>
                <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rPr>
                <a:t>细节</a:t>
              </a:r>
              <a:endParaRPr lang="zh-CN" altLang="en-US" sz="1600" strike="noStrike" kern="0" noProof="1">
                <a:solidFill>
                  <a:prstClr val="black"/>
                </a:solidFill>
                <a:latin typeface="微软雅黑" panose="020B0503020204020204" pitchFamily="34" charset="-122"/>
                <a:ea typeface="微软雅黑" panose="020B0503020204020204" pitchFamily="34" charset="-122"/>
                <a:cs typeface="Arial Unicode MS" panose="020B0604020202020204" charset="-122"/>
              </a:endParaRPr>
            </a:p>
          </p:txBody>
        </p:sp>
      </p:grpSp>
      <p:sp>
        <p:nvSpPr>
          <p:cNvPr id="20" name="TextBox 8"/>
          <p:cNvSpPr txBox="1"/>
          <p:nvPr/>
        </p:nvSpPr>
        <p:spPr>
          <a:xfrm>
            <a:off x="7216775" y="971550"/>
            <a:ext cx="1427163" cy="522288"/>
          </a:xfrm>
          <a:prstGeom prst="rect">
            <a:avLst/>
          </a:prstGeom>
          <a:noFill/>
          <a:ln w="9525">
            <a:noFill/>
          </a:ln>
        </p:spPr>
        <p:txBody>
          <a:bodyPr wrap="none" anchor="t">
            <a:spAutoFit/>
          </a:bodyPr>
          <a:lstStyle/>
          <a:p>
            <a:r>
              <a:rPr lang="zh-CN" altLang="en-US" sz="1400">
                <a:solidFill>
                  <a:srgbClr val="000000"/>
                </a:solidFill>
                <a:latin typeface="微软雅黑" panose="020B0503020204020204" pitchFamily="34" charset="-122"/>
                <a:ea typeface="微软雅黑" panose="020B0503020204020204" pitchFamily="34" charset="-122"/>
              </a:rPr>
              <a:t>网上报销</a:t>
            </a:r>
            <a:r>
              <a:rPr lang="zh-CN" altLang="en-US" sz="1400" b="1" u="sng">
                <a:solidFill>
                  <a:srgbClr val="FF0000"/>
                </a:solidFill>
                <a:latin typeface="微软雅黑" panose="020B0503020204020204" pitchFamily="34" charset="-122"/>
                <a:ea typeface="微软雅黑" panose="020B0503020204020204" pitchFamily="34" charset="-122"/>
              </a:rPr>
              <a:t>不改变</a:t>
            </a:r>
            <a:endParaRPr lang="zh-CN" altLang="en-US" sz="1400" b="1" u="sng">
              <a:solidFill>
                <a:srgbClr val="FF0000"/>
              </a:solidFill>
              <a:latin typeface="微软雅黑" panose="020B0503020204020204" pitchFamily="34" charset="-122"/>
              <a:ea typeface="微软雅黑" panose="020B0503020204020204" pitchFamily="34" charset="-122"/>
            </a:endParaRPr>
          </a:p>
          <a:p>
            <a:r>
              <a:rPr lang="zh-CN" altLang="en-US" sz="1400">
                <a:solidFill>
                  <a:srgbClr val="000000"/>
                </a:solidFill>
                <a:latin typeface="微软雅黑" panose="020B0503020204020204" pitchFamily="34" charset="-122"/>
                <a:ea typeface="微软雅黑" panose="020B0503020204020204" pitchFamily="34" charset="-122"/>
              </a:rPr>
              <a:t>原来的审批手续</a:t>
            </a:r>
            <a:endParaRPr lang="zh-CN" altLang="en-US" sz="1400">
              <a:solidFill>
                <a:srgbClr val="000000"/>
              </a:solidFill>
              <a:latin typeface="微软雅黑" panose="020B0503020204020204" pitchFamily="34" charset="-122"/>
              <a:ea typeface="微软雅黑" panose="020B0503020204020204" pitchFamily="34" charset="-122"/>
            </a:endParaRPr>
          </a:p>
        </p:txBody>
      </p:sp>
      <p:grpSp>
        <p:nvGrpSpPr>
          <p:cNvPr id="21" name="组合 42"/>
          <p:cNvGrpSpPr/>
          <p:nvPr/>
        </p:nvGrpSpPr>
        <p:grpSpPr>
          <a:xfrm>
            <a:off x="1611884" y="793495"/>
            <a:ext cx="1981656" cy="1762184"/>
            <a:chOff x="2978702" y="1174436"/>
            <a:chExt cx="1358900" cy="1358900"/>
          </a:xfrm>
          <a:scene3d>
            <a:camera prst="perspectiveContrastingRightFacing" fov="3900000">
              <a:rot lat="324354" lon="18945005" rev="210641"/>
            </a:camera>
            <a:lightRig rig="threePt" dir="t"/>
          </a:scene3d>
        </p:grpSpPr>
        <p:sp>
          <p:nvSpPr>
            <p:cNvPr id="22" name="泪滴形 21"/>
            <p:cNvSpPr/>
            <p:nvPr/>
          </p:nvSpPr>
          <p:spPr>
            <a:xfrm rot="10800000" flipH="1">
              <a:off x="2978702" y="1174436"/>
              <a:ext cx="1358900" cy="1358900"/>
            </a:xfrm>
            <a:prstGeom prst="teardrop">
              <a:avLst/>
            </a:prstGeom>
            <a:solidFill>
              <a:srgbClr val="0070C0"/>
            </a:solidFill>
            <a:ln w="25400" cap="flat" cmpd="sng" algn="ctr">
              <a:noFill/>
              <a:prstDash val="solid"/>
            </a:ln>
            <a:effectLst/>
            <a:sp3d extrusionH="323850"/>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sp>
          <p:nvSpPr>
            <p:cNvPr id="23" name="椭圆​​ 10"/>
            <p:cNvSpPr/>
            <p:nvPr/>
          </p:nvSpPr>
          <p:spPr>
            <a:xfrm rot="10800000" flipH="1">
              <a:off x="3156848" y="1314373"/>
              <a:ext cx="812800" cy="812800"/>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a:sp3d extrusionH="323850"/>
          </p:spPr>
          <p:txBody>
            <a:bodyPr anchor="ctr"/>
            <a:lstStyle/>
            <a:p>
              <a:pPr algn="ctr" fontAlgn="auto">
                <a:spcBef>
                  <a:spcPts val="0"/>
                </a:spcBef>
                <a:spcAft>
                  <a:spcPts val="0"/>
                </a:spcAft>
                <a:defRPr/>
              </a:pPr>
              <a:endParaRPr lang="zh-CN" altLang="en-US" strike="noStrike" kern="0" noProof="1">
                <a:solidFill>
                  <a:prstClr val="white"/>
                </a:solidFill>
                <a:latin typeface="+mn-lt"/>
                <a:ea typeface="+mn-ea"/>
              </a:endParaRPr>
            </a:p>
          </p:txBody>
        </p:sp>
        <p:sp>
          <p:nvSpPr>
            <p:cNvPr id="24" name="矩形​​ 43"/>
            <p:cNvSpPr>
              <a:spLocks noChangeArrowheads="1"/>
            </p:cNvSpPr>
            <p:nvPr/>
          </p:nvSpPr>
          <p:spPr bwMode="auto">
            <a:xfrm>
              <a:off x="3455875" y="1703461"/>
              <a:ext cx="404091" cy="450013"/>
            </a:xfrm>
            <a:prstGeom prst="rect">
              <a:avLst/>
            </a:prstGeom>
            <a:noFill/>
            <a:ln>
              <a:noFill/>
            </a:ln>
            <a:sp3d extrusionH="323850"/>
          </p:spPr>
          <p:txBody>
            <a:bodyPr wrap="none">
              <a:spAutoFit/>
            </a:bodyPr>
            <a:lstStyle/>
            <a:p>
              <a:pPr algn="ctr" fontAlgn="base">
                <a:defRPr/>
              </a:pPr>
              <a:r>
                <a:rPr lang="zh-CN" altLang="en-US" sz="1600" strike="noStrike" kern="0" noProof="1">
                  <a:solidFill>
                    <a:schemeClr val="tx1"/>
                  </a:solidFill>
                  <a:latin typeface="微软雅黑" panose="020B0503020204020204" pitchFamily="34" charset="-122"/>
                  <a:ea typeface="微软雅黑" panose="020B0503020204020204" pitchFamily="34" charset="-122"/>
                  <a:cs typeface="Arial Unicode MS" panose="020B0604020202020204" charset="-122"/>
                </a:rPr>
                <a:t>科目</a:t>
              </a:r>
              <a:endParaRPr lang="zh-CN" altLang="en-US" sz="1600" strike="noStrike" kern="0" noProof="1">
                <a:solidFill>
                  <a:schemeClr val="tx1"/>
                </a:solidFill>
                <a:latin typeface="微软雅黑" panose="020B0503020204020204" pitchFamily="34" charset="-122"/>
                <a:ea typeface="微软雅黑" panose="020B0503020204020204" pitchFamily="34" charset="-122"/>
                <a:cs typeface="Arial Unicode MS" panose="020B0604020202020204" charset="-122"/>
              </a:endParaRPr>
            </a:p>
            <a:p>
              <a:pPr algn="ctr" fontAlgn="base">
                <a:defRPr/>
              </a:pPr>
              <a:r>
                <a:rPr lang="zh-CN" altLang="en-US" sz="1600" strike="noStrike" kern="0" noProof="1">
                  <a:solidFill>
                    <a:schemeClr val="tx1"/>
                  </a:solidFill>
                  <a:latin typeface="微软雅黑" panose="020B0503020204020204" pitchFamily="34" charset="-122"/>
                  <a:ea typeface="微软雅黑" panose="020B0503020204020204" pitchFamily="34" charset="-122"/>
                  <a:cs typeface="Arial Unicode MS" panose="020B0604020202020204" charset="-122"/>
                </a:rPr>
                <a:t>选择</a:t>
              </a:r>
              <a:endParaRPr lang="zh-CN" altLang="en-US" sz="1600" strike="noStrike" kern="0" noProof="1">
                <a:solidFill>
                  <a:schemeClr val="tx1"/>
                </a:solidFill>
                <a:latin typeface="微软雅黑" panose="020B0503020204020204" pitchFamily="34" charset="-122"/>
                <a:ea typeface="微软雅黑" panose="020B0503020204020204" pitchFamily="34" charset="-122"/>
                <a:cs typeface="Arial Unicode MS" panose="020B0604020202020204" charset="-122"/>
              </a:endParaRPr>
            </a:p>
          </p:txBody>
        </p:sp>
      </p:grpSp>
      <p:sp>
        <p:nvSpPr>
          <p:cNvPr id="25" name="任意多边形 24"/>
          <p:cNvSpPr/>
          <p:nvPr/>
        </p:nvSpPr>
        <p:spPr>
          <a:xfrm>
            <a:off x="4403725" y="1208088"/>
            <a:ext cx="2524125" cy="236537"/>
          </a:xfrm>
          <a:custGeom>
            <a:avLst/>
            <a:gdLst/>
            <a:ahLst/>
            <a:cxnLst>
              <a:cxn ang="0">
                <a:pos x="0" y="236537"/>
              </a:cxn>
              <a:cxn ang="0">
                <a:pos x="570933" y="0"/>
              </a:cxn>
              <a:cxn ang="0">
                <a:pos x="2524125" y="0"/>
              </a:cxn>
            </a:cxnLst>
            <a:rect l="0" t="0" r="0" b="0"/>
            <a:pathLst>
              <a:path w="1651819" h="501445">
                <a:moveTo>
                  <a:pt x="0" y="501445"/>
                </a:moveTo>
                <a:lnTo>
                  <a:pt x="373626" y="0"/>
                </a:lnTo>
                <a:lnTo>
                  <a:pt x="1651819" y="0"/>
                </a:lnTo>
              </a:path>
            </a:pathLst>
          </a:custGeom>
          <a:noFill/>
          <a:ln w="9525" cap="flat" cmpd="sng">
            <a:solidFill>
              <a:srgbClr val="C00000"/>
            </a:solidFill>
            <a:prstDash val="dash"/>
            <a:round/>
            <a:headEnd type="diamond" w="med" len="med"/>
            <a:tailEnd type="diamond" w="med" len="med"/>
          </a:ln>
        </p:spPr>
        <p:txBody>
          <a:bodyPr/>
          <a:lstStyle/>
          <a:p>
            <a:endParaRPr lang="zh-CN" altLang="en-US"/>
          </a:p>
        </p:txBody>
      </p:sp>
      <p:sp>
        <p:nvSpPr>
          <p:cNvPr id="26" name="任意多边形 25"/>
          <p:cNvSpPr/>
          <p:nvPr/>
        </p:nvSpPr>
        <p:spPr>
          <a:xfrm flipV="1">
            <a:off x="4400550" y="3697288"/>
            <a:ext cx="2525713" cy="236537"/>
          </a:xfrm>
          <a:custGeom>
            <a:avLst/>
            <a:gdLst/>
            <a:ahLst/>
            <a:cxnLst>
              <a:cxn ang="0">
                <a:pos x="0" y="236537"/>
              </a:cxn>
              <a:cxn ang="0">
                <a:pos x="571292" y="0"/>
              </a:cxn>
              <a:cxn ang="0">
                <a:pos x="2525713" y="0"/>
              </a:cxn>
            </a:cxnLst>
            <a:rect l="0" t="0" r="0" b="0"/>
            <a:pathLst>
              <a:path w="1651819" h="501445">
                <a:moveTo>
                  <a:pt x="0" y="501445"/>
                </a:moveTo>
                <a:lnTo>
                  <a:pt x="373626" y="0"/>
                </a:lnTo>
                <a:lnTo>
                  <a:pt x="1651819" y="0"/>
                </a:lnTo>
              </a:path>
            </a:pathLst>
          </a:custGeom>
          <a:noFill/>
          <a:ln w="9525" cap="flat" cmpd="sng">
            <a:solidFill>
              <a:srgbClr val="C00000"/>
            </a:solidFill>
            <a:prstDash val="dash"/>
            <a:round/>
            <a:headEnd type="diamond" w="med" len="med"/>
            <a:tailEnd type="diamond" w="med" len="med"/>
          </a:ln>
        </p:spPr>
        <p:txBody>
          <a:bodyPr/>
          <a:lstStyle/>
          <a:p>
            <a:endParaRPr lang="zh-CN" altLang="en-US"/>
          </a:p>
        </p:txBody>
      </p:sp>
      <p:sp>
        <p:nvSpPr>
          <p:cNvPr id="27" name="TextBox 48"/>
          <p:cNvSpPr txBox="1"/>
          <p:nvPr/>
        </p:nvSpPr>
        <p:spPr>
          <a:xfrm>
            <a:off x="7294563" y="3692525"/>
            <a:ext cx="1604962" cy="522288"/>
          </a:xfrm>
          <a:prstGeom prst="rect">
            <a:avLst/>
          </a:prstGeom>
          <a:noFill/>
          <a:ln w="9525">
            <a:noFill/>
          </a:ln>
        </p:spPr>
        <p:txBody>
          <a:bodyPr wrap="none" anchor="t">
            <a:spAutoFit/>
          </a:bodyPr>
          <a:lstStyle/>
          <a:p>
            <a:r>
              <a:rPr lang="zh-CN" altLang="en-US" sz="1400">
                <a:solidFill>
                  <a:srgbClr val="000000"/>
                </a:solidFill>
                <a:latin typeface="微软雅黑" panose="020B0503020204020204" pitchFamily="34" charset="-122"/>
                <a:ea typeface="微软雅黑" panose="020B0503020204020204" pitchFamily="34" charset="-122"/>
              </a:rPr>
              <a:t>打印的报销单左下</a:t>
            </a:r>
            <a:endParaRPr lang="zh-CN" altLang="en-US" sz="1400">
              <a:solidFill>
                <a:srgbClr val="000000"/>
              </a:solidFill>
              <a:latin typeface="微软雅黑" panose="020B0503020204020204" pitchFamily="34" charset="-122"/>
              <a:ea typeface="微软雅黑" panose="020B0503020204020204" pitchFamily="34" charset="-122"/>
            </a:endParaRPr>
          </a:p>
          <a:p>
            <a:r>
              <a:rPr lang="zh-CN" altLang="en-US" sz="1400">
                <a:solidFill>
                  <a:srgbClr val="000000"/>
                </a:solidFill>
                <a:latin typeface="微软雅黑" panose="020B0503020204020204" pitchFamily="34" charset="-122"/>
                <a:ea typeface="微软雅黑" panose="020B0503020204020204" pitchFamily="34" charset="-122"/>
              </a:rPr>
              <a:t>角</a:t>
            </a:r>
            <a:r>
              <a:rPr lang="zh-CN" altLang="en-US" sz="1400" b="1" u="sng">
                <a:solidFill>
                  <a:srgbClr val="FF0000"/>
                </a:solidFill>
                <a:latin typeface="微软雅黑" panose="020B0503020204020204" pitchFamily="34" charset="-122"/>
                <a:ea typeface="微软雅黑" panose="020B0503020204020204" pitchFamily="34" charset="-122"/>
              </a:rPr>
              <a:t>不用</a:t>
            </a:r>
            <a:r>
              <a:rPr lang="zh-CN" altLang="en-US" sz="1400">
                <a:solidFill>
                  <a:srgbClr val="000000"/>
                </a:solidFill>
                <a:latin typeface="微软雅黑" panose="020B0503020204020204" pitchFamily="34" charset="-122"/>
                <a:ea typeface="微软雅黑" panose="020B0503020204020204" pitchFamily="34" charset="-122"/>
              </a:rPr>
              <a:t>单位盖章</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28" name="TextBox 49"/>
          <p:cNvSpPr txBox="1"/>
          <p:nvPr/>
        </p:nvSpPr>
        <p:spPr>
          <a:xfrm>
            <a:off x="6453188" y="1787525"/>
            <a:ext cx="2316162" cy="522288"/>
          </a:xfrm>
          <a:prstGeom prst="rect">
            <a:avLst/>
          </a:prstGeom>
          <a:noFill/>
          <a:ln w="9525">
            <a:noFill/>
          </a:ln>
        </p:spPr>
        <p:txBody>
          <a:bodyPr wrap="none" anchor="t">
            <a:spAutoFit/>
          </a:bodyPr>
          <a:lstStyle/>
          <a:p>
            <a:r>
              <a:rPr lang="zh-CN" altLang="en-US" sz="1400" b="1" u="sng">
                <a:solidFill>
                  <a:srgbClr val="FF0000"/>
                </a:solidFill>
                <a:latin typeface="微软雅黑" panose="020B0503020204020204" pitchFamily="34" charset="-122"/>
                <a:ea typeface="微软雅黑" panose="020B0503020204020204" pitchFamily="34" charset="-122"/>
              </a:rPr>
              <a:t>一张经费卡</a:t>
            </a:r>
            <a:r>
              <a:rPr lang="zh-CN" altLang="en-US" sz="1400">
                <a:solidFill>
                  <a:srgbClr val="000000"/>
                </a:solidFill>
                <a:latin typeface="微软雅黑" panose="020B0503020204020204" pitchFamily="34" charset="-122"/>
                <a:ea typeface="微软雅黑" panose="020B0503020204020204" pitchFamily="34" charset="-122"/>
              </a:rPr>
              <a:t>在日常报销业务</a:t>
            </a:r>
            <a:endParaRPr lang="zh-CN" altLang="en-US" sz="1400">
              <a:solidFill>
                <a:srgbClr val="000000"/>
              </a:solidFill>
              <a:latin typeface="微软雅黑" panose="020B0503020204020204" pitchFamily="34" charset="-122"/>
              <a:ea typeface="微软雅黑" panose="020B0503020204020204" pitchFamily="34" charset="-122"/>
            </a:endParaRPr>
          </a:p>
          <a:p>
            <a:r>
              <a:rPr lang="zh-CN" altLang="en-US" sz="1400">
                <a:solidFill>
                  <a:srgbClr val="000000"/>
                </a:solidFill>
                <a:latin typeface="微软雅黑" panose="020B0503020204020204" pitchFamily="34" charset="-122"/>
                <a:ea typeface="微软雅黑" panose="020B0503020204020204" pitchFamily="34" charset="-122"/>
              </a:rPr>
              <a:t>类型中可以报销</a:t>
            </a:r>
            <a:r>
              <a:rPr lang="zh-CN" altLang="en-US" sz="1400" b="1" u="sng">
                <a:solidFill>
                  <a:srgbClr val="FF0000"/>
                </a:solidFill>
                <a:latin typeface="微软雅黑" panose="020B0503020204020204" pitchFamily="34" charset="-122"/>
                <a:ea typeface="微软雅黑" panose="020B0503020204020204" pitchFamily="34" charset="-122"/>
              </a:rPr>
              <a:t>多个科目</a:t>
            </a:r>
            <a:endParaRPr lang="zh-CN" altLang="en-US" sz="1400" b="1" u="sng">
              <a:solidFill>
                <a:srgbClr val="FF0000"/>
              </a:solidFill>
              <a:latin typeface="微软雅黑" panose="020B0503020204020204" pitchFamily="34" charset="-122"/>
              <a:ea typeface="微软雅黑" panose="020B0503020204020204" pitchFamily="34" charset="-122"/>
            </a:endParaRPr>
          </a:p>
        </p:txBody>
      </p:sp>
      <p:sp>
        <p:nvSpPr>
          <p:cNvPr id="29" name="TextBox 53"/>
          <p:cNvSpPr txBox="1"/>
          <p:nvPr/>
        </p:nvSpPr>
        <p:spPr>
          <a:xfrm>
            <a:off x="6526213" y="2836863"/>
            <a:ext cx="2138362" cy="522287"/>
          </a:xfrm>
          <a:prstGeom prst="rect">
            <a:avLst/>
          </a:prstGeom>
          <a:noFill/>
          <a:ln w="9525">
            <a:noFill/>
          </a:ln>
        </p:spPr>
        <p:txBody>
          <a:bodyPr wrap="none" anchor="t">
            <a:spAutoFit/>
          </a:bodyPr>
          <a:lstStyle/>
          <a:p>
            <a:r>
              <a:rPr lang="zh-CN" altLang="en-US" sz="1400">
                <a:solidFill>
                  <a:srgbClr val="000000"/>
                </a:solidFill>
                <a:latin typeface="微软雅黑" panose="020B0503020204020204" pitchFamily="34" charset="-122"/>
                <a:ea typeface="微软雅黑" panose="020B0503020204020204" pitchFamily="34" charset="-122"/>
              </a:rPr>
              <a:t>投递时，请将</a:t>
            </a:r>
            <a:r>
              <a:rPr lang="zh-CN" altLang="en-US" sz="1400" b="1" u="sng">
                <a:solidFill>
                  <a:srgbClr val="FF0000"/>
                </a:solidFill>
                <a:latin typeface="微软雅黑" panose="020B0503020204020204" pitchFamily="34" charset="-122"/>
                <a:ea typeface="微软雅黑" panose="020B0503020204020204" pitchFamily="34" charset="-122"/>
              </a:rPr>
              <a:t>二维码扫描</a:t>
            </a:r>
            <a:endParaRPr lang="zh-CN" altLang="en-US" sz="1400" b="1" u="sng">
              <a:solidFill>
                <a:srgbClr val="FF0000"/>
              </a:solidFill>
              <a:latin typeface="微软雅黑" panose="020B0503020204020204" pitchFamily="34" charset="-122"/>
              <a:ea typeface="微软雅黑" panose="020B0503020204020204" pitchFamily="34" charset="-122"/>
            </a:endParaRPr>
          </a:p>
          <a:p>
            <a:r>
              <a:rPr lang="zh-CN" altLang="en-US" sz="1400" b="1" u="sng">
                <a:solidFill>
                  <a:srgbClr val="FF0000"/>
                </a:solidFill>
                <a:latin typeface="微软雅黑" panose="020B0503020204020204" pitchFamily="34" charset="-122"/>
                <a:ea typeface="微软雅黑" panose="020B0503020204020204" pitchFamily="34" charset="-122"/>
              </a:rPr>
              <a:t>后的小票</a:t>
            </a:r>
            <a:r>
              <a:rPr lang="zh-CN" altLang="en-US" sz="1400">
                <a:solidFill>
                  <a:srgbClr val="000000"/>
                </a:solidFill>
                <a:latin typeface="微软雅黑" panose="020B0503020204020204" pitchFamily="34" charset="-122"/>
                <a:ea typeface="微软雅黑" panose="020B0503020204020204" pitchFamily="34" charset="-122"/>
              </a:rPr>
              <a:t>贴到信封外面</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3117850" y="2057400"/>
            <a:ext cx="2986088" cy="249238"/>
          </a:xfrm>
          <a:custGeom>
            <a:avLst/>
            <a:gdLst/>
            <a:ahLst/>
            <a:cxnLst>
              <a:cxn ang="0">
                <a:pos x="0" y="249238"/>
              </a:cxn>
              <a:cxn ang="0">
                <a:pos x="342012" y="12016"/>
              </a:cxn>
              <a:cxn ang="0">
                <a:pos x="2986088" y="0"/>
              </a:cxn>
            </a:cxnLst>
            <a:rect l="0" t="0" r="0" b="0"/>
            <a:pathLst>
              <a:path w="3262106" h="526845">
                <a:moveTo>
                  <a:pt x="0" y="526845"/>
                </a:moveTo>
                <a:lnTo>
                  <a:pt x="373626" y="25400"/>
                </a:lnTo>
                <a:lnTo>
                  <a:pt x="3262106" y="0"/>
                </a:lnTo>
              </a:path>
            </a:pathLst>
          </a:custGeom>
          <a:noFill/>
          <a:ln w="9525" cap="flat" cmpd="sng">
            <a:solidFill>
              <a:srgbClr val="C00000"/>
            </a:solidFill>
            <a:prstDash val="dash"/>
            <a:round/>
            <a:headEnd type="diamond" w="med" len="med"/>
            <a:tailEnd type="diamond" w="med" len="med"/>
          </a:ln>
        </p:spPr>
        <p:txBody>
          <a:bodyPr/>
          <a:lstStyle/>
          <a:p>
            <a:endParaRPr lang="zh-CN" altLang="en-US"/>
          </a:p>
        </p:txBody>
      </p:sp>
      <p:sp>
        <p:nvSpPr>
          <p:cNvPr id="31" name="任意多边形 30"/>
          <p:cNvSpPr/>
          <p:nvPr/>
        </p:nvSpPr>
        <p:spPr>
          <a:xfrm flipV="1">
            <a:off x="3205163" y="2836863"/>
            <a:ext cx="2984500" cy="249237"/>
          </a:xfrm>
          <a:custGeom>
            <a:avLst/>
            <a:gdLst/>
            <a:ahLst/>
            <a:cxnLst>
              <a:cxn ang="0">
                <a:pos x="0" y="249237"/>
              </a:cxn>
              <a:cxn ang="0">
                <a:pos x="341830" y="12016"/>
              </a:cxn>
              <a:cxn ang="0">
                <a:pos x="2984500" y="0"/>
              </a:cxn>
            </a:cxnLst>
            <a:rect l="0" t="0" r="0" b="0"/>
            <a:pathLst>
              <a:path w="3262106" h="526845">
                <a:moveTo>
                  <a:pt x="0" y="526845"/>
                </a:moveTo>
                <a:lnTo>
                  <a:pt x="373626" y="25400"/>
                </a:lnTo>
                <a:lnTo>
                  <a:pt x="3262106" y="0"/>
                </a:lnTo>
              </a:path>
            </a:pathLst>
          </a:custGeom>
          <a:noFill/>
          <a:ln w="9525" cap="flat" cmpd="sng">
            <a:solidFill>
              <a:srgbClr val="C00000"/>
            </a:solidFill>
            <a:prstDash val="dash"/>
            <a:round/>
            <a:headEnd type="diamond" w="med" len="med"/>
            <a:tailEnd type="diamond" w="med" len="med"/>
          </a:ln>
        </p:spPr>
        <p:txBody>
          <a:bodyPr/>
          <a:lstStyle/>
          <a:p>
            <a:endParaRPr lang="zh-CN" altLang="en-US"/>
          </a:p>
        </p:txBody>
      </p:sp>
      <p:sp>
        <p:nvSpPr>
          <p:cNvPr id="2" name="对角圆角矩形 1"/>
          <p:cNvSpPr/>
          <p:nvPr/>
        </p:nvSpPr>
        <p:spPr>
          <a:xfrm>
            <a:off x="-1270"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（三）网上远程（预约）报账注意事项</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1270" y="5054600"/>
            <a:ext cx="9768205" cy="365125"/>
          </a:xfrm>
          <a:prstGeom prst="round2DiagRect">
            <a:avLst>
              <a:gd name="adj1" fmla="val 30205"/>
              <a:gd name="adj2" fmla="val 0"/>
            </a:avLst>
          </a:prstGeom>
          <a:solidFill>
            <a:srgbClr val="00B0F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noProof="1">
                <a:solidFill>
                  <a:schemeClr val="bg1"/>
                </a:solidFill>
                <a:latin typeface="微软雅黑" panose="020B0503020204020204" pitchFamily="34" charset="-122"/>
                <a:ea typeface="微软雅黑" panose="020B0503020204020204" pitchFamily="34" charset="-122"/>
              </a:rPr>
              <a:t>审批、科目、投递、盖章</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175750" y="4676140"/>
            <a:ext cx="393065" cy="275590"/>
          </a:xfrm>
          <a:prstGeom prst="rect">
            <a:avLst/>
          </a:prstGeom>
          <a:noFill/>
        </p:spPr>
        <p:txBody>
          <a:bodyPr wrap="square" rtlCol="0">
            <a:spAutoFit/>
          </a:bodyPr>
          <a:lstStyle/>
          <a:p>
            <a:r>
              <a:rPr lang="en-US" altLang="zh-CN" sz="1200" dirty="0" smtClean="0"/>
              <a:t>68</a:t>
            </a:r>
            <a:endParaRPr lang="en-US" altLang="zh-CN" sz="1200" dirty="0" smtClean="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50" fill="hold"/>
                                        <p:tgtEl>
                                          <p:spTgt spid="21"/>
                                        </p:tgtEl>
                                        <p:attrNameLst>
                                          <p:attrName>ppt_x</p:attrName>
                                        </p:attrNameLst>
                                      </p:cBhvr>
                                      <p:tavLst>
                                        <p:tav tm="0">
                                          <p:val>
                                            <p:strVal val="0-#ppt_w/2"/>
                                          </p:val>
                                        </p:tav>
                                        <p:tav tm="100000">
                                          <p:val>
                                            <p:strVal val="#ppt_x"/>
                                          </p:val>
                                        </p:tav>
                                      </p:tavLst>
                                    </p:anim>
                                    <p:anim calcmode="lin" valueType="num">
                                      <p:cBhvr>
                                        <p:cTn id="8" dur="25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ppt_x</p:attrName>
                                        </p:attrNameLst>
                                      </p:cBhvr>
                                      <p:tavLst>
                                        <p:tav tm="0">
                                          <p:val>
                                            <p:strVal val="1+#ppt_w/2"/>
                                          </p:val>
                                        </p:tav>
                                        <p:tav tm="100000">
                                          <p:val>
                                            <p:strVal val="#ppt_x"/>
                                          </p:val>
                                        </p:tav>
                                      </p:tavLst>
                                    </p:anim>
                                    <p:anim calcmode="lin" valueType="num">
                                      <p:cBhvr>
                                        <p:cTn id="12" dur="2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250" fill="hold"/>
                                        <p:tgtEl>
                                          <p:spTgt spid="15"/>
                                        </p:tgtEl>
                                        <p:attrNameLst>
                                          <p:attrName>ppt_x</p:attrName>
                                        </p:attrNameLst>
                                      </p:cBhvr>
                                      <p:tavLst>
                                        <p:tav tm="0">
                                          <p:val>
                                            <p:strVal val="0-#ppt_w/2"/>
                                          </p:val>
                                        </p:tav>
                                        <p:tav tm="100000">
                                          <p:val>
                                            <p:strVal val="#ppt_x"/>
                                          </p:val>
                                        </p:tav>
                                      </p:tavLst>
                                    </p:anim>
                                    <p:anim calcmode="lin" valueType="num">
                                      <p:cBhvr>
                                        <p:cTn id="16" dur="2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50" fill="hold"/>
                                        <p:tgtEl>
                                          <p:spTgt spid="4"/>
                                        </p:tgtEl>
                                        <p:attrNameLst>
                                          <p:attrName>ppt_x</p:attrName>
                                        </p:attrNameLst>
                                      </p:cBhvr>
                                      <p:tavLst>
                                        <p:tav tm="0">
                                          <p:val>
                                            <p:strVal val="1+#ppt_w/2"/>
                                          </p:val>
                                        </p:tav>
                                        <p:tav tm="100000">
                                          <p:val>
                                            <p:strVal val="#ppt_x"/>
                                          </p:val>
                                        </p:tav>
                                      </p:tavLst>
                                    </p:anim>
                                    <p:anim calcmode="lin" valueType="num">
                                      <p:cBhvr>
                                        <p:cTn id="20" dur="25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nodeType="withEffect">
                                  <p:stCondLst>
                                    <p:cond delay="25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nodeType="withEffect">
                                  <p:stCondLst>
                                    <p:cond delay="25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250" fill="hold"/>
                                        <p:tgtEl>
                                          <p:spTgt spid="20"/>
                                        </p:tgtEl>
                                        <p:attrNameLst>
                                          <p:attrName>ppt_x</p:attrName>
                                        </p:attrNameLst>
                                      </p:cBhvr>
                                      <p:tavLst>
                                        <p:tav tm="0">
                                          <p:val>
                                            <p:strVal val="1+#ppt_w/2"/>
                                          </p:val>
                                        </p:tav>
                                        <p:tav tm="100000">
                                          <p:val>
                                            <p:strVal val="#ppt_x"/>
                                          </p:val>
                                        </p:tav>
                                      </p:tavLst>
                                    </p:anim>
                                    <p:anim calcmode="lin" valueType="num">
                                      <p:cBhvr>
                                        <p:cTn id="43" dur="250" fill="hold"/>
                                        <p:tgtEl>
                                          <p:spTgt spid="20"/>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50"/>
                                  </p:stCondLst>
                                  <p:childTnLst>
                                    <p:set>
                                      <p:cBhvr>
                                        <p:cTn id="45" dur="1" fill="hold">
                                          <p:stCondLst>
                                            <p:cond delay="0"/>
                                          </p:stCondLst>
                                        </p:cTn>
                                        <p:tgtEl>
                                          <p:spTgt spid="28"/>
                                        </p:tgtEl>
                                        <p:attrNameLst>
                                          <p:attrName>style.visibility</p:attrName>
                                        </p:attrNameLst>
                                      </p:cBhvr>
                                      <p:to>
                                        <p:strVal val="visible"/>
                                      </p:to>
                                    </p:set>
                                    <p:anim calcmode="lin" valueType="num">
                                      <p:cBhvr>
                                        <p:cTn id="46" dur="250" fill="hold"/>
                                        <p:tgtEl>
                                          <p:spTgt spid="28"/>
                                        </p:tgtEl>
                                        <p:attrNameLst>
                                          <p:attrName>ppt_x</p:attrName>
                                        </p:attrNameLst>
                                      </p:cBhvr>
                                      <p:tavLst>
                                        <p:tav tm="0">
                                          <p:val>
                                            <p:strVal val="1+#ppt_w/2"/>
                                          </p:val>
                                        </p:tav>
                                        <p:tav tm="100000">
                                          <p:val>
                                            <p:strVal val="#ppt_x"/>
                                          </p:val>
                                        </p:tav>
                                      </p:tavLst>
                                    </p:anim>
                                    <p:anim calcmode="lin" valueType="num">
                                      <p:cBhvr>
                                        <p:cTn id="47" dur="25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29"/>
                                        </p:tgtEl>
                                        <p:attrNameLst>
                                          <p:attrName>style.visibility</p:attrName>
                                        </p:attrNameLst>
                                      </p:cBhvr>
                                      <p:to>
                                        <p:strVal val="visible"/>
                                      </p:to>
                                    </p:set>
                                    <p:anim calcmode="lin" valueType="num">
                                      <p:cBhvr>
                                        <p:cTn id="50" dur="250" fill="hold"/>
                                        <p:tgtEl>
                                          <p:spTgt spid="29"/>
                                        </p:tgtEl>
                                        <p:attrNameLst>
                                          <p:attrName>ppt_x</p:attrName>
                                        </p:attrNameLst>
                                      </p:cBhvr>
                                      <p:tavLst>
                                        <p:tav tm="0">
                                          <p:val>
                                            <p:strVal val="1+#ppt_w/2"/>
                                          </p:val>
                                        </p:tav>
                                        <p:tav tm="100000">
                                          <p:val>
                                            <p:strVal val="#ppt_x"/>
                                          </p:val>
                                        </p:tav>
                                      </p:tavLst>
                                    </p:anim>
                                    <p:anim calcmode="lin" valueType="num">
                                      <p:cBhvr>
                                        <p:cTn id="51" dur="250" fill="hold"/>
                                        <p:tgtEl>
                                          <p:spTgt spid="2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750"/>
                                  </p:stCondLst>
                                  <p:childTnLst>
                                    <p:set>
                                      <p:cBhvr>
                                        <p:cTn id="53" dur="1" fill="hold">
                                          <p:stCondLst>
                                            <p:cond delay="0"/>
                                          </p:stCondLst>
                                        </p:cTn>
                                        <p:tgtEl>
                                          <p:spTgt spid="27"/>
                                        </p:tgtEl>
                                        <p:attrNameLst>
                                          <p:attrName>style.visibility</p:attrName>
                                        </p:attrNameLst>
                                      </p:cBhvr>
                                      <p:to>
                                        <p:strVal val="visible"/>
                                      </p:to>
                                    </p:set>
                                    <p:anim calcmode="lin" valueType="num">
                                      <p:cBhvr>
                                        <p:cTn id="54" dur="250" fill="hold"/>
                                        <p:tgtEl>
                                          <p:spTgt spid="27"/>
                                        </p:tgtEl>
                                        <p:attrNameLst>
                                          <p:attrName>ppt_x</p:attrName>
                                        </p:attrNameLst>
                                      </p:cBhvr>
                                      <p:tavLst>
                                        <p:tav tm="0">
                                          <p:val>
                                            <p:strVal val="1+#ppt_w/2"/>
                                          </p:val>
                                        </p:tav>
                                        <p:tav tm="100000">
                                          <p:val>
                                            <p:strVal val="#ppt_x"/>
                                          </p:val>
                                        </p:tav>
                                      </p:tavLst>
                                    </p:anim>
                                    <p:anim calcmode="lin" valueType="num">
                                      <p:cBhvr>
                                        <p:cTn id="55" dur="25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42" presetClass="entr" presetSubtype="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28" grpId="0"/>
      <p:bldP spid="29" grpId="0"/>
      <p:bldP spid="3"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90863" y="2184400"/>
            <a:ext cx="1484312" cy="763588"/>
            <a:chOff x="2835362" y="2781789"/>
            <a:chExt cx="1712377" cy="990764"/>
          </a:xfrm>
        </p:grpSpPr>
        <p:sp>
          <p:nvSpPr>
            <p:cNvPr id="21506" name="Freeform 7"/>
            <p:cNvSpPr/>
            <p:nvPr/>
          </p:nvSpPr>
          <p:spPr>
            <a:xfrm>
              <a:off x="2835362" y="3548034"/>
              <a:ext cx="811318" cy="216280"/>
            </a:xfrm>
            <a:custGeom>
              <a:avLst/>
              <a:gdLst/>
              <a:ahLst/>
              <a:cxnLst>
                <a:cxn ang="0">
                  <a:pos x="0" y="0"/>
                </a:cxn>
                <a:cxn ang="0">
                  <a:pos x="0" y="0"/>
                </a:cxn>
                <a:cxn ang="0">
                  <a:pos x="0" y="0"/>
                </a:cxn>
                <a:cxn ang="0">
                  <a:pos x="0" y="0"/>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tileRect/>
            </a:gradFill>
            <a:ln w="9525">
              <a:noFill/>
            </a:ln>
          </p:spPr>
          <p:txBody>
            <a:bodyPr/>
            <a:lstStyle/>
            <a:p>
              <a:endParaRPr lang="zh-CN" altLang="en-US"/>
            </a:p>
          </p:txBody>
        </p:sp>
        <p:sp>
          <p:nvSpPr>
            <p:cNvPr id="21507" name="Freeform 12"/>
            <p:cNvSpPr/>
            <p:nvPr/>
          </p:nvSpPr>
          <p:spPr>
            <a:xfrm>
              <a:off x="3616625" y="2781789"/>
              <a:ext cx="931114" cy="990764"/>
            </a:xfrm>
            <a:custGeom>
              <a:avLst/>
              <a:gdLst/>
              <a:ahLst/>
              <a:cxnLst>
                <a:cxn ang="0">
                  <a:pos x="0" y="0"/>
                </a:cxn>
                <a:cxn ang="0">
                  <a:pos x="0" y="0"/>
                </a:cxn>
                <a:cxn ang="0">
                  <a:pos x="0" y="0"/>
                </a:cxn>
                <a:cxn ang="0">
                  <a:pos x="0" y="0"/>
                </a:cxn>
                <a:cxn ang="0">
                  <a:pos x="0" y="0"/>
                </a:cxn>
              </a:cxnLst>
              <a:rect l="0" t="0" r="0" b="0"/>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tileRect/>
            </a:gradFill>
            <a:ln w="9525">
              <a:noFill/>
            </a:ln>
          </p:spPr>
          <p:txBody>
            <a:bodyPr/>
            <a:lstStyle/>
            <a:p>
              <a:endParaRPr lang="zh-CN" altLang="en-US"/>
            </a:p>
          </p:txBody>
        </p:sp>
        <p:sp>
          <p:nvSpPr>
            <p:cNvPr id="21508" name="Freeform 13"/>
            <p:cNvSpPr/>
            <p:nvPr/>
          </p:nvSpPr>
          <p:spPr>
            <a:xfrm>
              <a:off x="3546792" y="2781789"/>
              <a:ext cx="69834" cy="990764"/>
            </a:xfrm>
            <a:custGeom>
              <a:avLst/>
              <a:gdLst/>
              <a:ahLst/>
              <a:cxnLst>
                <a:cxn ang="0">
                  <a:pos x="0" y="0"/>
                </a:cxn>
                <a:cxn ang="0">
                  <a:pos x="0" y="0"/>
                </a:cxn>
                <a:cxn ang="0">
                  <a:pos x="0" y="0"/>
                </a:cxn>
                <a:cxn ang="0">
                  <a:pos x="0" y="0"/>
                </a:cxn>
                <a:cxn ang="0">
                  <a:pos x="0" y="0"/>
                </a:cxn>
              </a:cxnLst>
              <a:rect l="0" t="0" r="0" b="0"/>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tileRect/>
            </a:gradFill>
            <a:ln w="9525">
              <a:noFill/>
            </a:ln>
          </p:spPr>
          <p:txBody>
            <a:bodyPr/>
            <a:lstStyle/>
            <a:p>
              <a:endParaRPr lang="zh-CN" altLang="en-US"/>
            </a:p>
          </p:txBody>
        </p:sp>
      </p:grpSp>
      <p:grpSp>
        <p:nvGrpSpPr>
          <p:cNvPr id="8" name="组合 7"/>
          <p:cNvGrpSpPr/>
          <p:nvPr/>
        </p:nvGrpSpPr>
        <p:grpSpPr>
          <a:xfrm>
            <a:off x="1830388" y="2138363"/>
            <a:ext cx="1536700" cy="849312"/>
            <a:chOff x="1648191" y="2732324"/>
            <a:chExt cx="1773483" cy="1102788"/>
          </a:xfrm>
        </p:grpSpPr>
        <p:sp>
          <p:nvSpPr>
            <p:cNvPr id="21510" name="Freeform 6"/>
            <p:cNvSpPr/>
            <p:nvPr/>
          </p:nvSpPr>
          <p:spPr>
            <a:xfrm>
              <a:off x="1648191" y="3474387"/>
              <a:ext cx="767654" cy="333929"/>
            </a:xfrm>
            <a:custGeom>
              <a:avLst/>
              <a:gdLst/>
              <a:ahLst/>
              <a:cxnLst>
                <a:cxn ang="0">
                  <a:pos x="0" y="0"/>
                </a:cxn>
                <a:cxn ang="0">
                  <a:pos x="0" y="0"/>
                </a:cxn>
                <a:cxn ang="0">
                  <a:pos x="0" y="0"/>
                </a:cxn>
                <a:cxn ang="0">
                  <a:pos x="0" y="0"/>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tileRect/>
            </a:gradFill>
            <a:ln w="9525">
              <a:noFill/>
            </a:ln>
          </p:spPr>
          <p:txBody>
            <a:bodyPr/>
            <a:lstStyle/>
            <a:p>
              <a:endParaRPr lang="zh-CN" altLang="en-US"/>
            </a:p>
          </p:txBody>
        </p:sp>
        <p:sp>
          <p:nvSpPr>
            <p:cNvPr id="21511" name="Freeform 10"/>
            <p:cNvSpPr/>
            <p:nvPr/>
          </p:nvSpPr>
          <p:spPr>
            <a:xfrm>
              <a:off x="2429455" y="2745418"/>
              <a:ext cx="992219" cy="1089694"/>
            </a:xfrm>
            <a:custGeom>
              <a:avLst/>
              <a:gdLst/>
              <a:ahLst/>
              <a:cxnLst>
                <a:cxn ang="0">
                  <a:pos x="0" y="0"/>
                </a:cxn>
                <a:cxn ang="0">
                  <a:pos x="0" y="0"/>
                </a:cxn>
                <a:cxn ang="0">
                  <a:pos x="0" y="0"/>
                </a:cxn>
                <a:cxn ang="0">
                  <a:pos x="0" y="0"/>
                </a:cxn>
                <a:cxn ang="0">
                  <a:pos x="0" y="0"/>
                </a:cxn>
              </a:cxnLst>
              <a:rect l="0" t="0" r="0" b="0"/>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tileRect/>
            </a:gradFill>
            <a:ln w="9525">
              <a:noFill/>
            </a:ln>
          </p:spPr>
          <p:txBody>
            <a:bodyPr/>
            <a:lstStyle/>
            <a:p>
              <a:endParaRPr lang="zh-CN" altLang="en-US"/>
            </a:p>
          </p:txBody>
        </p:sp>
        <p:sp>
          <p:nvSpPr>
            <p:cNvPr id="21512" name="Freeform 11"/>
            <p:cNvSpPr/>
            <p:nvPr/>
          </p:nvSpPr>
          <p:spPr>
            <a:xfrm>
              <a:off x="2237413" y="2732324"/>
              <a:ext cx="200772" cy="1089695"/>
            </a:xfrm>
            <a:custGeom>
              <a:avLst/>
              <a:gdLst/>
              <a:ahLst/>
              <a:cxnLst>
                <a:cxn ang="0">
                  <a:pos x="0" y="0"/>
                </a:cxn>
                <a:cxn ang="0">
                  <a:pos x="0" y="0"/>
                </a:cxn>
                <a:cxn ang="0">
                  <a:pos x="0" y="0"/>
                </a:cxn>
                <a:cxn ang="0">
                  <a:pos x="0" y="0"/>
                </a:cxn>
                <a:cxn ang="0">
                  <a:pos x="0" y="0"/>
                </a:cxn>
              </a:cxnLst>
              <a:rect l="0" t="0" r="0" b="0"/>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tileRect/>
            </a:gradFill>
            <a:ln w="9525">
              <a:noFill/>
            </a:ln>
          </p:spPr>
          <p:txBody>
            <a:bodyPr/>
            <a:lstStyle/>
            <a:p>
              <a:endParaRPr lang="zh-CN" altLang="en-US"/>
            </a:p>
          </p:txBody>
        </p:sp>
      </p:grpSp>
      <p:grpSp>
        <p:nvGrpSpPr>
          <p:cNvPr id="12" name="组合 11"/>
          <p:cNvGrpSpPr/>
          <p:nvPr/>
        </p:nvGrpSpPr>
        <p:grpSpPr>
          <a:xfrm>
            <a:off x="5032375" y="2184400"/>
            <a:ext cx="1492250" cy="763588"/>
            <a:chOff x="4662674" y="2781789"/>
            <a:chExt cx="1719651" cy="990764"/>
          </a:xfrm>
        </p:grpSpPr>
        <p:sp>
          <p:nvSpPr>
            <p:cNvPr id="21514" name="Freeform 2"/>
            <p:cNvSpPr/>
            <p:nvPr/>
          </p:nvSpPr>
          <p:spPr>
            <a:xfrm flipH="1">
              <a:off x="5579212" y="3548034"/>
              <a:ext cx="803113" cy="216280"/>
            </a:xfrm>
            <a:custGeom>
              <a:avLst/>
              <a:gdLst/>
              <a:ahLst/>
              <a:cxnLst>
                <a:cxn ang="0">
                  <a:pos x="0" y="0"/>
                </a:cxn>
                <a:cxn ang="0">
                  <a:pos x="0" y="0"/>
                </a:cxn>
                <a:cxn ang="0">
                  <a:pos x="0" y="0"/>
                </a:cxn>
                <a:cxn ang="0">
                  <a:pos x="0" y="0"/>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tileRect/>
            </a:gradFill>
            <a:ln w="9525">
              <a:noFill/>
            </a:ln>
          </p:spPr>
          <p:txBody>
            <a:bodyPr/>
            <a:lstStyle/>
            <a:p>
              <a:endParaRPr lang="zh-CN" altLang="en-US"/>
            </a:p>
          </p:txBody>
        </p:sp>
        <p:sp>
          <p:nvSpPr>
            <p:cNvPr id="21515" name="Freeform 18"/>
            <p:cNvSpPr/>
            <p:nvPr/>
          </p:nvSpPr>
          <p:spPr>
            <a:xfrm flipH="1">
              <a:off x="4662674" y="2781789"/>
              <a:ext cx="931114" cy="990764"/>
            </a:xfrm>
            <a:custGeom>
              <a:avLst/>
              <a:gdLst/>
              <a:ahLst/>
              <a:cxnLst>
                <a:cxn ang="0">
                  <a:pos x="0" y="0"/>
                </a:cxn>
                <a:cxn ang="0">
                  <a:pos x="0" y="0"/>
                </a:cxn>
                <a:cxn ang="0">
                  <a:pos x="0" y="0"/>
                </a:cxn>
                <a:cxn ang="0">
                  <a:pos x="0" y="0"/>
                </a:cxn>
                <a:cxn ang="0">
                  <a:pos x="0" y="0"/>
                </a:cxn>
              </a:cxnLst>
              <a:rect l="0" t="0" r="0" b="0"/>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tileRect/>
            </a:gradFill>
            <a:ln w="9525">
              <a:noFill/>
            </a:ln>
          </p:spPr>
          <p:txBody>
            <a:bodyPr/>
            <a:lstStyle/>
            <a:p>
              <a:endParaRPr lang="zh-CN" altLang="en-US"/>
            </a:p>
          </p:txBody>
        </p:sp>
        <p:sp>
          <p:nvSpPr>
            <p:cNvPr id="21516" name="Freeform 19"/>
            <p:cNvSpPr/>
            <p:nvPr/>
          </p:nvSpPr>
          <p:spPr>
            <a:xfrm flipH="1">
              <a:off x="5593788" y="2781789"/>
              <a:ext cx="69834" cy="990764"/>
            </a:xfrm>
            <a:custGeom>
              <a:avLst/>
              <a:gdLst/>
              <a:ahLst/>
              <a:cxnLst>
                <a:cxn ang="0">
                  <a:pos x="0" y="0"/>
                </a:cxn>
                <a:cxn ang="0">
                  <a:pos x="0" y="0"/>
                </a:cxn>
                <a:cxn ang="0">
                  <a:pos x="0" y="0"/>
                </a:cxn>
                <a:cxn ang="0">
                  <a:pos x="0" y="0"/>
                </a:cxn>
                <a:cxn ang="0">
                  <a:pos x="0" y="0"/>
                </a:cxn>
              </a:cxnLst>
              <a:rect l="0" t="0" r="0" b="0"/>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tileRect/>
            </a:gradFill>
            <a:ln w="9525">
              <a:noFill/>
            </a:ln>
          </p:spPr>
          <p:txBody>
            <a:bodyPr/>
            <a:lstStyle/>
            <a:p>
              <a:endParaRPr lang="zh-CN" altLang="en-US"/>
            </a:p>
          </p:txBody>
        </p:sp>
      </p:grpSp>
      <p:grpSp>
        <p:nvGrpSpPr>
          <p:cNvPr id="16" name="组合 15"/>
          <p:cNvGrpSpPr/>
          <p:nvPr/>
        </p:nvGrpSpPr>
        <p:grpSpPr>
          <a:xfrm>
            <a:off x="6221413" y="2138363"/>
            <a:ext cx="1538287" cy="844550"/>
            <a:chOff x="5780011" y="2732324"/>
            <a:chExt cx="1772026" cy="1095515"/>
          </a:xfrm>
        </p:grpSpPr>
        <p:sp>
          <p:nvSpPr>
            <p:cNvPr id="21518" name="Freeform 4"/>
            <p:cNvSpPr/>
            <p:nvPr/>
          </p:nvSpPr>
          <p:spPr>
            <a:xfrm flipH="1">
              <a:off x="6760203" y="3471590"/>
              <a:ext cx="791834" cy="356249"/>
            </a:xfrm>
            <a:custGeom>
              <a:avLst/>
              <a:gdLst/>
              <a:ahLst/>
              <a:cxnLst>
                <a:cxn ang="0">
                  <a:pos x="0" y="0"/>
                </a:cxn>
                <a:cxn ang="0">
                  <a:pos x="0" y="0"/>
                </a:cxn>
                <a:cxn ang="0">
                  <a:pos x="0" y="0"/>
                </a:cxn>
                <a:cxn ang="0">
                  <a:pos x="0" y="0"/>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tileRect/>
            </a:gradFill>
            <a:ln w="9525">
              <a:noFill/>
            </a:ln>
          </p:spPr>
          <p:txBody>
            <a:bodyPr/>
            <a:lstStyle/>
            <a:p>
              <a:endParaRPr lang="zh-CN" altLang="en-US"/>
            </a:p>
          </p:txBody>
        </p:sp>
        <p:sp>
          <p:nvSpPr>
            <p:cNvPr id="21519" name="Freeform 16"/>
            <p:cNvSpPr/>
            <p:nvPr/>
          </p:nvSpPr>
          <p:spPr>
            <a:xfrm flipH="1">
              <a:off x="5780011" y="2732324"/>
              <a:ext cx="992219" cy="1089695"/>
            </a:xfrm>
            <a:custGeom>
              <a:avLst/>
              <a:gdLst/>
              <a:ahLst/>
              <a:cxnLst>
                <a:cxn ang="0">
                  <a:pos x="0" y="0"/>
                </a:cxn>
                <a:cxn ang="0">
                  <a:pos x="0" y="0"/>
                </a:cxn>
                <a:cxn ang="0">
                  <a:pos x="0" y="0"/>
                </a:cxn>
                <a:cxn ang="0">
                  <a:pos x="0" y="0"/>
                </a:cxn>
                <a:cxn ang="0">
                  <a:pos x="0" y="0"/>
                </a:cxn>
              </a:cxnLst>
              <a:rect l="0" t="0" r="0" b="0"/>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tileRect/>
            </a:gradFill>
            <a:ln w="9525">
              <a:noFill/>
            </a:ln>
          </p:spPr>
          <p:txBody>
            <a:bodyPr/>
            <a:lstStyle/>
            <a:p>
              <a:endParaRPr lang="zh-CN" altLang="en-US"/>
            </a:p>
          </p:txBody>
        </p:sp>
        <p:sp>
          <p:nvSpPr>
            <p:cNvPr id="21520" name="Freeform 17"/>
            <p:cNvSpPr/>
            <p:nvPr/>
          </p:nvSpPr>
          <p:spPr>
            <a:xfrm flipH="1">
              <a:off x="6772229" y="2732324"/>
              <a:ext cx="200772" cy="1089695"/>
            </a:xfrm>
            <a:custGeom>
              <a:avLst/>
              <a:gdLst/>
              <a:ahLst/>
              <a:cxnLst>
                <a:cxn ang="0">
                  <a:pos x="0" y="0"/>
                </a:cxn>
                <a:cxn ang="0">
                  <a:pos x="0" y="0"/>
                </a:cxn>
                <a:cxn ang="0">
                  <a:pos x="0" y="0"/>
                </a:cxn>
                <a:cxn ang="0">
                  <a:pos x="0" y="0"/>
                </a:cxn>
                <a:cxn ang="0">
                  <a:pos x="0" y="0"/>
                </a:cxn>
              </a:cxnLst>
              <a:rect l="0" t="0" r="0" b="0"/>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tileRect/>
            </a:gradFill>
            <a:ln w="9525">
              <a:noFill/>
            </a:ln>
          </p:spPr>
          <p:txBody>
            <a:bodyPr/>
            <a:lstStyle/>
            <a:p>
              <a:endParaRPr lang="zh-CN" altLang="en-US"/>
            </a:p>
          </p:txBody>
        </p:sp>
      </p:grpSp>
      <p:sp>
        <p:nvSpPr>
          <p:cNvPr id="20" name="Rectangle 20"/>
          <p:cNvSpPr/>
          <p:nvPr/>
        </p:nvSpPr>
        <p:spPr>
          <a:xfrm>
            <a:off x="942975" y="1270000"/>
            <a:ext cx="1514475" cy="681038"/>
          </a:xfrm>
          <a:prstGeom prst="rect">
            <a:avLst/>
          </a:prstGeom>
          <a:noFill/>
          <a:ln w="9525">
            <a:noFill/>
          </a:ln>
        </p:spPr>
        <p:txBody>
          <a:bodyPr anchor="t">
            <a:spAutoFit/>
          </a:bodyPr>
          <a:lstStyle/>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科研经费及</a:t>
            </a:r>
            <a:endParaRPr lang="zh-CN" altLang="en-US" sz="1600" b="1">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各种收入入账</a:t>
            </a: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21" name="Line 21"/>
          <p:cNvSpPr/>
          <p:nvPr/>
        </p:nvSpPr>
        <p:spPr>
          <a:xfrm flipV="1">
            <a:off x="960438" y="1352550"/>
            <a:ext cx="0" cy="820738"/>
          </a:xfrm>
          <a:prstGeom prst="line">
            <a:avLst/>
          </a:prstGeom>
          <a:ln w="12700" cap="flat" cmpd="sng">
            <a:solidFill>
              <a:srgbClr val="0070C0"/>
            </a:solidFill>
            <a:prstDash val="solid"/>
            <a:round/>
            <a:headEnd type="none" w="med" len="med"/>
            <a:tailEnd type="triangl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2" name="Rectangle 22"/>
          <p:cNvSpPr/>
          <p:nvPr/>
        </p:nvSpPr>
        <p:spPr>
          <a:xfrm>
            <a:off x="3795713" y="1270000"/>
            <a:ext cx="1514475" cy="385763"/>
          </a:xfrm>
          <a:prstGeom prst="rect">
            <a:avLst/>
          </a:prstGeom>
          <a:noFill/>
          <a:ln w="9525">
            <a:noFill/>
          </a:ln>
        </p:spPr>
        <p:txBody>
          <a:bodyPr anchor="t">
            <a:spAutoFit/>
          </a:bodyPr>
          <a:lstStyle/>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预借税金</a:t>
            </a: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23" name="Line 23"/>
          <p:cNvSpPr/>
          <p:nvPr/>
        </p:nvSpPr>
        <p:spPr>
          <a:xfrm flipV="1">
            <a:off x="3810000" y="1363663"/>
            <a:ext cx="0" cy="820737"/>
          </a:xfrm>
          <a:prstGeom prst="line">
            <a:avLst/>
          </a:prstGeom>
          <a:ln w="12700" cap="flat" cmpd="sng">
            <a:solidFill>
              <a:srgbClr val="808080"/>
            </a:solidFill>
            <a:prstDash val="solid"/>
            <a:round/>
            <a:headEnd type="none" w="med" len="med"/>
            <a:tailEnd type="triangl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4" name="Rectangle 24"/>
          <p:cNvSpPr/>
          <p:nvPr/>
        </p:nvSpPr>
        <p:spPr>
          <a:xfrm>
            <a:off x="6237288" y="1270000"/>
            <a:ext cx="1512887" cy="681038"/>
          </a:xfrm>
          <a:prstGeom prst="rect">
            <a:avLst/>
          </a:prstGeom>
          <a:noFill/>
          <a:ln w="9525">
            <a:noFill/>
          </a:ln>
        </p:spPr>
        <p:txBody>
          <a:bodyPr anchor="t">
            <a:spAutoFit/>
          </a:bodyPr>
          <a:lstStyle/>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酬金发放</a:t>
            </a:r>
            <a:endParaRPr lang="zh-CN" altLang="en-US" sz="1600" b="1">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工资发放</a:t>
            </a: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25" name="Line 25"/>
          <p:cNvSpPr/>
          <p:nvPr/>
        </p:nvSpPr>
        <p:spPr>
          <a:xfrm flipV="1">
            <a:off x="6237288" y="1362075"/>
            <a:ext cx="0" cy="820738"/>
          </a:xfrm>
          <a:prstGeom prst="line">
            <a:avLst/>
          </a:prstGeom>
          <a:ln w="12700" cap="flat" cmpd="sng">
            <a:solidFill>
              <a:srgbClr val="808080"/>
            </a:solidFill>
            <a:prstDash val="solid"/>
            <a:round/>
            <a:headEnd type="none" w="med" len="med"/>
            <a:tailEnd type="triangl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6" name="Rectangle 26"/>
          <p:cNvSpPr/>
          <p:nvPr/>
        </p:nvSpPr>
        <p:spPr>
          <a:xfrm>
            <a:off x="2514600" y="3362325"/>
            <a:ext cx="1514475" cy="681038"/>
          </a:xfrm>
          <a:prstGeom prst="rect">
            <a:avLst/>
          </a:prstGeom>
          <a:noFill/>
          <a:ln w="9525">
            <a:noFill/>
          </a:ln>
        </p:spPr>
        <p:txBody>
          <a:bodyPr anchor="t">
            <a:spAutoFit/>
          </a:bodyPr>
          <a:lstStyle/>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缴费、退费</a:t>
            </a:r>
            <a:endParaRPr lang="zh-CN" altLang="en-US" sz="1600" b="1">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如：质保金</a:t>
            </a: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27" name="Line 27"/>
          <p:cNvSpPr/>
          <p:nvPr/>
        </p:nvSpPr>
        <p:spPr>
          <a:xfrm flipV="1">
            <a:off x="2535238" y="2925763"/>
            <a:ext cx="0" cy="850900"/>
          </a:xfrm>
          <a:prstGeom prst="line">
            <a:avLst/>
          </a:prstGeom>
          <a:ln w="12700" cap="flat" cmpd="sng">
            <a:solidFill>
              <a:srgbClr val="808080"/>
            </a:solidFill>
            <a:prstDash val="solid"/>
            <a:round/>
            <a:headEnd type="triangl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8" name="Rectangle 28"/>
          <p:cNvSpPr/>
          <p:nvPr/>
        </p:nvSpPr>
        <p:spPr>
          <a:xfrm>
            <a:off x="5045075" y="3368675"/>
            <a:ext cx="1514475" cy="385763"/>
          </a:xfrm>
          <a:prstGeom prst="rect">
            <a:avLst/>
          </a:prstGeom>
          <a:noFill/>
          <a:ln w="9525">
            <a:noFill/>
          </a:ln>
        </p:spPr>
        <p:txBody>
          <a:bodyPr anchor="t">
            <a:spAutoFit/>
          </a:bodyPr>
          <a:lstStyle/>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因公出国（境）</a:t>
            </a: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29" name="Line 29"/>
          <p:cNvSpPr/>
          <p:nvPr/>
        </p:nvSpPr>
        <p:spPr>
          <a:xfrm flipV="1">
            <a:off x="5053013" y="2863850"/>
            <a:ext cx="0" cy="919163"/>
          </a:xfrm>
          <a:prstGeom prst="line">
            <a:avLst/>
          </a:prstGeom>
          <a:ln w="12700" cap="flat" cmpd="sng">
            <a:solidFill>
              <a:srgbClr val="808080"/>
            </a:solidFill>
            <a:prstDash val="solid"/>
            <a:round/>
            <a:headEnd type="triangl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30" name="Rectangle 30"/>
          <p:cNvSpPr/>
          <p:nvPr/>
        </p:nvSpPr>
        <p:spPr>
          <a:xfrm>
            <a:off x="7539038" y="3368675"/>
            <a:ext cx="1514475" cy="681038"/>
          </a:xfrm>
          <a:prstGeom prst="rect">
            <a:avLst/>
          </a:prstGeom>
          <a:noFill/>
          <a:ln w="9525">
            <a:noFill/>
          </a:ln>
        </p:spPr>
        <p:txBody>
          <a:bodyPr anchor="t">
            <a:spAutoFit/>
          </a:bodyPr>
          <a:lstStyle/>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批量发放学生奖助学金等</a:t>
            </a: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31" name="Line 31"/>
          <p:cNvSpPr/>
          <p:nvPr/>
        </p:nvSpPr>
        <p:spPr>
          <a:xfrm flipV="1">
            <a:off x="7550150" y="2960688"/>
            <a:ext cx="0" cy="844550"/>
          </a:xfrm>
          <a:prstGeom prst="line">
            <a:avLst/>
          </a:prstGeom>
          <a:ln w="12700" cap="flat" cmpd="sng">
            <a:solidFill>
              <a:srgbClr val="808080"/>
            </a:solidFill>
            <a:prstDash val="solid"/>
            <a:round/>
            <a:headEnd type="triangl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33" name="WordArt 34"/>
          <p:cNvSpPr>
            <a:spLocks noTextEdit="1"/>
          </p:cNvSpPr>
          <p:nvPr/>
        </p:nvSpPr>
        <p:spPr>
          <a:xfrm>
            <a:off x="2749550" y="2665413"/>
            <a:ext cx="138113" cy="198437"/>
          </a:xfrm>
          <a:prstGeom prst="rect">
            <a:avLst/>
          </a:prstGeom>
        </p:spPr>
        <p:txBody>
          <a:bodyPr wrap="none" fromWordArt="1">
            <a:prstTxWarp prst="textPlain">
              <a:avLst>
                <a:gd name="adj" fmla="val 50000"/>
              </a:avLst>
            </a:prstTxWarp>
            <a:normAutofit fontScale="25000" lnSpcReduction="20000"/>
          </a:bodyPr>
          <a:lstStyle/>
          <a:p>
            <a:pPr algn="ctr"/>
            <a:r>
              <a:rPr lang="zh-CN" altLang="en-US" sz="3600">
                <a:solidFill>
                  <a:srgbClr val="000000"/>
                </a:solidFill>
                <a:latin typeface="微软雅黑" panose="020B0503020204020204" pitchFamily="34" charset="-122"/>
                <a:ea typeface="微软雅黑" panose="020B0503020204020204" pitchFamily="34" charset="-122"/>
              </a:rPr>
              <a:t>2</a:t>
            </a:r>
            <a:endParaRPr lang="zh-CN" altLang="en-US" sz="3600">
              <a:solidFill>
                <a:srgbClr val="000000"/>
              </a:solidFill>
              <a:latin typeface="微软雅黑" panose="020B0503020204020204" pitchFamily="34" charset="-122"/>
              <a:ea typeface="微软雅黑" panose="020B0503020204020204" pitchFamily="34" charset="-122"/>
            </a:endParaRPr>
          </a:p>
        </p:txBody>
      </p:sp>
      <p:sp>
        <p:nvSpPr>
          <p:cNvPr id="34" name="WordArt 35"/>
          <p:cNvSpPr>
            <a:spLocks noTextEdit="1"/>
          </p:cNvSpPr>
          <p:nvPr/>
        </p:nvSpPr>
        <p:spPr>
          <a:xfrm>
            <a:off x="4003675" y="2659063"/>
            <a:ext cx="138113" cy="200025"/>
          </a:xfrm>
          <a:prstGeom prst="rect">
            <a:avLst/>
          </a:prstGeom>
        </p:spPr>
        <p:txBody>
          <a:bodyPr wrap="none" fromWordArt="1">
            <a:prstTxWarp prst="textPlain">
              <a:avLst>
                <a:gd name="adj" fmla="val 50000"/>
              </a:avLst>
            </a:prstTxWarp>
            <a:normAutofit fontScale="25000" lnSpcReduction="20000"/>
          </a:bodyPr>
          <a:lstStyle/>
          <a:p>
            <a:pPr algn="ctr"/>
            <a:r>
              <a:rPr lang="zh-CN" altLang="en-US" sz="3600">
                <a:solidFill>
                  <a:srgbClr val="000000"/>
                </a:solidFill>
                <a:latin typeface="微软雅黑" panose="020B0503020204020204" pitchFamily="34" charset="-122"/>
                <a:ea typeface="微软雅黑" panose="020B0503020204020204" pitchFamily="34" charset="-122"/>
              </a:rPr>
              <a:t>3</a:t>
            </a:r>
            <a:endParaRPr lang="zh-CN" altLang="en-US" sz="3600">
              <a:solidFill>
                <a:srgbClr val="000000"/>
              </a:solidFill>
              <a:latin typeface="微软雅黑" panose="020B0503020204020204" pitchFamily="34" charset="-122"/>
              <a:ea typeface="微软雅黑" panose="020B0503020204020204" pitchFamily="34" charset="-122"/>
            </a:endParaRPr>
          </a:p>
        </p:txBody>
      </p:sp>
      <p:sp>
        <p:nvSpPr>
          <p:cNvPr id="35" name="WordArt 36"/>
          <p:cNvSpPr>
            <a:spLocks noTextEdit="1"/>
          </p:cNvSpPr>
          <p:nvPr/>
        </p:nvSpPr>
        <p:spPr>
          <a:xfrm>
            <a:off x="5110163" y="2659063"/>
            <a:ext cx="141287" cy="200025"/>
          </a:xfrm>
          <a:prstGeom prst="rect">
            <a:avLst/>
          </a:prstGeom>
        </p:spPr>
        <p:txBody>
          <a:bodyPr wrap="none" fromWordArt="1">
            <a:prstTxWarp prst="textPlain">
              <a:avLst>
                <a:gd name="adj" fmla="val 50000"/>
              </a:avLst>
            </a:prstTxWarp>
            <a:normAutofit fontScale="25000" lnSpcReduction="20000"/>
          </a:bodyPr>
          <a:lstStyle/>
          <a:p>
            <a:pPr algn="ctr"/>
            <a:r>
              <a:rPr lang="zh-CN" altLang="en-US" sz="3600">
                <a:solidFill>
                  <a:srgbClr val="000000"/>
                </a:solidFill>
                <a:latin typeface="微软雅黑" panose="020B0503020204020204" pitchFamily="34" charset="-122"/>
                <a:ea typeface="微软雅黑" panose="020B0503020204020204" pitchFamily="34" charset="-122"/>
              </a:rPr>
              <a:t>4</a:t>
            </a:r>
            <a:endParaRPr lang="zh-CN" altLang="en-US" sz="3600">
              <a:solidFill>
                <a:srgbClr val="000000"/>
              </a:solidFill>
              <a:latin typeface="微软雅黑" panose="020B0503020204020204" pitchFamily="34" charset="-122"/>
              <a:ea typeface="微软雅黑" panose="020B0503020204020204" pitchFamily="34" charset="-122"/>
            </a:endParaRPr>
          </a:p>
        </p:txBody>
      </p:sp>
      <p:sp>
        <p:nvSpPr>
          <p:cNvPr id="36" name="WordArt 37"/>
          <p:cNvSpPr>
            <a:spLocks noTextEdit="1"/>
          </p:cNvSpPr>
          <p:nvPr/>
        </p:nvSpPr>
        <p:spPr>
          <a:xfrm>
            <a:off x="6308725" y="2665413"/>
            <a:ext cx="138113" cy="198437"/>
          </a:xfrm>
          <a:prstGeom prst="rect">
            <a:avLst/>
          </a:prstGeom>
        </p:spPr>
        <p:txBody>
          <a:bodyPr wrap="none" fromWordArt="1">
            <a:prstTxWarp prst="textPlain">
              <a:avLst>
                <a:gd name="adj" fmla="val 50000"/>
              </a:avLst>
            </a:prstTxWarp>
            <a:normAutofit fontScale="25000" lnSpcReduction="20000"/>
          </a:bodyPr>
          <a:lstStyle/>
          <a:p>
            <a:pPr algn="ctr"/>
            <a:r>
              <a:rPr lang="zh-CN" altLang="en-US" sz="3600">
                <a:solidFill>
                  <a:srgbClr val="000000"/>
                </a:solidFill>
                <a:latin typeface="微软雅黑" panose="020B0503020204020204" pitchFamily="34" charset="-122"/>
                <a:ea typeface="微软雅黑" panose="020B0503020204020204" pitchFamily="34" charset="-122"/>
              </a:rPr>
              <a:t>5</a:t>
            </a:r>
            <a:endParaRPr lang="zh-CN" altLang="en-US" sz="3600">
              <a:solidFill>
                <a:srgbClr val="000000"/>
              </a:solidFill>
              <a:latin typeface="微软雅黑" panose="020B0503020204020204" pitchFamily="34" charset="-122"/>
              <a:ea typeface="微软雅黑" panose="020B0503020204020204" pitchFamily="34" charset="-122"/>
            </a:endParaRPr>
          </a:p>
        </p:txBody>
      </p:sp>
      <p:sp>
        <p:nvSpPr>
          <p:cNvPr id="21537" name="Freeform 39"/>
          <p:cNvSpPr/>
          <p:nvPr/>
        </p:nvSpPr>
        <p:spPr>
          <a:xfrm>
            <a:off x="2111375" y="3395663"/>
            <a:ext cx="728663" cy="42862"/>
          </a:xfrm>
          <a:custGeom>
            <a:avLst/>
            <a:gdLst/>
            <a:ahLst/>
            <a:cxnLst>
              <a:cxn ang="0">
                <a:pos x="0" y="0"/>
              </a:cxn>
              <a:cxn ang="0">
                <a:pos x="0" y="0"/>
              </a:cxn>
              <a:cxn ang="0">
                <a:pos x="0" y="0"/>
              </a:cxn>
              <a:cxn ang="0">
                <a:pos x="0" y="0"/>
              </a:cxn>
            </a:cxnLst>
            <a:rect l="0" t="0" r="0" b="0"/>
            <a:pathLst>
              <a:path w="12" h="1587">
                <a:moveTo>
                  <a:pt x="12" y="0"/>
                </a:moveTo>
                <a:lnTo>
                  <a:pt x="0" y="0"/>
                </a:lnTo>
                <a:lnTo>
                  <a:pt x="12" y="0"/>
                </a:lnTo>
                <a:close/>
              </a:path>
            </a:pathLst>
          </a:custGeom>
          <a:solidFill>
            <a:srgbClr val="020202"/>
          </a:solidFill>
          <a:ln w="9525">
            <a:noFill/>
          </a:ln>
        </p:spPr>
        <p:txBody>
          <a:bodyPr/>
          <a:lstStyle/>
          <a:p>
            <a:endParaRPr lang="zh-CN" altLang="en-US"/>
          </a:p>
        </p:txBody>
      </p:sp>
      <p:grpSp>
        <p:nvGrpSpPr>
          <p:cNvPr id="38" name="组合 37"/>
          <p:cNvGrpSpPr/>
          <p:nvPr/>
        </p:nvGrpSpPr>
        <p:grpSpPr>
          <a:xfrm>
            <a:off x="7550150" y="2066925"/>
            <a:ext cx="1557338" cy="982663"/>
            <a:chOff x="7028286" y="2656671"/>
            <a:chExt cx="1798214" cy="1275918"/>
          </a:xfrm>
        </p:grpSpPr>
        <p:sp>
          <p:nvSpPr>
            <p:cNvPr id="21539" name="Freeform 5"/>
            <p:cNvSpPr/>
            <p:nvPr/>
          </p:nvSpPr>
          <p:spPr>
            <a:xfrm flipH="1">
              <a:off x="8058455" y="3596604"/>
              <a:ext cx="768045" cy="333923"/>
            </a:xfrm>
            <a:custGeom>
              <a:avLst/>
              <a:gdLst/>
              <a:ahLst/>
              <a:cxnLst>
                <a:cxn ang="0">
                  <a:pos x="0" y="0"/>
                </a:cxn>
                <a:cxn ang="0">
                  <a:pos x="0" y="0"/>
                </a:cxn>
                <a:cxn ang="0">
                  <a:pos x="0" y="0"/>
                </a:cxn>
                <a:cxn ang="0">
                  <a:pos x="0" y="0"/>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tileRect/>
            </a:gradFill>
            <a:ln w="9525">
              <a:noFill/>
            </a:ln>
          </p:spPr>
          <p:txBody>
            <a:bodyPr/>
            <a:lstStyle/>
            <a:p>
              <a:endParaRPr lang="zh-CN" altLang="en-US"/>
            </a:p>
          </p:txBody>
        </p:sp>
        <p:sp>
          <p:nvSpPr>
            <p:cNvPr id="21540" name="Freeform 14"/>
            <p:cNvSpPr/>
            <p:nvPr/>
          </p:nvSpPr>
          <p:spPr>
            <a:xfrm flipH="1">
              <a:off x="7028286" y="2656671"/>
              <a:ext cx="1025681" cy="1275918"/>
            </a:xfrm>
            <a:custGeom>
              <a:avLst/>
              <a:gdLst/>
              <a:ahLst/>
              <a:cxnLst>
                <a:cxn ang="0">
                  <a:pos x="0" y="0"/>
                </a:cxn>
                <a:cxn ang="0">
                  <a:pos x="0" y="0"/>
                </a:cxn>
                <a:cxn ang="0">
                  <a:pos x="0" y="0"/>
                </a:cxn>
                <a:cxn ang="0">
                  <a:pos x="0" y="0"/>
                </a:cxn>
                <a:cxn ang="0">
                  <a:pos x="0" y="0"/>
                </a:cxn>
              </a:cxnLst>
              <a:rect l="0" t="0" r="0" b="0"/>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tileRect/>
            </a:gradFill>
            <a:ln w="9525">
              <a:noFill/>
            </a:ln>
          </p:spPr>
          <p:txBody>
            <a:bodyPr/>
            <a:lstStyle/>
            <a:p>
              <a:endParaRPr lang="zh-CN" altLang="en-US"/>
            </a:p>
          </p:txBody>
        </p:sp>
        <p:sp>
          <p:nvSpPr>
            <p:cNvPr id="21541" name="Freeform 15"/>
            <p:cNvSpPr/>
            <p:nvPr/>
          </p:nvSpPr>
          <p:spPr>
            <a:xfrm flipH="1">
              <a:off x="8053967" y="2656671"/>
              <a:ext cx="346258" cy="1275918"/>
            </a:xfrm>
            <a:custGeom>
              <a:avLst/>
              <a:gdLst/>
              <a:ahLst/>
              <a:cxnLst>
                <a:cxn ang="0">
                  <a:pos x="0" y="0"/>
                </a:cxn>
                <a:cxn ang="0">
                  <a:pos x="0" y="0"/>
                </a:cxn>
                <a:cxn ang="0">
                  <a:pos x="0" y="0"/>
                </a:cxn>
                <a:cxn ang="0">
                  <a:pos x="0" y="0"/>
                </a:cxn>
                <a:cxn ang="0">
                  <a:pos x="0" y="0"/>
                </a:cxn>
              </a:cxnLst>
              <a:rect l="0" t="0" r="0" b="0"/>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tileRect/>
            </a:gradFill>
            <a:ln w="9525">
              <a:noFill/>
            </a:ln>
          </p:spPr>
          <p:txBody>
            <a:bodyPr/>
            <a:lstStyle/>
            <a:p>
              <a:endParaRPr lang="zh-CN" altLang="en-US"/>
            </a:p>
          </p:txBody>
        </p:sp>
      </p:grpSp>
      <p:sp>
        <p:nvSpPr>
          <p:cNvPr id="42" name="WordArt 38"/>
          <p:cNvSpPr>
            <a:spLocks noTextEdit="1"/>
          </p:cNvSpPr>
          <p:nvPr/>
        </p:nvSpPr>
        <p:spPr>
          <a:xfrm>
            <a:off x="7642225" y="2722563"/>
            <a:ext cx="146050" cy="198437"/>
          </a:xfrm>
          <a:prstGeom prst="rect">
            <a:avLst/>
          </a:prstGeom>
        </p:spPr>
        <p:txBody>
          <a:bodyPr wrap="none" fromWordArt="1">
            <a:prstTxWarp prst="textPlain">
              <a:avLst>
                <a:gd name="adj" fmla="val 50000"/>
              </a:avLst>
            </a:prstTxWarp>
            <a:normAutofit fontScale="25000" lnSpcReduction="20000"/>
          </a:bodyPr>
          <a:lstStyle/>
          <a:p>
            <a:pPr algn="ctr"/>
            <a:r>
              <a:rPr lang="zh-CN" altLang="en-US" sz="3600">
                <a:solidFill>
                  <a:srgbClr val="000000"/>
                </a:solidFill>
                <a:latin typeface="微软雅黑" panose="020B0503020204020204" pitchFamily="34" charset="-122"/>
                <a:ea typeface="微软雅黑" panose="020B0503020204020204" pitchFamily="34" charset="-122"/>
              </a:rPr>
              <a:t>6</a:t>
            </a:r>
            <a:endParaRPr lang="zh-CN" altLang="en-US" sz="3600">
              <a:solidFill>
                <a:srgbClr val="000000"/>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44488" y="2066925"/>
            <a:ext cx="1674812" cy="985838"/>
            <a:chOff x="251520" y="2656671"/>
            <a:chExt cx="1930608" cy="1280282"/>
          </a:xfrm>
        </p:grpSpPr>
        <p:sp>
          <p:nvSpPr>
            <p:cNvPr id="21544" name="Freeform 3"/>
            <p:cNvSpPr/>
            <p:nvPr/>
          </p:nvSpPr>
          <p:spPr>
            <a:xfrm>
              <a:off x="251520" y="3602967"/>
              <a:ext cx="902170" cy="333986"/>
            </a:xfrm>
            <a:custGeom>
              <a:avLst/>
              <a:gdLst/>
              <a:ahLst/>
              <a:cxnLst>
                <a:cxn ang="0">
                  <a:pos x="2331" y="688"/>
                </a:cxn>
                <a:cxn ang="0">
                  <a:pos x="104" y="138"/>
                </a:cxn>
                <a:cxn ang="0">
                  <a:pos x="2086" y="0"/>
                </a:cxn>
                <a:cxn ang="0">
                  <a:pos x="2331" y="688"/>
                </a:cxn>
              </a:cxnLst>
              <a:rect l="0" t="0" r="0" b="0"/>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692C2A">
                    <a:alpha val="50000"/>
                  </a:srgbClr>
                </a:gs>
              </a:gsLst>
              <a:lin ang="0" scaled="1"/>
              <a:tileRect/>
            </a:gradFill>
            <a:ln w="9525">
              <a:noFill/>
            </a:ln>
          </p:spPr>
          <p:txBody>
            <a:bodyPr/>
            <a:lstStyle/>
            <a:p>
              <a:endParaRPr lang="zh-CN" altLang="en-US"/>
            </a:p>
          </p:txBody>
        </p:sp>
        <p:sp>
          <p:nvSpPr>
            <p:cNvPr id="45"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00B0F0"/>
                </a:gs>
                <a:gs pos="100000">
                  <a:srgbClr val="0070C0"/>
                </a:gs>
              </a:gsLst>
              <a:path path="circle">
                <a:fillToRect l="100000" t="100000"/>
              </a:path>
            </a:gradFill>
            <a:ln>
              <a:noFill/>
            </a:ln>
          </p:spPr>
          <p:txBody>
            <a:bodyPr wrap="none" anchor="ctr"/>
            <a:lstStyle/>
            <a:p>
              <a:pPr fontAlgn="auto">
                <a:spcBef>
                  <a:spcPts val="0"/>
                </a:spcBef>
                <a:spcAft>
                  <a:spcPts val="0"/>
                </a:spcAft>
                <a:defRPr/>
              </a:pPr>
              <a:endParaRPr lang="zh-CN" altLang="en-US" strike="noStrike" noProof="1">
                <a:solidFill>
                  <a:prstClr val="black"/>
                </a:solidFill>
                <a:latin typeface="+mn-lt"/>
                <a:ea typeface="微软雅黑" panose="020B0503020204020204" pitchFamily="34" charset="-122"/>
              </a:endParaRPr>
            </a:p>
          </p:txBody>
        </p:sp>
        <p:sp>
          <p:nvSpPr>
            <p:cNvPr id="46"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00B0F0"/>
                </a:gs>
                <a:gs pos="100000">
                  <a:srgbClr val="0070C0"/>
                </a:gs>
              </a:gsLst>
              <a:path path="circle">
                <a:fillToRect l="100000" t="100000"/>
              </a:path>
            </a:gradFill>
            <a:ln>
              <a:noFill/>
            </a:ln>
          </p:spPr>
          <p:txBody>
            <a:bodyPr wrap="none" anchor="ctr"/>
            <a:lstStyle/>
            <a:p>
              <a:pPr fontAlgn="auto">
                <a:spcBef>
                  <a:spcPts val="0"/>
                </a:spcBef>
                <a:spcAft>
                  <a:spcPts val="0"/>
                </a:spcAft>
                <a:defRPr/>
              </a:pPr>
              <a:endParaRPr lang="zh-CN" altLang="en-US" strike="noStrike" noProof="1">
                <a:solidFill>
                  <a:prstClr val="black"/>
                </a:solidFill>
                <a:latin typeface="+mn-lt"/>
                <a:ea typeface="微软雅黑" panose="020B0503020204020204" pitchFamily="34" charset="-122"/>
              </a:endParaRPr>
            </a:p>
          </p:txBody>
        </p:sp>
      </p:grpSp>
      <p:sp>
        <p:nvSpPr>
          <p:cNvPr id="47" name="WordArt 33"/>
          <p:cNvSpPr>
            <a:spLocks noTextEdit="1"/>
          </p:cNvSpPr>
          <p:nvPr/>
        </p:nvSpPr>
        <p:spPr>
          <a:xfrm>
            <a:off x="1436688" y="2738438"/>
            <a:ext cx="109537" cy="196850"/>
          </a:xfrm>
          <a:prstGeom prst="rect">
            <a:avLst/>
          </a:prstGeom>
        </p:spPr>
        <p:txBody>
          <a:bodyPr wrap="none" fromWordArt="1">
            <a:prstTxWarp prst="textPlain">
              <a:avLst>
                <a:gd name="adj" fmla="val 50000"/>
              </a:avLst>
            </a:prstTxWarp>
            <a:normAutofit fontScale="25000" lnSpcReduction="20000"/>
          </a:bodyPr>
          <a:lstStyle/>
          <a:p>
            <a:pPr algn="ctr"/>
            <a:r>
              <a:rPr lang="zh-CN" altLang="en-US" sz="3600">
                <a:solidFill>
                  <a:srgbClr val="000000"/>
                </a:solidFill>
                <a:latin typeface="微软雅黑" panose="020B0503020204020204" pitchFamily="34" charset="-122"/>
                <a:ea typeface="微软雅黑" panose="020B0503020204020204" pitchFamily="34" charset="-122"/>
              </a:rPr>
              <a:t>1</a:t>
            </a:r>
            <a:endParaRPr lang="zh-CN" altLang="en-US" sz="3600">
              <a:solidFill>
                <a:srgbClr val="000000"/>
              </a:solidFill>
              <a:latin typeface="微软雅黑" panose="020B0503020204020204" pitchFamily="34" charset="-122"/>
              <a:ea typeface="微软雅黑" panose="020B0503020204020204" pitchFamily="34" charset="-122"/>
            </a:endParaRPr>
          </a:p>
        </p:txBody>
      </p:sp>
      <p:sp>
        <p:nvSpPr>
          <p:cNvPr id="2" name="对角圆角矩形 1"/>
          <p:cNvSpPr/>
          <p:nvPr/>
        </p:nvSpPr>
        <p:spPr>
          <a:xfrm>
            <a:off x="-1270" y="-36830"/>
            <a:ext cx="9767570" cy="5689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400" b="1" strike="noStrike" noProof="1">
                <a:solidFill>
                  <a:schemeClr val="bg1"/>
                </a:solidFill>
                <a:latin typeface="微软雅黑" panose="020B0503020204020204" pitchFamily="34" charset="-122"/>
                <a:ea typeface="微软雅黑" panose="020B0503020204020204" pitchFamily="34" charset="-122"/>
              </a:rPr>
              <a:t>（四）网上远程（预约）报账尚未涉及的业务类型</a:t>
            </a:r>
            <a:endParaRPr lang="zh-CN" altLang="zh-CN"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1270" y="5054600"/>
            <a:ext cx="9768205" cy="365125"/>
          </a:xfrm>
          <a:prstGeom prst="round2DiagRect">
            <a:avLst>
              <a:gd name="adj1" fmla="val 30205"/>
              <a:gd name="adj2" fmla="val 0"/>
            </a:avLst>
          </a:prstGeom>
          <a:solidFill>
            <a:srgbClr val="00B0F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noProof="1">
                <a:solidFill>
                  <a:schemeClr val="bg1"/>
                </a:solidFill>
                <a:latin typeface="微软雅黑" panose="020B0503020204020204" pitchFamily="34" charset="-122"/>
                <a:ea typeface="微软雅黑" panose="020B0503020204020204" pitchFamily="34" charset="-122"/>
              </a:rPr>
              <a:t>远程报账尚不能办理，需要现场办理的主要业务有哪些呢？</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88145" y="4712335"/>
            <a:ext cx="393065" cy="275590"/>
          </a:xfrm>
          <a:prstGeom prst="rect">
            <a:avLst/>
          </a:prstGeom>
          <a:noFill/>
        </p:spPr>
        <p:txBody>
          <a:bodyPr wrap="square" rtlCol="0">
            <a:spAutoFit/>
          </a:bodyPr>
          <a:lstStyle/>
          <a:p>
            <a:r>
              <a:rPr lang="en-US" altLang="zh-CN" sz="1200" dirty="0" smtClean="0"/>
              <a:t>69</a:t>
            </a:r>
            <a:endParaRPr lang="en-US" altLang="zh-CN" sz="1200" dirty="0" smtClean="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900" decel="100000" fill="hold"/>
                                        <p:tgtEl>
                                          <p:spTgt spid="4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25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900" decel="100000" fill="hold"/>
                                        <p:tgtEl>
                                          <p:spTgt spid="3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125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par>
                          <p:cTn id="60" fill="hold">
                            <p:stCondLst>
                              <p:cond delay="1500"/>
                            </p:stCondLst>
                            <p:childTnLst>
                              <p:par>
                                <p:cTn id="61" presetID="22" presetClass="entr" presetSubtype="4"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down)">
                                      <p:cBhvr>
                                        <p:cTn id="69" dur="500"/>
                                        <p:tgtEl>
                                          <p:spTgt spid="25"/>
                                        </p:tgtEl>
                                      </p:cBhvr>
                                    </p:animEffec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up)">
                                      <p:cBhvr>
                                        <p:cTn id="73" dur="500"/>
                                        <p:tgtEl>
                                          <p:spTgt spid="27"/>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up)">
                                      <p:cBhvr>
                                        <p:cTn id="76" dur="500"/>
                                        <p:tgtEl>
                                          <p:spTgt spid="29"/>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up)">
                                      <p:cBhvr>
                                        <p:cTn id="79" dur="500"/>
                                        <p:tgtEl>
                                          <p:spTgt spid="31"/>
                                        </p:tgtEl>
                                      </p:cBhvr>
                                    </p:animEffect>
                                  </p:childTnLst>
                                </p:cTn>
                              </p:par>
                            </p:childTnLst>
                          </p:cTn>
                        </p:par>
                        <p:par>
                          <p:cTn id="80" fill="hold">
                            <p:stCondLst>
                              <p:cond delay="2500"/>
                            </p:stCondLst>
                            <p:childTnLst>
                              <p:par>
                                <p:cTn id="81" presetID="18" presetClass="entr" presetSubtype="3"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strips(upRight)">
                                      <p:cBhvr>
                                        <p:cTn id="83" dur="500"/>
                                        <p:tgtEl>
                                          <p:spTgt spid="20"/>
                                        </p:tgtEl>
                                      </p:cBhvr>
                                    </p:animEffect>
                                  </p:childTnLst>
                                </p:cTn>
                              </p:par>
                              <p:par>
                                <p:cTn id="84" presetID="18" presetClass="entr" presetSubtype="3"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strips(upRight)">
                                      <p:cBhvr>
                                        <p:cTn id="86" dur="500"/>
                                        <p:tgtEl>
                                          <p:spTgt spid="22"/>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strips(upRight)">
                                      <p:cBhvr>
                                        <p:cTn id="89" dur="500"/>
                                        <p:tgtEl>
                                          <p:spTgt spid="24"/>
                                        </p:tgtEl>
                                      </p:cBhvr>
                                    </p:animEffect>
                                  </p:childTnLst>
                                </p:cTn>
                              </p:par>
                            </p:childTnLst>
                          </p:cTn>
                        </p:par>
                        <p:par>
                          <p:cTn id="90" fill="hold">
                            <p:stCondLst>
                              <p:cond delay="3000"/>
                            </p:stCondLst>
                            <p:childTnLst>
                              <p:par>
                                <p:cTn id="91" presetID="18" presetClass="entr" presetSubtype="9"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Left)">
                                      <p:cBhvr>
                                        <p:cTn id="93" dur="500"/>
                                        <p:tgtEl>
                                          <p:spTgt spid="26"/>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strips(upLeft)">
                                      <p:cBhvr>
                                        <p:cTn id="96" dur="500"/>
                                        <p:tgtEl>
                                          <p:spTgt spid="28"/>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strips(upLeft)">
                                      <p:cBhvr>
                                        <p:cTn id="99" dur="500"/>
                                        <p:tgtEl>
                                          <p:spTgt spid="30"/>
                                        </p:tgtEl>
                                      </p:cBhvr>
                                    </p:animEffect>
                                  </p:childTnLst>
                                </p:cTn>
                              </p:par>
                            </p:childTnLst>
                          </p:cTn>
                        </p:par>
                        <p:par>
                          <p:cTn id="100" fill="hold">
                            <p:stCondLst>
                              <p:cond delay="3500"/>
                            </p:stCondLst>
                            <p:childTnLst>
                              <p:par>
                                <p:cTn id="101" presetID="42" presetClass="entr" presetSubtype="0" fill="hold" grpId="0" nodeType="after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fade">
                                      <p:cBhvr>
                                        <p:cTn id="103" dur="1000"/>
                                        <p:tgtEl>
                                          <p:spTgt spid="3"/>
                                        </p:tgtEl>
                                      </p:cBhvr>
                                    </p:animEffect>
                                    <p:anim calcmode="lin" valueType="num">
                                      <p:cBhvr>
                                        <p:cTn id="104" dur="1000" fill="hold"/>
                                        <p:tgtEl>
                                          <p:spTgt spid="3"/>
                                        </p:tgtEl>
                                        <p:attrNameLst>
                                          <p:attrName>ppt_x</p:attrName>
                                        </p:attrNameLst>
                                      </p:cBhvr>
                                      <p:tavLst>
                                        <p:tav tm="0">
                                          <p:val>
                                            <p:strVal val="#ppt_x"/>
                                          </p:val>
                                        </p:tav>
                                        <p:tav tm="100000">
                                          <p:val>
                                            <p:strVal val="#ppt_x"/>
                                          </p:val>
                                        </p:tav>
                                      </p:tavLst>
                                    </p:anim>
                                    <p:anim calcmode="lin" valueType="num">
                                      <p:cBhvr>
                                        <p:cTn id="10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ldLvl="0" animBg="1"/>
      <p:bldP spid="22" grpId="0"/>
      <p:bldP spid="23" grpId="0" bldLvl="0" animBg="1"/>
      <p:bldP spid="24" grpId="0"/>
      <p:bldP spid="25" grpId="0" bldLvl="0" animBg="1"/>
      <p:bldP spid="26" grpId="0"/>
      <p:bldP spid="27" grpId="0" bldLvl="0" animBg="1"/>
      <p:bldP spid="28" grpId="0"/>
      <p:bldP spid="29" grpId="0" bldLvl="0" animBg="1"/>
      <p:bldP spid="30" grpId="0"/>
      <p:bldP spid="31" grpId="0" bldLvl="0" animBg="1"/>
      <p:bldP spid="33" grpId="0" animBg="1"/>
      <p:bldP spid="34" grpId="0" animBg="1"/>
      <p:bldP spid="35" grpId="0" animBg="1"/>
      <p:bldP spid="36" grpId="0" animBg="1"/>
      <p:bldP spid="42" grpId="0" animBg="1"/>
      <p:bldP spid="47" grpId="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1200815" y="6701718"/>
            <a:ext cx="220980" cy="106680"/>
          </a:xfrm>
          <a:prstGeom prst="rect">
            <a:avLst/>
          </a:prstGeom>
          <a:noFill/>
        </p:spPr>
        <p:txBody>
          <a:bodyPr wrap="none" rtlCol="0">
            <a:spAutoFit/>
          </a:bodyPr>
          <a:lstStyle/>
          <a:p>
            <a:r>
              <a:rPr lang="zh-CN" altLang="en-US" sz="100" dirty="0" smtClean="0"/>
              <a:t>延时符</a:t>
            </a:r>
            <a:endParaRPr lang="zh-CN" altLang="en-US" sz="100" dirty="0"/>
          </a:p>
        </p:txBody>
      </p:sp>
      <p:sp>
        <p:nvSpPr>
          <p:cNvPr id="32" name="TextBox 31"/>
          <p:cNvSpPr txBox="1"/>
          <p:nvPr/>
        </p:nvSpPr>
        <p:spPr>
          <a:xfrm>
            <a:off x="1216239" y="262532"/>
            <a:ext cx="2063750" cy="361315"/>
          </a:xfrm>
          <a:prstGeom prst="rect">
            <a:avLst/>
          </a:prstGeom>
          <a:noFill/>
        </p:spPr>
        <p:txBody>
          <a:bodyPr wrap="none" lIns="71970" tIns="35985" rIns="71970" bIns="35985" rtlCol="0">
            <a:spAutoFit/>
          </a:bodyPr>
          <a:lstStyle/>
          <a:p>
            <a:r>
              <a:rPr lang="zh-CN" altLang="en-US" sz="1890" dirty="0" smtClean="0">
                <a:solidFill>
                  <a:schemeClr val="bg1"/>
                </a:solidFill>
                <a:latin typeface="方正兰亭粗黑简体" panose="02000000000000000000" pitchFamily="2" charset="-122"/>
                <a:ea typeface="方正兰亭粗黑简体" panose="02000000000000000000" pitchFamily="2" charset="-122"/>
              </a:rPr>
              <a:t>工作中存在的问题</a:t>
            </a:r>
            <a:endParaRPr lang="zh-CN" altLang="en-US" sz="1890" dirty="0">
              <a:solidFill>
                <a:schemeClr val="bg1"/>
              </a:solidFill>
              <a:latin typeface="方正兰亭粗黑简体" panose="02000000000000000000" pitchFamily="2" charset="-122"/>
              <a:ea typeface="方正兰亭粗黑简体" panose="02000000000000000000" pitchFamily="2" charset="-122"/>
            </a:endParaRPr>
          </a:p>
        </p:txBody>
      </p:sp>
      <p:sp>
        <p:nvSpPr>
          <p:cNvPr id="34" name="TextBox 33"/>
          <p:cNvSpPr txBox="1"/>
          <p:nvPr/>
        </p:nvSpPr>
        <p:spPr>
          <a:xfrm>
            <a:off x="327513" y="265465"/>
            <a:ext cx="962774" cy="361315"/>
          </a:xfrm>
          <a:prstGeom prst="rect">
            <a:avLst/>
          </a:prstGeom>
          <a:noFill/>
        </p:spPr>
        <p:txBody>
          <a:bodyPr wrap="square" lIns="71970" tIns="35985" rIns="71970" bIns="35985" rtlCol="0">
            <a:spAutoFit/>
          </a:bodyPr>
          <a:lstStyle/>
          <a:p>
            <a:r>
              <a:rPr lang="en-US" altLang="zh-CN" sz="1890" b="1" dirty="0">
                <a:solidFill>
                  <a:schemeClr val="bg1"/>
                </a:solidFill>
                <a:latin typeface="微软雅黑" panose="020B0503020204020204" pitchFamily="34" charset="-122"/>
                <a:ea typeface="微软雅黑" panose="020B0503020204020204" pitchFamily="34" charset="-122"/>
              </a:rPr>
              <a:t>LOGO</a:t>
            </a:r>
            <a:endParaRPr lang="zh-CN" altLang="en-US" sz="1890" b="1" dirty="0">
              <a:solidFill>
                <a:schemeClr val="bg1"/>
              </a:solidFill>
              <a:latin typeface="微软雅黑" panose="020B0503020204020204" pitchFamily="34" charset="-122"/>
              <a:ea typeface="微软雅黑" panose="020B0503020204020204" pitchFamily="34" charset="-122"/>
            </a:endParaRPr>
          </a:p>
        </p:txBody>
      </p:sp>
      <p:sp>
        <p:nvSpPr>
          <p:cNvPr id="35" name="流程图: 摘录 34"/>
          <p:cNvSpPr/>
          <p:nvPr/>
        </p:nvSpPr>
        <p:spPr>
          <a:xfrm rot="5400000">
            <a:off x="14656" y="285354"/>
            <a:ext cx="298505" cy="296723"/>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970" tIns="35985" rIns="71970" bIns="35985" rtlCol="0" anchor="ctr"/>
          <a:lstStyle/>
          <a:p>
            <a:pPr algn="ctr"/>
            <a:endParaRPr lang="zh-CN" altLang="en-US" sz="100">
              <a:solidFill>
                <a:srgbClr val="005A9E"/>
              </a:solidFill>
            </a:endParaRPr>
          </a:p>
        </p:txBody>
      </p:sp>
      <p:sp>
        <p:nvSpPr>
          <p:cNvPr id="26" name="矩形 6"/>
          <p:cNvSpPr>
            <a:spLocks noChangeArrowheads="1"/>
          </p:cNvSpPr>
          <p:nvPr/>
        </p:nvSpPr>
        <p:spPr bwMode="auto">
          <a:xfrm flipV="1">
            <a:off x="130175" y="2687778"/>
            <a:ext cx="3619203" cy="291286"/>
          </a:xfrm>
          <a:prstGeom prst="rect">
            <a:avLst/>
          </a:prstGeom>
          <a:solidFill>
            <a:srgbClr val="005A9E">
              <a:alpha val="39999"/>
            </a:srgbClr>
          </a:solidFill>
          <a:ln>
            <a:noFill/>
          </a:ln>
        </p:spPr>
        <p:txBody>
          <a:bodyPr lIns="72001" tIns="36001" rIns="72001" bIns="36001"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90">
              <a:solidFill>
                <a:srgbClr val="FFFFFF"/>
              </a:solidFill>
              <a:sym typeface="方正兰亭黑_GBK" panose="02000000000000000000" pitchFamily="2" charset="-122"/>
            </a:endParaRPr>
          </a:p>
        </p:txBody>
      </p:sp>
      <p:grpSp>
        <p:nvGrpSpPr>
          <p:cNvPr id="27" name="组合 8"/>
          <p:cNvGrpSpPr/>
          <p:nvPr/>
        </p:nvGrpSpPr>
        <p:grpSpPr bwMode="auto">
          <a:xfrm flipV="1">
            <a:off x="2777491" y="2902408"/>
            <a:ext cx="1822728" cy="1821477"/>
            <a:chOff x="0" y="0"/>
            <a:chExt cx="1970470" cy="1970470"/>
          </a:xfrm>
          <a:solidFill>
            <a:srgbClr val="005A9E"/>
          </a:solidFill>
        </p:grpSpPr>
        <p:sp>
          <p:nvSpPr>
            <p:cNvPr id="28"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100"/>
            </a:p>
          </p:txBody>
        </p:sp>
        <p:sp>
          <p:nvSpPr>
            <p:cNvPr id="29"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100"/>
            </a:p>
          </p:txBody>
        </p:sp>
      </p:grpSp>
      <p:sp>
        <p:nvSpPr>
          <p:cNvPr id="30" name="矩形 11"/>
          <p:cNvSpPr>
            <a:spLocks noChangeArrowheads="1"/>
          </p:cNvSpPr>
          <p:nvPr/>
        </p:nvSpPr>
        <p:spPr bwMode="auto">
          <a:xfrm flipV="1">
            <a:off x="5519658" y="2687778"/>
            <a:ext cx="4095512" cy="291286"/>
          </a:xfrm>
          <a:prstGeom prst="rect">
            <a:avLst/>
          </a:prstGeom>
          <a:solidFill>
            <a:srgbClr val="005A9E">
              <a:alpha val="39999"/>
            </a:srgbClr>
          </a:solidFill>
          <a:ln>
            <a:noFill/>
          </a:ln>
        </p:spPr>
        <p:txBody>
          <a:bodyPr lIns="72001" tIns="36001" rIns="72001" bIns="36001"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90">
              <a:solidFill>
                <a:srgbClr val="FFFFFF"/>
              </a:solidFill>
              <a:sym typeface="方正兰亭黑_GBK" panose="02000000000000000000" pitchFamily="2" charset="-122"/>
            </a:endParaRPr>
          </a:p>
        </p:txBody>
      </p:sp>
      <p:grpSp>
        <p:nvGrpSpPr>
          <p:cNvPr id="31" name="组合 13"/>
          <p:cNvGrpSpPr/>
          <p:nvPr/>
        </p:nvGrpSpPr>
        <p:grpSpPr bwMode="auto">
          <a:xfrm flipV="1">
            <a:off x="4737656" y="2979243"/>
            <a:ext cx="1821478" cy="1821477"/>
            <a:chOff x="0" y="0"/>
            <a:chExt cx="1970470" cy="1970470"/>
          </a:xfrm>
          <a:solidFill>
            <a:srgbClr val="005A9E"/>
          </a:solidFill>
        </p:grpSpPr>
        <p:sp>
          <p:nvSpPr>
            <p:cNvPr id="36"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100"/>
            </a:p>
          </p:txBody>
        </p:sp>
        <p:sp>
          <p:nvSpPr>
            <p:cNvPr id="37"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100"/>
            </a:p>
          </p:txBody>
        </p:sp>
      </p:grpSp>
      <p:sp>
        <p:nvSpPr>
          <p:cNvPr id="38" name="矩形 37"/>
          <p:cNvSpPr>
            <a:spLocks noChangeArrowheads="1"/>
          </p:cNvSpPr>
          <p:nvPr/>
        </p:nvSpPr>
        <p:spPr bwMode="auto">
          <a:xfrm>
            <a:off x="130175" y="2235557"/>
            <a:ext cx="5306914" cy="290036"/>
          </a:xfrm>
          <a:prstGeom prst="rect">
            <a:avLst/>
          </a:prstGeom>
          <a:solidFill>
            <a:srgbClr val="005A9E">
              <a:alpha val="39999"/>
            </a:srgbClr>
          </a:solidFill>
          <a:ln>
            <a:noFill/>
          </a:ln>
        </p:spPr>
        <p:txBody>
          <a:bodyPr lIns="72001" tIns="36001" rIns="72001" bIns="36001"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90">
              <a:solidFill>
                <a:srgbClr val="FFFFFF"/>
              </a:solidFill>
              <a:sym typeface="方正兰亭黑_GBK" panose="02000000000000000000" pitchFamily="2" charset="-122"/>
            </a:endParaRPr>
          </a:p>
        </p:txBody>
      </p:sp>
      <p:grpSp>
        <p:nvGrpSpPr>
          <p:cNvPr id="39" name="组合 3"/>
          <p:cNvGrpSpPr/>
          <p:nvPr/>
        </p:nvGrpSpPr>
        <p:grpSpPr bwMode="auto">
          <a:xfrm>
            <a:off x="4480799" y="702866"/>
            <a:ext cx="1821478" cy="1822728"/>
            <a:chOff x="0" y="0"/>
            <a:chExt cx="1970470" cy="1970470"/>
          </a:xfrm>
          <a:solidFill>
            <a:srgbClr val="005A9E"/>
          </a:solidFill>
        </p:grpSpPr>
        <p:sp>
          <p:nvSpPr>
            <p:cNvPr id="4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100"/>
            </a:p>
          </p:txBody>
        </p:sp>
        <p:sp>
          <p:nvSpPr>
            <p:cNvPr id="4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100"/>
            </a:p>
          </p:txBody>
        </p:sp>
      </p:grpSp>
      <p:sp>
        <p:nvSpPr>
          <p:cNvPr id="42" name="任意多边形 41"/>
          <p:cNvSpPr>
            <a:spLocks noChangeArrowheads="1"/>
          </p:cNvSpPr>
          <p:nvPr/>
        </p:nvSpPr>
        <p:spPr bwMode="auto">
          <a:xfrm>
            <a:off x="9241473" y="4853106"/>
            <a:ext cx="500063" cy="31504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72008" tIns="36004" rIns="72008" bIns="36004" anchor="ctr"/>
          <a:lstStyle/>
          <a:p>
            <a:endParaRPr lang="zh-CN" altLang="en-US" sz="100"/>
          </a:p>
        </p:txBody>
      </p:sp>
      <p:sp>
        <p:nvSpPr>
          <p:cNvPr id="43" name="TextBox 15"/>
          <p:cNvSpPr>
            <a:spLocks noChangeArrowheads="1"/>
          </p:cNvSpPr>
          <p:nvPr/>
        </p:nvSpPr>
        <p:spPr bwMode="auto">
          <a:xfrm>
            <a:off x="9303981" y="4889362"/>
            <a:ext cx="357545" cy="23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89" tIns="26994" rIns="53989" bIns="26994">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55">
                <a:solidFill>
                  <a:schemeClr val="bg1"/>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rPr>
              <a:t>* </a:t>
            </a:r>
            <a:endParaRPr lang="zh-CN" altLang="zh-CN" sz="1155" b="1">
              <a:solidFill>
                <a:schemeClr val="bg1"/>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endParaRPr>
          </a:p>
        </p:txBody>
      </p:sp>
      <p:grpSp>
        <p:nvGrpSpPr>
          <p:cNvPr id="44" name="组合 43"/>
          <p:cNvGrpSpPr/>
          <p:nvPr/>
        </p:nvGrpSpPr>
        <p:grpSpPr>
          <a:xfrm>
            <a:off x="4764755" y="986506"/>
            <a:ext cx="1306211" cy="1306280"/>
            <a:chOff x="4480409" y="939530"/>
            <a:chExt cx="1244010" cy="1244076"/>
          </a:xfrm>
        </p:grpSpPr>
        <p:grpSp>
          <p:nvGrpSpPr>
            <p:cNvPr id="45" name="组合 44"/>
            <p:cNvGrpSpPr/>
            <p:nvPr/>
          </p:nvGrpSpPr>
          <p:grpSpPr>
            <a:xfrm>
              <a:off x="4480409" y="939530"/>
              <a:ext cx="1244010" cy="1244076"/>
              <a:chOff x="302855" y="-552324"/>
              <a:chExt cx="4000500" cy="4000703"/>
            </a:xfrm>
            <a:effectLst>
              <a:outerShdw blurRad="444500" dist="254000" dir="8100000" algn="tr" rotWithShape="0">
                <a:prstClr val="black">
                  <a:alpha val="50000"/>
                </a:prstClr>
              </a:outerShdw>
            </a:effectLst>
          </p:grpSpPr>
          <p:sp>
            <p:nvSpPr>
              <p:cNvPr id="47" name="同心圆 46"/>
              <p:cNvSpPr/>
              <p:nvPr/>
            </p:nvSpPr>
            <p:spPr>
              <a:xfrm>
                <a:off x="302855" y="-552121"/>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48" name="椭圆 47"/>
              <p:cNvSpPr/>
              <p:nvPr/>
            </p:nvSpPr>
            <p:spPr>
              <a:xfrm>
                <a:off x="306537" y="-552324"/>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46" name="文本框 3"/>
            <p:cNvSpPr>
              <a:spLocks noChangeArrowheads="1"/>
            </p:cNvSpPr>
            <p:nvPr/>
          </p:nvSpPr>
          <p:spPr bwMode="auto">
            <a:xfrm>
              <a:off x="4724437" y="1251063"/>
              <a:ext cx="755952" cy="62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1" tIns="36001" rIns="72001" bIns="36001">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200" dirty="0">
                  <a:solidFill>
                    <a:srgbClr val="005A9E"/>
                  </a:solidFill>
                  <a:sym typeface="方正兰亭黑_GBK" panose="02000000000000000000" pitchFamily="2" charset="-122"/>
                </a:rPr>
                <a:t>01</a:t>
              </a:r>
              <a:endParaRPr lang="zh-CN" altLang="en-US" sz="4725" dirty="0">
                <a:solidFill>
                  <a:srgbClr val="005A9E"/>
                </a:solidFill>
                <a:sym typeface="方正兰亭黑_GBK" panose="02000000000000000000" pitchFamily="2" charset="-122"/>
              </a:endParaRPr>
            </a:p>
          </p:txBody>
        </p:sp>
      </p:grpSp>
      <p:grpSp>
        <p:nvGrpSpPr>
          <p:cNvPr id="49" name="组合 48"/>
          <p:cNvGrpSpPr/>
          <p:nvPr/>
        </p:nvGrpSpPr>
        <p:grpSpPr>
          <a:xfrm>
            <a:off x="3035948" y="3183436"/>
            <a:ext cx="1306210" cy="1306214"/>
            <a:chOff x="2833926" y="3031843"/>
            <a:chExt cx="1244010" cy="1244013"/>
          </a:xfrm>
        </p:grpSpPr>
        <p:grpSp>
          <p:nvGrpSpPr>
            <p:cNvPr id="50" name="组合 49"/>
            <p:cNvGrpSpPr/>
            <p:nvPr/>
          </p:nvGrpSpPr>
          <p:grpSpPr>
            <a:xfrm>
              <a:off x="2833926" y="3031843"/>
              <a:ext cx="1244010" cy="1244013"/>
              <a:chOff x="333972" y="-172886"/>
              <a:chExt cx="4000500" cy="4000500"/>
            </a:xfrm>
            <a:effectLst>
              <a:outerShdw blurRad="444500" dist="254000" dir="8100000" algn="tr" rotWithShape="0">
                <a:prstClr val="black">
                  <a:alpha val="50000"/>
                </a:prstClr>
              </a:outerShdw>
            </a:effectLst>
          </p:grpSpPr>
          <p:sp>
            <p:nvSpPr>
              <p:cNvPr id="52" name="同心圆 51"/>
              <p:cNvSpPr/>
              <p:nvPr/>
            </p:nvSpPr>
            <p:spPr>
              <a:xfrm>
                <a:off x="333972" y="-172886"/>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53" name="椭圆 52"/>
              <p:cNvSpPr/>
              <p:nvPr/>
            </p:nvSpPr>
            <p:spPr>
              <a:xfrm>
                <a:off x="421280" y="-85574"/>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51" name="文本框 16"/>
            <p:cNvSpPr>
              <a:spLocks noChangeArrowheads="1"/>
            </p:cNvSpPr>
            <p:nvPr/>
          </p:nvSpPr>
          <p:spPr bwMode="auto">
            <a:xfrm>
              <a:off x="3066029" y="3289830"/>
              <a:ext cx="748090" cy="62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1" tIns="36001" rIns="72001" bIns="36001">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200" dirty="0">
                  <a:solidFill>
                    <a:srgbClr val="005A9E"/>
                  </a:solidFill>
                  <a:sym typeface="方正兰亭黑_GBK" panose="02000000000000000000" pitchFamily="2" charset="-122"/>
                </a:rPr>
                <a:t>02</a:t>
              </a:r>
              <a:endParaRPr lang="zh-CN" altLang="en-US" sz="4200" dirty="0">
                <a:solidFill>
                  <a:srgbClr val="005A9E"/>
                </a:solidFill>
                <a:sym typeface="方正兰亭黑_GBK" panose="02000000000000000000" pitchFamily="2" charset="-122"/>
              </a:endParaRPr>
            </a:p>
          </p:txBody>
        </p:sp>
      </p:grpSp>
      <p:grpSp>
        <p:nvGrpSpPr>
          <p:cNvPr id="54" name="组合 53"/>
          <p:cNvGrpSpPr/>
          <p:nvPr/>
        </p:nvGrpSpPr>
        <p:grpSpPr>
          <a:xfrm>
            <a:off x="4994908" y="3263803"/>
            <a:ext cx="1306211" cy="1306214"/>
            <a:chOff x="4700208" y="3294650"/>
            <a:chExt cx="1244010" cy="1244013"/>
          </a:xfrm>
        </p:grpSpPr>
        <p:grpSp>
          <p:nvGrpSpPr>
            <p:cNvPr id="55" name="组合 54"/>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58" name="椭圆 57"/>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56" name="文本框 24"/>
            <p:cNvSpPr>
              <a:spLocks noChangeArrowheads="1"/>
            </p:cNvSpPr>
            <p:nvPr/>
          </p:nvSpPr>
          <p:spPr bwMode="auto">
            <a:xfrm>
              <a:off x="4911724" y="3531545"/>
              <a:ext cx="813405" cy="67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1" tIns="36001" rIns="72001" bIns="36001">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620" dirty="0">
                  <a:solidFill>
                    <a:schemeClr val="tx1">
                      <a:lumMod val="65000"/>
                      <a:lumOff val="35000"/>
                    </a:schemeClr>
                  </a:solidFill>
                  <a:sym typeface="方正兰亭黑_GBK" panose="02000000000000000000" pitchFamily="2" charset="-122"/>
                </a:rPr>
                <a:t>03</a:t>
              </a:r>
              <a:endParaRPr lang="zh-CN" altLang="en-US" sz="4620" dirty="0">
                <a:solidFill>
                  <a:schemeClr val="tx1">
                    <a:lumMod val="65000"/>
                    <a:lumOff val="35000"/>
                  </a:schemeClr>
                </a:solidFill>
                <a:sym typeface="方正兰亭黑_GBK" panose="02000000000000000000" pitchFamily="2" charset="-122"/>
              </a:endParaRPr>
            </a:p>
          </p:txBody>
        </p:sp>
      </p:grpSp>
      <p:sp>
        <p:nvSpPr>
          <p:cNvPr id="3" name="对角圆角矩形 2"/>
          <p:cNvSpPr/>
          <p:nvPr/>
        </p:nvSpPr>
        <p:spPr>
          <a:xfrm>
            <a:off x="-30480" y="1270"/>
            <a:ext cx="9812655" cy="58166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经费审批要求（续）</a:t>
            </a:r>
            <a:endParaRPr lang="zh-CN" altLang="en-US" sz="2400" b="1" strike="noStrike" noProof="1">
              <a:solidFill>
                <a:schemeClr val="bg1"/>
              </a:solidFill>
              <a:latin typeface="微软雅黑" panose="020B0503020204020204" pitchFamily="34" charset="-122"/>
              <a:ea typeface="微软雅黑" panose="020B0503020204020204" pitchFamily="34" charset="-122"/>
            </a:endParaRPr>
          </a:p>
        </p:txBody>
      </p:sp>
      <p:sp>
        <p:nvSpPr>
          <p:cNvPr id="2" name="对角圆角矩形 1"/>
          <p:cNvSpPr/>
          <p:nvPr/>
        </p:nvSpPr>
        <p:spPr>
          <a:xfrm>
            <a:off x="-7620" y="5006340"/>
            <a:ext cx="9856470" cy="413385"/>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a:solidFill>
                  <a:schemeClr val="bg1"/>
                </a:solidFill>
                <a:latin typeface="微软雅黑" panose="020B0503020204020204" pitchFamily="34" charset="-122"/>
                <a:ea typeface="微软雅黑" panose="020B0503020204020204" pitchFamily="34" charset="-122"/>
                <a:sym typeface="+mn-ea"/>
              </a:rPr>
              <a:t>经费审批的关注事项 </a:t>
            </a: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11785" y="835660"/>
            <a:ext cx="3950335" cy="1013460"/>
            <a:chOff x="491" y="1316"/>
            <a:chExt cx="6221" cy="1596"/>
          </a:xfrm>
        </p:grpSpPr>
        <p:sp>
          <p:nvSpPr>
            <p:cNvPr id="5" name="TextBox 40"/>
            <p:cNvSpPr txBox="1"/>
            <p:nvPr/>
          </p:nvSpPr>
          <p:spPr>
            <a:xfrm>
              <a:off x="491" y="1799"/>
              <a:ext cx="6221" cy="1113"/>
            </a:xfrm>
            <a:prstGeom prst="rect">
              <a:avLst/>
            </a:prstGeom>
            <a:noFill/>
          </p:spPr>
          <p:txBody>
            <a:bodyPr wrap="square" rtlCol="0">
              <a:spAutoFit/>
            </a:bodyPr>
            <a:lstStyle/>
            <a:p>
              <a:r>
                <a:rPr sz="1000" b="1" dirty="0">
                  <a:solidFill>
                    <a:srgbClr val="FF0000"/>
                  </a:solidFill>
                  <a:latin typeface="微软雅黑" panose="020B0503020204020204" pitchFamily="34" charset="-122"/>
                  <a:ea typeface="微软雅黑" panose="020B0503020204020204" pitchFamily="34" charset="-122"/>
                </a:rPr>
                <a:t>学校预算经费</a:t>
              </a:r>
              <a:r>
                <a:rPr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sz="10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sz="1000" dirty="0">
                  <a:solidFill>
                    <a:schemeClr val="tx1">
                      <a:lumMod val="65000"/>
                      <a:lumOff val="35000"/>
                    </a:schemeClr>
                  </a:solidFill>
                  <a:latin typeface="微软雅黑" panose="020B0503020204020204" pitchFamily="34" charset="-122"/>
                  <a:ea typeface="微软雅黑" panose="020B0503020204020204" pitchFamily="34" charset="-122"/>
                </a:rPr>
                <a:t>字头经费</a:t>
              </a:r>
              <a:r>
                <a:rPr sz="1000" dirty="0">
                  <a:solidFill>
                    <a:schemeClr val="tx1">
                      <a:lumMod val="65000"/>
                      <a:lumOff val="35000"/>
                    </a:schemeClr>
                  </a:solidFill>
                  <a:latin typeface="微软雅黑" panose="020B0503020204020204" pitchFamily="34" charset="-122"/>
                  <a:ea typeface="微软雅黑" panose="020B0503020204020204" pitchFamily="34" charset="-122"/>
                </a:rPr>
                <a:t>、K字头经费</a:t>
              </a:r>
              <a:r>
                <a:rPr lang="zh-CN" sz="1000" dirty="0">
                  <a:solidFill>
                    <a:schemeClr val="tx1">
                      <a:lumMod val="65000"/>
                      <a:lumOff val="35000"/>
                    </a:schemeClr>
                  </a:solidFill>
                  <a:latin typeface="微软雅黑" panose="020B0503020204020204" pitchFamily="34" charset="-122"/>
                  <a:ea typeface="微软雅黑" panose="020B0503020204020204" pitchFamily="34" charset="-122"/>
                </a:rPr>
                <a:t>等）</a:t>
              </a:r>
              <a:r>
                <a:rPr sz="1000" dirty="0">
                  <a:solidFill>
                    <a:schemeClr val="tx1">
                      <a:lumMod val="65000"/>
                      <a:lumOff val="35000"/>
                    </a:schemeClr>
                  </a:solidFill>
                  <a:latin typeface="微软雅黑" panose="020B0503020204020204" pitchFamily="34" charset="-122"/>
                  <a:ea typeface="微软雅黑" panose="020B0503020204020204" pitchFamily="34" charset="-122"/>
                </a:rPr>
                <a:t>、</a:t>
              </a:r>
              <a:r>
                <a:rPr sz="1000" b="1" dirty="0">
                  <a:solidFill>
                    <a:srgbClr val="FF0000"/>
                  </a:solidFill>
                  <a:latin typeface="微软雅黑" panose="020B0503020204020204" pitchFamily="34" charset="-122"/>
                  <a:ea typeface="微软雅黑" panose="020B0503020204020204" pitchFamily="34" charset="-122"/>
                </a:rPr>
                <a:t>高水平大学建设经费</a:t>
              </a:r>
              <a:r>
                <a:rPr sz="1000" b="1" dirty="0">
                  <a:solidFill>
                    <a:srgbClr val="0000FF"/>
                  </a:solidFill>
                  <a:latin typeface="微软雅黑" panose="020B0503020204020204" pitchFamily="34" charset="-122"/>
                  <a:ea typeface="微软雅黑" panose="020B0503020204020204" pitchFamily="34" charset="-122"/>
                </a:rPr>
                <a:t>不得报销</a:t>
              </a:r>
              <a:r>
                <a:rPr sz="1000" dirty="0">
                  <a:solidFill>
                    <a:schemeClr val="tx1">
                      <a:lumMod val="65000"/>
                      <a:lumOff val="35000"/>
                    </a:schemeClr>
                  </a:solidFill>
                  <a:latin typeface="微软雅黑" panose="020B0503020204020204" pitchFamily="34" charset="-122"/>
                  <a:ea typeface="微软雅黑" panose="020B0503020204020204" pitchFamily="34" charset="-122"/>
                </a:rPr>
                <a:t>私家车汽油费、路桥费。公务用车的汽油费、路桥费、保险费、维修费用等在交通费卡中开支。实行公务用车保险、维修、加油政府集中采购和定点保险、定点维修制度。</a:t>
              </a:r>
              <a:endParaRPr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40"/>
            <p:cNvSpPr txBox="1"/>
            <p:nvPr/>
          </p:nvSpPr>
          <p:spPr>
            <a:xfrm>
              <a:off x="1402" y="1316"/>
              <a:ext cx="4770" cy="483"/>
            </a:xfrm>
            <a:prstGeom prst="rect">
              <a:avLst/>
            </a:prstGeom>
            <a:noFill/>
          </p:spPr>
          <p:txBody>
            <a:bodyPr wrap="squar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汽油费、路桥费等相关费用</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11785" y="3183255"/>
            <a:ext cx="2487930" cy="1337310"/>
            <a:chOff x="491" y="5013"/>
            <a:chExt cx="3918" cy="2106"/>
          </a:xfrm>
        </p:grpSpPr>
        <p:sp>
          <p:nvSpPr>
            <p:cNvPr id="7" name="TextBox 40"/>
            <p:cNvSpPr txBox="1"/>
            <p:nvPr/>
          </p:nvSpPr>
          <p:spPr>
            <a:xfrm>
              <a:off x="491" y="5521"/>
              <a:ext cx="3918" cy="1598"/>
            </a:xfrm>
            <a:prstGeom prst="rect">
              <a:avLst/>
            </a:prstGeom>
            <a:noFill/>
          </p:spPr>
          <p:txBody>
            <a:bodyPr wrap="square" rtlCol="0">
              <a:spAutoFit/>
            </a:bodyPr>
            <a:lstStyle/>
            <a:p>
              <a:r>
                <a:rPr sz="1000" dirty="0">
                  <a:solidFill>
                    <a:schemeClr val="tx1">
                      <a:lumMod val="65000"/>
                      <a:lumOff val="35000"/>
                    </a:schemeClr>
                  </a:solidFill>
                  <a:latin typeface="微软雅黑" panose="020B0503020204020204" pitchFamily="34" charset="-122"/>
                  <a:ea typeface="微软雅黑" panose="020B0503020204020204" pitchFamily="34" charset="-122"/>
                </a:rPr>
                <a:t>专家评审费、劳务费、咨询费支出</a:t>
              </a:r>
              <a:r>
                <a:rPr sz="1000" b="1" u="sng" dirty="0">
                  <a:solidFill>
                    <a:srgbClr val="FF0000"/>
                  </a:solidFill>
                  <a:latin typeface="微软雅黑" panose="020B0503020204020204" pitchFamily="34" charset="-122"/>
                  <a:ea typeface="微软雅黑" panose="020B0503020204020204" pitchFamily="34" charset="-122"/>
                </a:rPr>
                <a:t>必须发放至本人银行账户</a:t>
              </a:r>
              <a:r>
                <a:rPr sz="1000" dirty="0">
                  <a:solidFill>
                    <a:schemeClr val="tx1">
                      <a:lumMod val="65000"/>
                      <a:lumOff val="35000"/>
                    </a:schemeClr>
                  </a:solidFill>
                  <a:latin typeface="微软雅黑" panose="020B0503020204020204" pitchFamily="34" charset="-122"/>
                  <a:ea typeface="微软雅黑" panose="020B0503020204020204" pitchFamily="34" charset="-122"/>
                  <a:cs typeface="+mn-ea"/>
                </a:rPr>
                <a:t>(外籍人员视情况而定)。</a:t>
              </a:r>
              <a:r>
                <a:rPr sz="1000" dirty="0">
                  <a:solidFill>
                    <a:schemeClr val="tx1">
                      <a:lumMod val="65000"/>
                      <a:lumOff val="35000"/>
                    </a:schemeClr>
                  </a:solidFill>
                  <a:latin typeface="微软雅黑" panose="020B0503020204020204" pitchFamily="34" charset="-122"/>
                  <a:ea typeface="微软雅黑" panose="020B0503020204020204" pitchFamily="34" charset="-122"/>
                </a:rPr>
                <a:t>其中领款人为校内在编人员（包括人才租赁）的，一律发放至本人工资卡（与工资薪金合并计税发放）。领款人为校外人员和合同制人员的，发放至本人银行卡。</a:t>
              </a:r>
              <a:endParaRPr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40"/>
            <p:cNvSpPr txBox="1"/>
            <p:nvPr/>
          </p:nvSpPr>
          <p:spPr>
            <a:xfrm>
              <a:off x="1402" y="5013"/>
              <a:ext cx="2097" cy="483"/>
            </a:xfrm>
            <a:prstGeom prst="rect">
              <a:avLst/>
            </a:prstGeom>
            <a:noFill/>
          </p:spPr>
          <p:txBody>
            <a:bodyPr wrap="squar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专家劳务费等</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649085" y="3085465"/>
            <a:ext cx="2821940" cy="1511935"/>
            <a:chOff x="10471" y="4859"/>
            <a:chExt cx="4444" cy="2381"/>
          </a:xfrm>
        </p:grpSpPr>
        <p:sp>
          <p:nvSpPr>
            <p:cNvPr id="8" name="TextBox 40"/>
            <p:cNvSpPr txBox="1"/>
            <p:nvPr/>
          </p:nvSpPr>
          <p:spPr>
            <a:xfrm>
              <a:off x="10734" y="5400"/>
              <a:ext cx="3918" cy="1840"/>
            </a:xfrm>
            <a:prstGeom prst="rect">
              <a:avLst/>
            </a:prstGeom>
            <a:noFill/>
          </p:spPr>
          <p:txBody>
            <a:bodyPr wrap="square" rtlCol="0">
              <a:spAutoFit/>
            </a:bodyPr>
            <a:lstStyle/>
            <a:p>
              <a:r>
                <a:rPr sz="1000" dirty="0">
                  <a:solidFill>
                    <a:schemeClr val="tx1">
                      <a:lumMod val="65000"/>
                      <a:lumOff val="35000"/>
                    </a:schemeClr>
                  </a:solidFill>
                  <a:latin typeface="微软雅黑" panose="020B0503020204020204" pitchFamily="34" charset="-122"/>
                  <a:ea typeface="微软雅黑" panose="020B0503020204020204" pitchFamily="34" charset="-122"/>
                </a:rPr>
                <a:t>公务接待费、会议费、培训费、差旅费、出国经费等必须严格按照规定的</a:t>
              </a:r>
              <a:r>
                <a:rPr sz="1000" b="1" dirty="0">
                  <a:solidFill>
                    <a:srgbClr val="FF0000"/>
                  </a:solidFill>
                  <a:latin typeface="微软雅黑" panose="020B0503020204020204" pitchFamily="34" charset="-122"/>
                  <a:ea typeface="微软雅黑" panose="020B0503020204020204" pitchFamily="34" charset="-122"/>
                </a:rPr>
                <a:t>范围和标准</a:t>
              </a:r>
              <a:r>
                <a:rPr sz="1000" dirty="0">
                  <a:solidFill>
                    <a:schemeClr val="tx1">
                      <a:lumMod val="65000"/>
                      <a:lumOff val="35000"/>
                    </a:schemeClr>
                  </a:solidFill>
                  <a:latin typeface="微软雅黑" panose="020B0503020204020204" pitchFamily="34" charset="-122"/>
                  <a:ea typeface="微软雅黑" panose="020B0503020204020204" pitchFamily="34" charset="-122"/>
                </a:rPr>
                <a:t>执行，超过规定的范围和标准的费用一律不予报销。会议费报销原则上应“</a:t>
              </a:r>
              <a:r>
                <a:rPr sz="1000" b="1" dirty="0">
                  <a:solidFill>
                    <a:srgbClr val="FF0000"/>
                  </a:solidFill>
                  <a:latin typeface="微软雅黑" panose="020B0503020204020204" pitchFamily="34" charset="-122"/>
                  <a:ea typeface="微软雅黑" panose="020B0503020204020204" pitchFamily="34" charset="-122"/>
                </a:rPr>
                <a:t>一会一报”</a:t>
              </a:r>
              <a:r>
                <a:rPr sz="1000" dirty="0">
                  <a:solidFill>
                    <a:schemeClr val="tx1">
                      <a:lumMod val="65000"/>
                      <a:lumOff val="35000"/>
                    </a:schemeClr>
                  </a:solidFill>
                  <a:latin typeface="微软雅黑" panose="020B0503020204020204" pitchFamily="34" charset="-122"/>
                  <a:ea typeface="微软雅黑" panose="020B0503020204020204" pitchFamily="34" charset="-122"/>
                </a:rPr>
                <a:t>。公务接待费报销原则上应“</a:t>
              </a:r>
              <a:r>
                <a:rPr sz="1000" b="1" dirty="0">
                  <a:solidFill>
                    <a:srgbClr val="FF0000"/>
                  </a:solidFill>
                  <a:latin typeface="微软雅黑" panose="020B0503020204020204" pitchFamily="34" charset="-122"/>
                  <a:ea typeface="微软雅黑" panose="020B0503020204020204" pitchFamily="34" charset="-122"/>
                </a:rPr>
                <a:t>一事一报”</a:t>
              </a:r>
              <a:r>
                <a:rPr sz="1000" dirty="0">
                  <a:solidFill>
                    <a:schemeClr val="tx1">
                      <a:lumMod val="65000"/>
                      <a:lumOff val="35000"/>
                    </a:schemeClr>
                  </a:solidFill>
                  <a:latin typeface="微软雅黑" panose="020B0503020204020204" pitchFamily="34" charset="-122"/>
                  <a:ea typeface="微软雅黑" panose="020B0503020204020204" pitchFamily="34" charset="-122"/>
                </a:rPr>
                <a:t>，严格执行接待审批（清单）制度；</a:t>
              </a:r>
              <a:r>
                <a:rPr sz="1000" b="1" dirty="0">
                  <a:solidFill>
                    <a:srgbClr val="FF0000"/>
                  </a:solidFill>
                  <a:latin typeface="微软雅黑" panose="020B0503020204020204" pitchFamily="34" charset="-122"/>
                  <a:ea typeface="微软雅黑" panose="020B0503020204020204" pitchFamily="34" charset="-122"/>
                </a:rPr>
                <a:t>不得采用签单方式</a:t>
              </a:r>
              <a:r>
                <a:rPr sz="1000" dirty="0">
                  <a:solidFill>
                    <a:schemeClr val="tx1">
                      <a:lumMod val="65000"/>
                      <a:lumOff val="35000"/>
                    </a:schemeClr>
                  </a:solidFill>
                  <a:latin typeface="微软雅黑" panose="020B0503020204020204" pitchFamily="34" charset="-122"/>
                  <a:ea typeface="微软雅黑" panose="020B0503020204020204" pitchFamily="34" charset="-122"/>
                </a:rPr>
                <a:t>汇总开具大额发票。</a:t>
              </a:r>
              <a:endParaRPr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40"/>
            <p:cNvSpPr txBox="1"/>
            <p:nvPr/>
          </p:nvSpPr>
          <p:spPr>
            <a:xfrm>
              <a:off x="10471" y="4859"/>
              <a:ext cx="4444" cy="483"/>
            </a:xfrm>
            <a:prstGeom prst="rect">
              <a:avLst/>
            </a:prstGeom>
            <a:noFill/>
          </p:spPr>
          <p:txBody>
            <a:bodyPr wrap="squar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公务接待费、会议费、培训费等</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9349105" y="4613910"/>
            <a:ext cx="393065" cy="275590"/>
          </a:xfrm>
          <a:prstGeom prst="rect">
            <a:avLst/>
          </a:prstGeom>
          <a:noFill/>
        </p:spPr>
        <p:txBody>
          <a:bodyPr wrap="square" rtlCol="0">
            <a:spAutoFit/>
          </a:bodyPr>
          <a:lstStyle/>
          <a:p>
            <a:r>
              <a:rPr lang="en-US" altLang="zh-CN" sz="1200" dirty="0" smtClean="0"/>
              <a:t>7</a:t>
            </a:r>
            <a:endParaRPr lang="en-US" altLang="zh-CN" sz="1200" dirty="0" smtClean="0"/>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500"/>
                                        <p:tgtEl>
                                          <p:spTgt spid="3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heel(1)">
                                      <p:cBhvr>
                                        <p:cTn id="11" dur="500"/>
                                        <p:tgtEl>
                                          <p:spTgt spid="31"/>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500"/>
                                        <p:tgtEl>
                                          <p:spTgt spid="2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right)">
                                      <p:cBhvr>
                                        <p:cTn id="19" dur="500"/>
                                        <p:tgtEl>
                                          <p:spTgt spid="3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3500"/>
                            </p:stCondLst>
                            <p:childTnLst>
                              <p:par>
                                <p:cTn id="35" presetID="53" presetClass="entr" presetSubtype="16" fill="hold" nodeType="afterEffect">
                                  <p:stCondLst>
                                    <p:cond delay="30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p:stCondLst>
                              <p:cond delay="4300"/>
                            </p:stCondLst>
                            <p:childTnLst>
                              <p:par>
                                <p:cTn id="41" presetID="53" presetClass="entr" presetSubtype="16" fill="hold" nodeType="afterEffect">
                                  <p:stCondLst>
                                    <p:cond delay="600"/>
                                  </p:stCondLst>
                                  <p:childTnLst>
                                    <p:set>
                                      <p:cBhvr>
                                        <p:cTn id="42" dur="1" fill="hold">
                                          <p:stCondLst>
                                            <p:cond delay="0"/>
                                          </p:stCondLst>
                                        </p:cTn>
                                        <p:tgtEl>
                                          <p:spTgt spid="54"/>
                                        </p:tgtEl>
                                        <p:attrNameLst>
                                          <p:attrName>style.visibility</p:attrName>
                                        </p:attrNameLst>
                                      </p:cBhvr>
                                      <p:to>
                                        <p:strVal val="visible"/>
                                      </p:to>
                                    </p:set>
                                    <p:anim calcmode="lin" valueType="num">
                                      <p:cBhvr>
                                        <p:cTn id="43" dur="500" fill="hold"/>
                                        <p:tgtEl>
                                          <p:spTgt spid="54"/>
                                        </p:tgtEl>
                                        <p:attrNameLst>
                                          <p:attrName>ppt_w</p:attrName>
                                        </p:attrNameLst>
                                      </p:cBhvr>
                                      <p:tavLst>
                                        <p:tav tm="0">
                                          <p:val>
                                            <p:fltVal val="0"/>
                                          </p:val>
                                        </p:tav>
                                        <p:tav tm="100000">
                                          <p:val>
                                            <p:strVal val="#ppt_w"/>
                                          </p:val>
                                        </p:tav>
                                      </p:tavLst>
                                    </p:anim>
                                    <p:anim calcmode="lin" valueType="num">
                                      <p:cBhvr>
                                        <p:cTn id="44" dur="500" fill="hold"/>
                                        <p:tgtEl>
                                          <p:spTgt spid="54"/>
                                        </p:tgtEl>
                                        <p:attrNameLst>
                                          <p:attrName>ppt_h</p:attrName>
                                        </p:attrNameLst>
                                      </p:cBhvr>
                                      <p:tavLst>
                                        <p:tav tm="0">
                                          <p:val>
                                            <p:fltVal val="0"/>
                                          </p:val>
                                        </p:tav>
                                        <p:tav tm="100000">
                                          <p:val>
                                            <p:strVal val="#ppt_h"/>
                                          </p:val>
                                        </p:tav>
                                      </p:tavLst>
                                    </p:anim>
                                    <p:animEffect transition="in" filter="fade">
                                      <p:cBhvr>
                                        <p:cTn id="45" dur="500"/>
                                        <p:tgtEl>
                                          <p:spTgt spid="54"/>
                                        </p:tgtEl>
                                      </p:cBhvr>
                                    </p:animEffect>
                                  </p:childTnLst>
                                </p:cTn>
                              </p:par>
                            </p:childTnLst>
                          </p:cTn>
                        </p:par>
                        <p:par>
                          <p:cTn id="46" fill="hold">
                            <p:stCondLst>
                              <p:cond delay="5400"/>
                            </p:stCondLst>
                            <p:childTnLst>
                              <p:par>
                                <p:cTn id="47" presetID="34"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from="(-#ppt_w/2)" to="(#ppt_x)" calcmode="lin" valueType="num">
                                      <p:cBhvr>
                                        <p:cTn id="49" dur="600" fill="hold">
                                          <p:stCondLst>
                                            <p:cond delay="0"/>
                                          </p:stCondLst>
                                        </p:cTn>
                                        <p:tgtEl>
                                          <p:spTgt spid="11"/>
                                        </p:tgtEl>
                                        <p:attrNameLst>
                                          <p:attrName>ppt_x</p:attrName>
                                        </p:attrNameLst>
                                      </p:cBhvr>
                                    </p:anim>
                                    <p:anim from="0" to="-1.0" calcmode="lin" valueType="num">
                                      <p:cBhvr>
                                        <p:cTn id="50" dur="200" decel="50000" autoRev="1" fill="hold">
                                          <p:stCondLst>
                                            <p:cond delay="600"/>
                                          </p:stCondLst>
                                        </p:cTn>
                                        <p:tgtEl>
                                          <p:spTgt spid="11"/>
                                        </p:tgtEl>
                                        <p:attrNameLst>
                                          <p:attrName>xshear</p:attrName>
                                        </p:attrNameLst>
                                      </p:cBhvr>
                                    </p:anim>
                                    <p:animScale>
                                      <p:cBhvr>
                                        <p:cTn id="51" dur="200" decel="100000" autoRev="1" fill="hold">
                                          <p:stCondLst>
                                            <p:cond delay="600"/>
                                          </p:stCondLst>
                                        </p:cTn>
                                        <p:tgtEl>
                                          <p:spTgt spid="11"/>
                                        </p:tgtEl>
                                      </p:cBhvr>
                                      <p:from x="100000" y="100000"/>
                                      <p:to x="80000" y="100000"/>
                                    </p:animScale>
                                    <p:anim by="(#ppt_h/3+#ppt_w*0.1)" calcmode="lin" valueType="num">
                                      <p:cBhvr additive="sum">
                                        <p:cTn id="52" dur="200" decel="100000" autoRev="1" fill="hold">
                                          <p:stCondLst>
                                            <p:cond delay="600"/>
                                          </p:stCondLst>
                                        </p:cTn>
                                        <p:tgtEl>
                                          <p:spTgt spid="11"/>
                                        </p:tgtEl>
                                        <p:attrNameLst>
                                          <p:attrName>ppt_x</p:attrName>
                                        </p:attrNameLst>
                                      </p:cBhvr>
                                    </p:anim>
                                  </p:childTnLst>
                                </p:cTn>
                              </p:par>
                            </p:childTnLst>
                          </p:cTn>
                        </p:par>
                        <p:par>
                          <p:cTn id="53" fill="hold">
                            <p:stCondLst>
                              <p:cond delay="6400"/>
                            </p:stCondLst>
                            <p:childTnLst>
                              <p:par>
                                <p:cTn id="54" presetID="34"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from="(-#ppt_w/2)" to="(#ppt_x)" calcmode="lin" valueType="num">
                                      <p:cBhvr>
                                        <p:cTn id="56" dur="600" fill="hold">
                                          <p:stCondLst>
                                            <p:cond delay="0"/>
                                          </p:stCondLst>
                                        </p:cTn>
                                        <p:tgtEl>
                                          <p:spTgt spid="12"/>
                                        </p:tgtEl>
                                        <p:attrNameLst>
                                          <p:attrName>ppt_x</p:attrName>
                                        </p:attrNameLst>
                                      </p:cBhvr>
                                    </p:anim>
                                    <p:anim from="0" to="-1.0" calcmode="lin" valueType="num">
                                      <p:cBhvr>
                                        <p:cTn id="57" dur="200" decel="50000" autoRev="1" fill="hold">
                                          <p:stCondLst>
                                            <p:cond delay="600"/>
                                          </p:stCondLst>
                                        </p:cTn>
                                        <p:tgtEl>
                                          <p:spTgt spid="12"/>
                                        </p:tgtEl>
                                        <p:attrNameLst>
                                          <p:attrName>xshear</p:attrName>
                                        </p:attrNameLst>
                                      </p:cBhvr>
                                    </p:anim>
                                    <p:animScale>
                                      <p:cBhvr>
                                        <p:cTn id="58" dur="200" decel="100000" autoRev="1" fill="hold">
                                          <p:stCondLst>
                                            <p:cond delay="600"/>
                                          </p:stCondLst>
                                        </p:cTn>
                                        <p:tgtEl>
                                          <p:spTgt spid="12"/>
                                        </p:tgtEl>
                                      </p:cBhvr>
                                      <p:from x="100000" y="100000"/>
                                      <p:to x="80000" y="100000"/>
                                    </p:animScale>
                                    <p:anim by="(#ppt_h/3+#ppt_w*0.1)" calcmode="lin" valueType="num">
                                      <p:cBhvr additive="sum">
                                        <p:cTn id="59" dur="200" decel="100000" autoRev="1" fill="hold">
                                          <p:stCondLst>
                                            <p:cond delay="600"/>
                                          </p:stCondLst>
                                        </p:cTn>
                                        <p:tgtEl>
                                          <p:spTgt spid="12"/>
                                        </p:tgtEl>
                                        <p:attrNameLst>
                                          <p:attrName>ppt_x</p:attrName>
                                        </p:attrNameLst>
                                      </p:cBhvr>
                                    </p:anim>
                                  </p:childTnLst>
                                </p:cTn>
                              </p:par>
                            </p:childTnLst>
                          </p:cTn>
                        </p:par>
                        <p:par>
                          <p:cTn id="60" fill="hold">
                            <p:stCondLst>
                              <p:cond delay="7400"/>
                            </p:stCondLst>
                            <p:childTnLst>
                              <p:par>
                                <p:cTn id="61" presetID="34"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from="(-#ppt_w/2)" to="(#ppt_x)" calcmode="lin" valueType="num">
                                      <p:cBhvr>
                                        <p:cTn id="63" dur="600" fill="hold">
                                          <p:stCondLst>
                                            <p:cond delay="0"/>
                                          </p:stCondLst>
                                        </p:cTn>
                                        <p:tgtEl>
                                          <p:spTgt spid="13"/>
                                        </p:tgtEl>
                                        <p:attrNameLst>
                                          <p:attrName>ppt_x</p:attrName>
                                        </p:attrNameLst>
                                      </p:cBhvr>
                                    </p:anim>
                                    <p:anim from="0" to="-1.0" calcmode="lin" valueType="num">
                                      <p:cBhvr>
                                        <p:cTn id="64" dur="200" decel="50000" autoRev="1" fill="hold">
                                          <p:stCondLst>
                                            <p:cond delay="600"/>
                                          </p:stCondLst>
                                        </p:cTn>
                                        <p:tgtEl>
                                          <p:spTgt spid="13"/>
                                        </p:tgtEl>
                                        <p:attrNameLst>
                                          <p:attrName>xshear</p:attrName>
                                        </p:attrNameLst>
                                      </p:cBhvr>
                                    </p:anim>
                                    <p:animScale>
                                      <p:cBhvr>
                                        <p:cTn id="65" dur="200" decel="100000" autoRev="1" fill="hold">
                                          <p:stCondLst>
                                            <p:cond delay="600"/>
                                          </p:stCondLst>
                                        </p:cTn>
                                        <p:tgtEl>
                                          <p:spTgt spid="13"/>
                                        </p:tgtEl>
                                      </p:cBhvr>
                                      <p:from x="100000" y="100000"/>
                                      <p:to x="80000" y="100000"/>
                                    </p:animScale>
                                    <p:anim by="(#ppt_h/3+#ppt_w*0.1)" calcmode="lin" valueType="num">
                                      <p:cBhvr additive="sum">
                                        <p:cTn id="66"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30" grpId="0" bldLvl="0" animBg="1"/>
      <p:bldP spid="38" grpId="0"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9" descr="gg"/>
          <p:cNvPicPr>
            <a:picLocks noChangeAspect="1"/>
          </p:cNvPicPr>
          <p:nvPr/>
        </p:nvPicPr>
        <p:blipFill>
          <a:blip r:embed="rId1"/>
          <a:stretch>
            <a:fillRect/>
          </a:stretch>
        </p:blipFill>
        <p:spPr>
          <a:xfrm>
            <a:off x="0" y="0"/>
            <a:ext cx="9721850" cy="5400675"/>
          </a:xfrm>
          <a:prstGeom prst="rect">
            <a:avLst/>
          </a:prstGeom>
          <a:noFill/>
          <a:ln w="9525">
            <a:noFill/>
          </a:ln>
        </p:spPr>
      </p:pic>
      <p:pic>
        <p:nvPicPr>
          <p:cNvPr id="24586" name="Picture 10" descr="ff"/>
          <p:cNvPicPr>
            <a:picLocks noChangeAspect="1"/>
          </p:cNvPicPr>
          <p:nvPr/>
        </p:nvPicPr>
        <p:blipFill>
          <a:blip r:embed="rId2"/>
          <a:stretch>
            <a:fillRect/>
          </a:stretch>
        </p:blipFill>
        <p:spPr>
          <a:xfrm>
            <a:off x="720725" y="236538"/>
            <a:ext cx="8280400" cy="4660900"/>
          </a:xfrm>
          <a:prstGeom prst="rect">
            <a:avLst/>
          </a:prstGeom>
          <a:noFill/>
          <a:ln w="9525">
            <a:noFill/>
          </a:ln>
        </p:spPr>
      </p:pic>
      <p:pic>
        <p:nvPicPr>
          <p:cNvPr id="485397" name="Picture 21" descr="白云飘飘02"/>
          <p:cNvPicPr>
            <a:picLocks noChangeAspect="1"/>
          </p:cNvPicPr>
          <p:nvPr/>
        </p:nvPicPr>
        <p:blipFill>
          <a:blip r:embed="rId3"/>
          <a:srcRect r="59828"/>
          <a:stretch>
            <a:fillRect/>
          </a:stretch>
        </p:blipFill>
        <p:spPr>
          <a:xfrm>
            <a:off x="1614805" y="2363788"/>
            <a:ext cx="1677988" cy="1455737"/>
          </a:xfrm>
          <a:prstGeom prst="rect">
            <a:avLst/>
          </a:prstGeom>
          <a:noFill/>
          <a:ln w="9525">
            <a:noFill/>
          </a:ln>
        </p:spPr>
      </p:pic>
      <p:pic>
        <p:nvPicPr>
          <p:cNvPr id="485398" name="Picture 22" descr="白云飘飘02"/>
          <p:cNvPicPr>
            <a:picLocks noChangeAspect="1"/>
          </p:cNvPicPr>
          <p:nvPr/>
        </p:nvPicPr>
        <p:blipFill>
          <a:blip r:embed="rId4" cstate="print"/>
          <a:srcRect l="47313"/>
          <a:stretch>
            <a:fillRect/>
          </a:stretch>
        </p:blipFill>
        <p:spPr>
          <a:xfrm>
            <a:off x="6300788" y="3276600"/>
            <a:ext cx="2667000" cy="1763713"/>
          </a:xfrm>
          <a:prstGeom prst="rect">
            <a:avLst/>
          </a:prstGeom>
          <a:noFill/>
          <a:ln w="9525">
            <a:noFill/>
          </a:ln>
        </p:spPr>
      </p:pic>
      <p:pic>
        <p:nvPicPr>
          <p:cNvPr id="485407" name="Picture 31" descr="白云飘飘02"/>
          <p:cNvPicPr>
            <a:picLocks noChangeAspect="1"/>
          </p:cNvPicPr>
          <p:nvPr/>
        </p:nvPicPr>
        <p:blipFill>
          <a:blip r:embed="rId5"/>
          <a:srcRect t="20502" r="59828" b="33369"/>
          <a:stretch>
            <a:fillRect/>
          </a:stretch>
        </p:blipFill>
        <p:spPr>
          <a:xfrm>
            <a:off x="3348038" y="3995738"/>
            <a:ext cx="2438400" cy="974725"/>
          </a:xfrm>
          <a:prstGeom prst="rect">
            <a:avLst/>
          </a:prstGeom>
          <a:noFill/>
          <a:ln w="9525">
            <a:noFill/>
          </a:ln>
        </p:spPr>
      </p:pic>
      <p:sp>
        <p:nvSpPr>
          <p:cNvPr id="485448" name="WordArt 72"/>
          <p:cNvSpPr>
            <a:spLocks noTextEdit="1"/>
          </p:cNvSpPr>
          <p:nvPr/>
        </p:nvSpPr>
        <p:spPr>
          <a:xfrm>
            <a:off x="4514850" y="1630363"/>
            <a:ext cx="838200" cy="733425"/>
          </a:xfrm>
          <a:prstGeom prst="rect">
            <a:avLst/>
          </a:prstGeom>
        </p:spPr>
        <p:txBody>
          <a:bodyPr wrap="none" fromWordArt="1">
            <a:prstTxWarp prst="textPlain">
              <a:avLst>
                <a:gd name="adj" fmla="val 50000"/>
              </a:avLst>
            </a:prstTxWarp>
            <a:normAutofit/>
          </a:bodyPr>
          <a:lstStyle/>
          <a:p>
            <a:pPr algn="ctr"/>
            <a:r>
              <a:rPr lang="zh-CN" altLang="en-US"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0</a:t>
            </a:r>
            <a:r>
              <a:rPr lang="en-US" altLang="zh-CN"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6</a:t>
            </a:r>
            <a:endParaRPr lang="en-US" altLang="zh-CN"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endParaRPr>
          </a:p>
        </p:txBody>
      </p:sp>
      <p:sp>
        <p:nvSpPr>
          <p:cNvPr id="485449" name="Rectangle 73"/>
          <p:cNvSpPr/>
          <p:nvPr/>
        </p:nvSpPr>
        <p:spPr>
          <a:xfrm>
            <a:off x="2924493" y="1463358"/>
            <a:ext cx="3505200" cy="1066800"/>
          </a:xfrm>
          <a:prstGeom prst="rect">
            <a:avLst/>
          </a:prstGeom>
          <a:noFill/>
          <a:ln w="15875">
            <a:noFill/>
          </a:ln>
        </p:spPr>
        <p:txBody>
          <a:bodyPr lIns="76197" tIns="38098" rIns="76197" bIns="38098" anchor="t">
            <a:spAutoFit/>
          </a:bodyPr>
          <a:lstStyle/>
          <a:p>
            <a:pPr algn="r" defTabSz="762000"/>
            <a:r>
              <a:rPr lang="zh-CN" altLang="en-US" sz="6500">
                <a:solidFill>
                  <a:srgbClr val="990000"/>
                </a:solidFill>
                <a:latin typeface="宋体" panose="02010600030101010101" pitchFamily="2" charset="-122"/>
                <a:ea typeface="宋体" panose="02010600030101010101" pitchFamily="2" charset="-122"/>
              </a:rPr>
              <a:t>［   ］</a:t>
            </a:r>
            <a:endParaRPr lang="zh-CN" altLang="en-US" sz="6500">
              <a:solidFill>
                <a:srgbClr val="990000"/>
              </a:solidFill>
              <a:latin typeface="宋体" panose="02010600030101010101" pitchFamily="2" charset="-122"/>
              <a:ea typeface="宋体" panose="02010600030101010101" pitchFamily="2" charset="-122"/>
            </a:endParaRPr>
          </a:p>
        </p:txBody>
      </p:sp>
      <p:sp>
        <p:nvSpPr>
          <p:cNvPr id="54" name="矩形 53"/>
          <p:cNvSpPr/>
          <p:nvPr/>
        </p:nvSpPr>
        <p:spPr>
          <a:xfrm>
            <a:off x="1717358" y="3359150"/>
            <a:ext cx="6432550" cy="58356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rPr>
              <a:t>财务处微信平台和报账员工作群</a:t>
            </a:r>
            <a:endParaRPr kumimoji="0" lang="zh-CN" altLang="en-US" sz="3200"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4586"/>
                                        </p:tgtEl>
                                        <p:attrNameLst>
                                          <p:attrName>style.visibility</p:attrName>
                                        </p:attrNameLst>
                                      </p:cBhvr>
                                      <p:to>
                                        <p:strVal val="visible"/>
                                      </p:to>
                                    </p:set>
                                    <p:anim calcmode="lin" valueType="num">
                                      <p:cBhvr>
                                        <p:cTn id="7" dur="1000" fill="hold"/>
                                        <p:tgtEl>
                                          <p:spTgt spid="24586"/>
                                        </p:tgtEl>
                                        <p:attrNameLst>
                                          <p:attrName>ppt_w</p:attrName>
                                        </p:attrNameLst>
                                      </p:cBhvr>
                                      <p:tavLst>
                                        <p:tav tm="0">
                                          <p:val>
                                            <p:fltVal val="0"/>
                                          </p:val>
                                        </p:tav>
                                        <p:tav tm="100000">
                                          <p:val>
                                            <p:strVal val="#ppt_w"/>
                                          </p:val>
                                        </p:tav>
                                      </p:tavLst>
                                    </p:anim>
                                    <p:anim calcmode="lin" valueType="num">
                                      <p:cBhvr>
                                        <p:cTn id="8" dur="1000" fill="hold"/>
                                        <p:tgtEl>
                                          <p:spTgt spid="24586"/>
                                        </p:tgtEl>
                                        <p:attrNameLst>
                                          <p:attrName>ppt_h</p:attrName>
                                        </p:attrNameLst>
                                      </p:cBhvr>
                                      <p:tavLst>
                                        <p:tav tm="0">
                                          <p:val>
                                            <p:fltVal val="0"/>
                                          </p:val>
                                        </p:tav>
                                        <p:tav tm="100000">
                                          <p:val>
                                            <p:strVal val="#ppt_h"/>
                                          </p:val>
                                        </p:tav>
                                      </p:tavLst>
                                    </p:anim>
                                    <p:anim calcmode="lin" valueType="num">
                                      <p:cBhvr>
                                        <p:cTn id="9" dur="1000" fill="hold"/>
                                        <p:tgtEl>
                                          <p:spTgt spid="24586"/>
                                        </p:tgtEl>
                                        <p:attrNameLst>
                                          <p:attrName>style.rotation</p:attrName>
                                        </p:attrNameLst>
                                      </p:cBhvr>
                                      <p:tavLst>
                                        <p:tav tm="0">
                                          <p:val>
                                            <p:fltVal val="90"/>
                                          </p:val>
                                        </p:tav>
                                        <p:tav tm="100000">
                                          <p:val>
                                            <p:fltVal val="0"/>
                                          </p:val>
                                        </p:tav>
                                      </p:tavLst>
                                    </p:anim>
                                    <p:animEffect transition="in" filter="fade">
                                      <p:cBhvr>
                                        <p:cTn id="10" dur="1000"/>
                                        <p:tgtEl>
                                          <p:spTgt spid="24586"/>
                                        </p:tgtEl>
                                      </p:cBhvr>
                                    </p:animEffect>
                                  </p:childTnLst>
                                </p:cTn>
                              </p:par>
                              <p:par>
                                <p:cTn id="11" presetID="2" presetClass="entr" presetSubtype="8" fill="hold" nodeType="withEffect">
                                  <p:stCondLst>
                                    <p:cond delay="0"/>
                                  </p:stCondLst>
                                  <p:childTnLst>
                                    <p:set>
                                      <p:cBhvr>
                                        <p:cTn id="12" dur="1" fill="hold">
                                          <p:stCondLst>
                                            <p:cond delay="0"/>
                                          </p:stCondLst>
                                        </p:cTn>
                                        <p:tgtEl>
                                          <p:spTgt spid="485398"/>
                                        </p:tgtEl>
                                        <p:attrNameLst>
                                          <p:attrName>style.visibility</p:attrName>
                                        </p:attrNameLst>
                                      </p:cBhvr>
                                      <p:to>
                                        <p:strVal val="visible"/>
                                      </p:to>
                                    </p:set>
                                    <p:anim calcmode="lin" valueType="num">
                                      <p:cBhvr>
                                        <p:cTn id="13" dur="2000" fill="hold"/>
                                        <p:tgtEl>
                                          <p:spTgt spid="485398"/>
                                        </p:tgtEl>
                                        <p:attrNameLst>
                                          <p:attrName>ppt_x</p:attrName>
                                        </p:attrNameLst>
                                      </p:cBhvr>
                                      <p:tavLst>
                                        <p:tav tm="0">
                                          <p:val>
                                            <p:strVal val="0-#ppt_w/2"/>
                                          </p:val>
                                        </p:tav>
                                        <p:tav tm="100000">
                                          <p:val>
                                            <p:strVal val="#ppt_x"/>
                                          </p:val>
                                        </p:tav>
                                      </p:tavLst>
                                    </p:anim>
                                    <p:anim calcmode="lin" valueType="num">
                                      <p:cBhvr>
                                        <p:cTn id="14" dur="2000" fill="hold"/>
                                        <p:tgtEl>
                                          <p:spTgt spid="48539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600"/>
                                  </p:stCondLst>
                                  <p:childTnLst>
                                    <p:set>
                                      <p:cBhvr>
                                        <p:cTn id="16" dur="1" fill="hold">
                                          <p:stCondLst>
                                            <p:cond delay="0"/>
                                          </p:stCondLst>
                                        </p:cTn>
                                        <p:tgtEl>
                                          <p:spTgt spid="485407"/>
                                        </p:tgtEl>
                                        <p:attrNameLst>
                                          <p:attrName>style.visibility</p:attrName>
                                        </p:attrNameLst>
                                      </p:cBhvr>
                                      <p:to>
                                        <p:strVal val="visible"/>
                                      </p:to>
                                    </p:set>
                                    <p:anim calcmode="lin" valueType="num">
                                      <p:cBhvr>
                                        <p:cTn id="17" dur="2000" fill="hold"/>
                                        <p:tgtEl>
                                          <p:spTgt spid="485407"/>
                                        </p:tgtEl>
                                        <p:attrNameLst>
                                          <p:attrName>ppt_x</p:attrName>
                                        </p:attrNameLst>
                                      </p:cBhvr>
                                      <p:tavLst>
                                        <p:tav tm="0">
                                          <p:val>
                                            <p:strVal val="0-#ppt_w/2"/>
                                          </p:val>
                                        </p:tav>
                                        <p:tav tm="100000">
                                          <p:val>
                                            <p:strVal val="#ppt_x"/>
                                          </p:val>
                                        </p:tav>
                                      </p:tavLst>
                                    </p:anim>
                                    <p:anim calcmode="lin" valueType="num">
                                      <p:cBhvr>
                                        <p:cTn id="18" dur="2000" fill="hold"/>
                                        <p:tgtEl>
                                          <p:spTgt spid="48540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200"/>
                                  </p:stCondLst>
                                  <p:childTnLst>
                                    <p:set>
                                      <p:cBhvr>
                                        <p:cTn id="20" dur="1" fill="hold">
                                          <p:stCondLst>
                                            <p:cond delay="0"/>
                                          </p:stCondLst>
                                        </p:cTn>
                                        <p:tgtEl>
                                          <p:spTgt spid="485397"/>
                                        </p:tgtEl>
                                        <p:attrNameLst>
                                          <p:attrName>style.visibility</p:attrName>
                                        </p:attrNameLst>
                                      </p:cBhvr>
                                      <p:to>
                                        <p:strVal val="visible"/>
                                      </p:to>
                                    </p:set>
                                    <p:anim calcmode="lin" valueType="num">
                                      <p:cBhvr>
                                        <p:cTn id="21" dur="2000" fill="hold"/>
                                        <p:tgtEl>
                                          <p:spTgt spid="485397"/>
                                        </p:tgtEl>
                                        <p:attrNameLst>
                                          <p:attrName>ppt_x</p:attrName>
                                        </p:attrNameLst>
                                      </p:cBhvr>
                                      <p:tavLst>
                                        <p:tav tm="0">
                                          <p:val>
                                            <p:strVal val="0-#ppt_w/2"/>
                                          </p:val>
                                        </p:tav>
                                        <p:tav tm="100000">
                                          <p:val>
                                            <p:strVal val="#ppt_x"/>
                                          </p:val>
                                        </p:tav>
                                      </p:tavLst>
                                    </p:anim>
                                    <p:anim calcmode="lin" valueType="num">
                                      <p:cBhvr>
                                        <p:cTn id="22" dur="2000" fill="hold"/>
                                        <p:tgtEl>
                                          <p:spTgt spid="485397"/>
                                        </p:tgtEl>
                                        <p:attrNameLst>
                                          <p:attrName>ppt_y</p:attrName>
                                        </p:attrNameLst>
                                      </p:cBhvr>
                                      <p:tavLst>
                                        <p:tav tm="0">
                                          <p:val>
                                            <p:strVal val="#ppt_y"/>
                                          </p:val>
                                        </p:tav>
                                        <p:tav tm="100000">
                                          <p:val>
                                            <p:strVal val="#ppt_y"/>
                                          </p:val>
                                        </p:tav>
                                      </p:tavLst>
                                    </p:anim>
                                  </p:childTnLst>
                                </p:cTn>
                              </p:par>
                              <p:par>
                                <p:cTn id="23" presetID="17" presetClass="entr" presetSubtype="10" fill="hold" grpId="0" nodeType="withEffect">
                                  <p:stCondLst>
                                    <p:cond delay="1200"/>
                                  </p:stCondLst>
                                  <p:childTnLst>
                                    <p:set>
                                      <p:cBhvr>
                                        <p:cTn id="24" dur="1" fill="hold">
                                          <p:stCondLst>
                                            <p:cond delay="0"/>
                                          </p:stCondLst>
                                        </p:cTn>
                                        <p:tgtEl>
                                          <p:spTgt spid="485449"/>
                                        </p:tgtEl>
                                        <p:attrNameLst>
                                          <p:attrName>style.visibility</p:attrName>
                                        </p:attrNameLst>
                                      </p:cBhvr>
                                      <p:to>
                                        <p:strVal val="visible"/>
                                      </p:to>
                                    </p:set>
                                    <p:anim calcmode="lin" valueType="num">
                                      <p:cBhvr>
                                        <p:cTn id="25" dur="500" fill="hold"/>
                                        <p:tgtEl>
                                          <p:spTgt spid="485449"/>
                                        </p:tgtEl>
                                        <p:attrNameLst>
                                          <p:attrName>ppt_w</p:attrName>
                                        </p:attrNameLst>
                                      </p:cBhvr>
                                      <p:tavLst>
                                        <p:tav tm="0">
                                          <p:val>
                                            <p:fltVal val="0"/>
                                          </p:val>
                                        </p:tav>
                                        <p:tav tm="100000">
                                          <p:val>
                                            <p:strVal val="#ppt_w"/>
                                          </p:val>
                                        </p:tav>
                                      </p:tavLst>
                                    </p:anim>
                                    <p:anim calcmode="lin" valueType="num">
                                      <p:cBhvr>
                                        <p:cTn id="26" dur="500" fill="hold"/>
                                        <p:tgtEl>
                                          <p:spTgt spid="485449"/>
                                        </p:tgtEl>
                                        <p:attrNameLst>
                                          <p:attrName>ppt_h</p:attrName>
                                        </p:attrNameLst>
                                      </p:cBhvr>
                                      <p:tavLst>
                                        <p:tav tm="0">
                                          <p:val>
                                            <p:strVal val="#ppt_h"/>
                                          </p:val>
                                        </p:tav>
                                        <p:tav tm="100000">
                                          <p:val>
                                            <p:strVal val="#ppt_h"/>
                                          </p:val>
                                        </p:tav>
                                      </p:tavLst>
                                    </p:anim>
                                  </p:childTnLst>
                                </p:cTn>
                              </p:par>
                              <p:par>
                                <p:cTn id="27" presetID="23" presetClass="entr" presetSubtype="16" fill="hold" grpId="0" nodeType="withEffect">
                                  <p:stCondLst>
                                    <p:cond delay="1500"/>
                                  </p:stCondLst>
                                  <p:childTnLst>
                                    <p:set>
                                      <p:cBhvr>
                                        <p:cTn id="28" dur="1" fill="hold">
                                          <p:stCondLst>
                                            <p:cond delay="0"/>
                                          </p:stCondLst>
                                        </p:cTn>
                                        <p:tgtEl>
                                          <p:spTgt spid="485448"/>
                                        </p:tgtEl>
                                        <p:attrNameLst>
                                          <p:attrName>style.visibility</p:attrName>
                                        </p:attrNameLst>
                                      </p:cBhvr>
                                      <p:to>
                                        <p:strVal val="visible"/>
                                      </p:to>
                                    </p:set>
                                    <p:anim calcmode="lin" valueType="num">
                                      <p:cBhvr>
                                        <p:cTn id="29" dur="500" fill="hold"/>
                                        <p:tgtEl>
                                          <p:spTgt spid="485448"/>
                                        </p:tgtEl>
                                        <p:attrNameLst>
                                          <p:attrName>ppt_w</p:attrName>
                                        </p:attrNameLst>
                                      </p:cBhvr>
                                      <p:tavLst>
                                        <p:tav tm="0">
                                          <p:val>
                                            <p:fltVal val="0"/>
                                          </p:val>
                                        </p:tav>
                                        <p:tav tm="100000">
                                          <p:val>
                                            <p:strVal val="#ppt_w"/>
                                          </p:val>
                                        </p:tav>
                                      </p:tavLst>
                                    </p:anim>
                                    <p:anim calcmode="lin" valueType="num">
                                      <p:cBhvr>
                                        <p:cTn id="30" dur="500" fill="hold"/>
                                        <p:tgtEl>
                                          <p:spTgt spid="485448"/>
                                        </p:tgtEl>
                                        <p:attrNameLst>
                                          <p:attrName>ppt_h</p:attrName>
                                        </p:attrNameLst>
                                      </p:cBhvr>
                                      <p:tavLst>
                                        <p:tav tm="0">
                                          <p:val>
                                            <p:fltVal val="0"/>
                                          </p:val>
                                        </p:tav>
                                        <p:tav tm="100000">
                                          <p:val>
                                            <p:strVal val="#ppt_h"/>
                                          </p:val>
                                        </p:tav>
                                      </p:tavLst>
                                    </p:anim>
                                  </p:childTnLst>
                                </p:cTn>
                              </p:par>
                            </p:childTnLst>
                          </p:cTn>
                        </p:par>
                        <p:par>
                          <p:cTn id="31" fill="hold">
                            <p:stCondLst>
                              <p:cond delay="3200"/>
                            </p:stCondLst>
                            <p:childTnLst>
                              <p:par>
                                <p:cTn id="32" presetID="2" presetClass="entr" presetSubtype="1"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ppt_x</p:attrName>
                                        </p:attrNameLst>
                                      </p:cBhvr>
                                      <p:tavLst>
                                        <p:tav tm="0">
                                          <p:val>
                                            <p:strVal val="#ppt_x"/>
                                          </p:val>
                                        </p:tav>
                                        <p:tav tm="100000">
                                          <p:val>
                                            <p:strVal val="#ppt_x"/>
                                          </p:val>
                                        </p:tav>
                                      </p:tavLst>
                                    </p:anim>
                                    <p:anim calcmode="lin" valueType="num">
                                      <p:cBhvr>
                                        <p:cTn id="35"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48" grpId="0" animBg="1"/>
      <p:bldP spid="485449" grpId="0"/>
      <p:bldP spid="5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3"/>
          <p:cNvSpPr/>
          <p:nvPr/>
        </p:nvSpPr>
        <p:spPr>
          <a:xfrm>
            <a:off x="1838325" y="2971800"/>
            <a:ext cx="5994400" cy="1152525"/>
          </a:xfrm>
          <a:prstGeom prst="ellipse">
            <a:avLst/>
          </a:prstGeom>
          <a:gradFill rotWithShape="1">
            <a:gsLst>
              <a:gs pos="0">
                <a:srgbClr val="F2F2F2"/>
              </a:gs>
              <a:gs pos="50000">
                <a:srgbClr val="D9D9D9"/>
              </a:gs>
              <a:gs pos="100000">
                <a:srgbClr val="F2F2F2"/>
              </a:gs>
            </a:gsLst>
            <a:lin ang="16200000"/>
            <a:tileRect/>
          </a:gradFill>
          <a:ln w="3175" cap="flat" cmpd="sng">
            <a:solidFill>
              <a:srgbClr val="BFBFBF"/>
            </a:solidFill>
            <a:prstDash val="solid"/>
            <a:round/>
            <a:headEnd type="none" w="med" len="med"/>
            <a:tailEnd type="none" w="med" len="med"/>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5" name="椭圆​​ 8"/>
          <p:cNvSpPr/>
          <p:nvPr/>
        </p:nvSpPr>
        <p:spPr>
          <a:xfrm>
            <a:off x="2254250" y="2992438"/>
            <a:ext cx="5146675" cy="979487"/>
          </a:xfrm>
          <a:prstGeom prst="ellipse">
            <a:avLst/>
          </a:prstGeom>
          <a:gradFill rotWithShape="1">
            <a:gsLst>
              <a:gs pos="0">
                <a:srgbClr val="A6A6A6">
                  <a:alpha val="100000"/>
                </a:srgbClr>
              </a:gs>
              <a:gs pos="13000">
                <a:srgbClr val="808080">
                  <a:alpha val="100000"/>
                </a:srgbClr>
              </a:gs>
              <a:gs pos="100000">
                <a:srgbClr val="F2F2F2">
                  <a:alpha val="100000"/>
                </a:srgbClr>
              </a:gs>
            </a:gsLst>
            <a:lin ang="16200000"/>
            <a:tileRect/>
          </a:gradFill>
          <a:ln w="3175" cap="flat" cmpd="sng">
            <a:solidFill>
              <a:srgbClr val="BFBFBF"/>
            </a:solidFill>
            <a:prstDash val="solid"/>
            <a:round/>
            <a:headEnd type="none" w="med" len="med"/>
            <a:tailEnd type="none" w="med" len="med"/>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6" name="椭圆​​ 9"/>
          <p:cNvSpPr/>
          <p:nvPr/>
        </p:nvSpPr>
        <p:spPr>
          <a:xfrm>
            <a:off x="2760663" y="2986088"/>
            <a:ext cx="4243387" cy="808037"/>
          </a:xfrm>
          <a:prstGeom prst="ellipse">
            <a:avLst/>
          </a:prstGeom>
          <a:solidFill>
            <a:srgbClr val="FFFFFF"/>
          </a:solidFill>
          <a:ln w="25400" cap="flat" cmpd="sng">
            <a:solidFill>
              <a:srgbClr val="BFBFBF"/>
            </a:solidFill>
            <a:prstDash val="solid"/>
            <a:round/>
            <a:headEnd type="none" w="med" len="med"/>
            <a:tailEnd type="none" w="med" len="med"/>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7" name="TextBox 6"/>
          <p:cNvSpPr/>
          <p:nvPr/>
        </p:nvSpPr>
        <p:spPr>
          <a:xfrm>
            <a:off x="406400" y="1455738"/>
            <a:ext cx="2390775" cy="3462337"/>
          </a:xfrm>
          <a:prstGeom prst="roundRect">
            <a:avLst>
              <a:gd name="adj" fmla="val 16667"/>
            </a:avLst>
          </a:prstGeom>
          <a:solidFill>
            <a:srgbClr val="F2F2F2"/>
          </a:solidFill>
          <a:ln w="9525" cap="flat" cmpd="sng">
            <a:solidFill>
              <a:srgbClr val="A6A6A6"/>
            </a:solidFill>
            <a:prstDash val="dash"/>
            <a:round/>
            <a:headEnd type="none" w="med" len="med"/>
            <a:tailEnd type="none" w="med" len="med"/>
          </a:ln>
        </p:spPr>
        <p:txBody>
          <a:bodyPr tIns="144000" bIns="72000" anchor="b"/>
          <a:lstStyle/>
          <a:p>
            <a:pPr marL="342900" indent="-342900">
              <a:buFont typeface="Arial" panose="020B0604020202020204" pitchFamily="34" charset="0"/>
              <a:buChar char="•"/>
            </a:pPr>
            <a:r>
              <a:rPr lang="zh-CN" altLang="en-US" sz="1400" dirty="0">
                <a:solidFill>
                  <a:srgbClr val="FF0000"/>
                </a:solidFill>
                <a:latin typeface="微软雅黑" panose="020B0503020204020204" pitchFamily="34" charset="-122"/>
                <a:ea typeface="微软雅黑" panose="020B0503020204020204" pitchFamily="34" charset="-122"/>
              </a:rPr>
              <a:t>微信公众号</a:t>
            </a:r>
            <a:r>
              <a:rPr lang="zh-CN" altLang="en-US" sz="1400" dirty="0">
                <a:solidFill>
                  <a:srgbClr val="404040"/>
                </a:solidFill>
                <a:latin typeface="微软雅黑" panose="020B0503020204020204" pitchFamily="34" charset="-122"/>
                <a:ea typeface="微软雅黑" panose="020B0503020204020204" pitchFamily="34" charset="-122"/>
              </a:rPr>
              <a:t>：华南农业大学财务处</a:t>
            </a:r>
            <a:endParaRPr lang="zh-CN" altLang="en-US" sz="1400" dirty="0">
              <a:solidFill>
                <a:srgbClr val="404040"/>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使用方法：扫二维码→用户绑定→查询、查看等</a:t>
            </a:r>
            <a:endParaRPr lang="en-US" altLang="zh-CN" sz="140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1400" dirty="0">
                <a:solidFill>
                  <a:srgbClr val="FF0000"/>
                </a:solidFill>
                <a:latin typeface="微软雅黑" panose="020B0503020204020204" pitchFamily="34" charset="-122"/>
                <a:ea typeface="微软雅黑" panose="020B0503020204020204" pitchFamily="34" charset="-122"/>
              </a:rPr>
              <a:t>用户名</a:t>
            </a:r>
            <a:r>
              <a:rPr lang="zh-CN" altLang="en-US" sz="1400" dirty="0">
                <a:latin typeface="微软雅黑" panose="020B0503020204020204" pitchFamily="34" charset="-122"/>
                <a:ea typeface="微软雅黑" panose="020B0503020204020204" pitchFamily="34" charset="-122"/>
              </a:rPr>
              <a:t>：工号</a:t>
            </a:r>
            <a:endParaRPr lang="zh-CN" altLang="en-US" sz="140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1400" dirty="0">
                <a:solidFill>
                  <a:srgbClr val="FF0000"/>
                </a:solidFill>
                <a:latin typeface="微软雅黑" panose="020B0503020204020204" pitchFamily="34" charset="-122"/>
                <a:ea typeface="微软雅黑" panose="020B0503020204020204" pitchFamily="34" charset="-122"/>
              </a:rPr>
              <a:t>初始密码</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8528</a:t>
            </a:r>
            <a:r>
              <a:rPr lang="zh-CN" altLang="en-US" sz="1400" dirty="0">
                <a:latin typeface="微软雅黑" panose="020B0503020204020204" pitchFamily="34" charset="-122"/>
                <a:ea typeface="微软雅黑" panose="020B0503020204020204" pitchFamily="34" charset="-122"/>
              </a:rPr>
              <a:t>（或身份证后六位）。</a:t>
            </a:r>
            <a:endParaRPr lang="zh-CN" altLang="en-US" sz="140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1400" dirty="0">
                <a:solidFill>
                  <a:srgbClr val="FF0000"/>
                </a:solidFill>
                <a:latin typeface="微软雅黑" panose="020B0503020204020204" pitchFamily="34" charset="-122"/>
                <a:ea typeface="微软雅黑" panose="020B0503020204020204" pitchFamily="34" charset="-122"/>
              </a:rPr>
              <a:t>主要服务类型：</a:t>
            </a:r>
            <a:r>
              <a:rPr lang="zh-CN" altLang="en-US" sz="1400" dirty="0">
                <a:latin typeface="微软雅黑" panose="020B0503020204020204" pitchFamily="34" charset="-122"/>
                <a:ea typeface="微软雅黑" panose="020B0503020204020204" pitchFamily="34" charset="-122"/>
              </a:rPr>
              <a:t>项目经费卡信息查询、工资信息查询服务、其他收入查询、财务处发布的通知公告、最新财经法规文件及解读等。</a:t>
            </a:r>
            <a:endParaRPr lang="zh-CN" altLang="en-US" sz="1400" dirty="0">
              <a:latin typeface="微软雅黑" panose="020B0503020204020204" pitchFamily="34" charset="-122"/>
              <a:ea typeface="微软雅黑" panose="020B0503020204020204" pitchFamily="34" charset="-122"/>
            </a:endParaRPr>
          </a:p>
        </p:txBody>
      </p:sp>
      <p:sp>
        <p:nvSpPr>
          <p:cNvPr id="8" name="椭圆​​ 24"/>
          <p:cNvSpPr/>
          <p:nvPr/>
        </p:nvSpPr>
        <p:spPr>
          <a:xfrm>
            <a:off x="572770" y="1179513"/>
            <a:ext cx="517525" cy="460375"/>
          </a:xfrm>
          <a:prstGeom prst="ellipse">
            <a:avLst/>
          </a:prstGeom>
          <a:gradFill rotWithShape="1">
            <a:gsLst>
              <a:gs pos="0">
                <a:srgbClr val="A6A6A6">
                  <a:alpha val="100000"/>
                </a:srgbClr>
              </a:gs>
              <a:gs pos="16701">
                <a:srgbClr val="7F7F7F">
                  <a:alpha val="100000"/>
                </a:srgbClr>
              </a:gs>
              <a:gs pos="100000">
                <a:srgbClr val="D9D9D9">
                  <a:alpha val="100000"/>
                </a:srgbClr>
              </a:gs>
            </a:gsLst>
            <a:lin ang="16200000"/>
            <a:tileRect/>
          </a:gradFill>
          <a:ln w="19050">
            <a:noFill/>
          </a:ln>
        </p:spPr>
        <p:txBody>
          <a:bodyPr anchor="ctr"/>
          <a:lstStyle/>
          <a:p>
            <a:pPr algn="ctr"/>
            <a:r>
              <a:rPr lang="en-US" altLang="zh-CN" sz="1600" dirty="0">
                <a:solidFill>
                  <a:srgbClr val="FFFFFF"/>
                </a:solidFill>
                <a:latin typeface="微软雅黑" panose="020B0503020204020204" pitchFamily="34" charset="-122"/>
                <a:ea typeface="微软雅黑" panose="020B0503020204020204" pitchFamily="34" charset="-122"/>
              </a:rPr>
              <a:t>1</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9" name="TextBox 8"/>
          <p:cNvSpPr/>
          <p:nvPr/>
        </p:nvSpPr>
        <p:spPr>
          <a:xfrm>
            <a:off x="6483350" y="1455738"/>
            <a:ext cx="2551113" cy="1944687"/>
          </a:xfrm>
          <a:prstGeom prst="roundRect">
            <a:avLst>
              <a:gd name="adj" fmla="val 16667"/>
            </a:avLst>
          </a:prstGeom>
          <a:solidFill>
            <a:srgbClr val="F2F2F2"/>
          </a:solidFill>
          <a:ln w="9525" cap="flat" cmpd="sng">
            <a:solidFill>
              <a:srgbClr val="A6A6A6"/>
            </a:solidFill>
            <a:prstDash val="dash"/>
            <a:round/>
            <a:headEnd type="none" w="med" len="med"/>
            <a:tailEnd type="none" w="med" len="med"/>
          </a:ln>
        </p:spPr>
        <p:txBody>
          <a:bodyPr tIns="144000" bIns="72000" anchor="b"/>
          <a:lstStyle/>
          <a:p>
            <a:pPr marL="342900" indent="-342900">
              <a:buFont typeface="Arial" panose="020B0604020202020204" pitchFamily="34" charset="0"/>
              <a:buChar char="•"/>
            </a:pPr>
            <a:r>
              <a:rPr lang="zh-CN" altLang="en-US" sz="1400" dirty="0">
                <a:solidFill>
                  <a:srgbClr val="FF0000"/>
                </a:solidFill>
                <a:latin typeface="微软雅黑" panose="020B0503020204020204" pitchFamily="34" charset="-122"/>
                <a:ea typeface="微软雅黑" panose="020B0503020204020204" pitchFamily="34" charset="-122"/>
              </a:rPr>
              <a:t>报账员工作QQ群号</a:t>
            </a:r>
            <a:r>
              <a:rPr lang="zh-CN" altLang="en-US" sz="1400" dirty="0">
                <a:latin typeface="微软雅黑" panose="020B0503020204020204" pitchFamily="34" charset="-122"/>
                <a:ea typeface="微软雅黑" panose="020B0503020204020204" pitchFamily="34" charset="-122"/>
              </a:rPr>
              <a:t>：432463803</a:t>
            </a:r>
            <a:endParaRPr lang="zh-CN" altLang="en-US" sz="140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1400" dirty="0">
                <a:solidFill>
                  <a:srgbClr val="FF0000"/>
                </a:solidFill>
                <a:latin typeface="微软雅黑" panose="020B0503020204020204" pitchFamily="34" charset="-122"/>
                <a:ea typeface="微软雅黑" panose="020B0503020204020204" pitchFamily="34" charset="-122"/>
              </a:rPr>
              <a:t>主要</a:t>
            </a:r>
            <a:r>
              <a:rPr lang="zh-CN" altLang="en-US" sz="14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服务类型</a:t>
            </a: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：传递报账有关的最新政策、财经法规、管理办法等；业务人员利用业余时间答疑解惑。</a:t>
            </a:r>
            <a:endParaRPr lang="zh-CN" altLang="en-US" sz="14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椭圆​​ 26"/>
          <p:cNvSpPr/>
          <p:nvPr/>
        </p:nvSpPr>
        <p:spPr>
          <a:xfrm>
            <a:off x="6716713" y="1179513"/>
            <a:ext cx="519112" cy="460375"/>
          </a:xfrm>
          <a:prstGeom prst="ellipse">
            <a:avLst/>
          </a:prstGeom>
          <a:gradFill rotWithShape="1">
            <a:gsLst>
              <a:gs pos="0">
                <a:srgbClr val="00B0F0"/>
              </a:gs>
              <a:gs pos="50000">
                <a:srgbClr val="0070C0"/>
              </a:gs>
              <a:gs pos="100000">
                <a:srgbClr val="00B0F0"/>
              </a:gs>
            </a:gsLst>
            <a:lin ang="16200000"/>
            <a:tileRect/>
          </a:gradFill>
          <a:ln w="25400">
            <a:noFill/>
          </a:ln>
        </p:spPr>
        <p:txBody>
          <a:bodyPr anchor="ctr"/>
          <a:lstStyle/>
          <a:p>
            <a:pPr algn="ctr"/>
            <a:r>
              <a:rPr lang="en-US" altLang="zh-CN" sz="1600" dirty="0">
                <a:solidFill>
                  <a:srgbClr val="FFFFFF"/>
                </a:solidFill>
                <a:latin typeface="微软雅黑" panose="020B0503020204020204" pitchFamily="34" charset="-122"/>
                <a:ea typeface="微软雅黑" panose="020B0503020204020204" pitchFamily="34" charset="-122"/>
              </a:rPr>
              <a:t>2</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11" name="TextBox 28"/>
          <p:cNvSpPr txBox="1"/>
          <p:nvPr/>
        </p:nvSpPr>
        <p:spPr>
          <a:xfrm>
            <a:off x="3654425" y="1501775"/>
            <a:ext cx="692150" cy="1311275"/>
          </a:xfrm>
          <a:prstGeom prst="rect">
            <a:avLst/>
          </a:prstGeom>
          <a:noFill/>
          <a:ln w="9525">
            <a:noFill/>
          </a:ln>
        </p:spPr>
        <p:txBody>
          <a:bodyPr wrap="none" anchor="t">
            <a:spAutoFit/>
          </a:bodyPr>
          <a:lstStyle/>
          <a:p>
            <a:r>
              <a:rPr lang="en-US" altLang="zh-CN" sz="8000">
                <a:solidFill>
                  <a:srgbClr val="000000"/>
                </a:solidFill>
                <a:latin typeface="Arial Unicode MS" panose="020B0604020202020204" charset="-122"/>
                <a:ea typeface="Arial Unicode MS" panose="020B0604020202020204" charset="-122"/>
              </a:rPr>
              <a:t>1</a:t>
            </a:r>
            <a:endParaRPr lang="zh-CN" altLang="en-US" sz="8000">
              <a:solidFill>
                <a:srgbClr val="000000"/>
              </a:solidFill>
              <a:latin typeface="Arial Unicode MS" panose="020B0604020202020204" charset="-122"/>
              <a:ea typeface="Arial Unicode MS" panose="020B0604020202020204" charset="-122"/>
            </a:endParaRPr>
          </a:p>
        </p:txBody>
      </p:sp>
      <p:sp>
        <p:nvSpPr>
          <p:cNvPr id="12" name="TextBox 29"/>
          <p:cNvSpPr txBox="1"/>
          <p:nvPr/>
        </p:nvSpPr>
        <p:spPr>
          <a:xfrm>
            <a:off x="5065713" y="1731963"/>
            <a:ext cx="692150" cy="1311275"/>
          </a:xfrm>
          <a:prstGeom prst="rect">
            <a:avLst/>
          </a:prstGeom>
          <a:noFill/>
          <a:ln w="9525">
            <a:noFill/>
          </a:ln>
        </p:spPr>
        <p:txBody>
          <a:bodyPr wrap="none" anchor="t">
            <a:spAutoFit/>
          </a:bodyPr>
          <a:lstStyle/>
          <a:p>
            <a:r>
              <a:rPr lang="en-US" altLang="zh-CN" sz="8000">
                <a:solidFill>
                  <a:srgbClr val="000000"/>
                </a:solidFill>
                <a:latin typeface="Arial Unicode MS" panose="020B0604020202020204" charset="-122"/>
                <a:ea typeface="Arial Unicode MS" panose="020B0604020202020204" charset="-122"/>
              </a:rPr>
              <a:t>2</a:t>
            </a:r>
            <a:endParaRPr lang="zh-CN" altLang="en-US" sz="8000">
              <a:solidFill>
                <a:srgbClr val="000000"/>
              </a:solidFill>
              <a:latin typeface="Arial Unicode MS" panose="020B0604020202020204" charset="-122"/>
              <a:ea typeface="Arial Unicode MS" panose="020B0604020202020204" charset="-122"/>
            </a:endParaRPr>
          </a:p>
        </p:txBody>
      </p:sp>
      <p:grpSp>
        <p:nvGrpSpPr>
          <p:cNvPr id="13" name="组合 12"/>
          <p:cNvGrpSpPr/>
          <p:nvPr/>
        </p:nvGrpSpPr>
        <p:grpSpPr>
          <a:xfrm>
            <a:off x="3305175" y="931863"/>
            <a:ext cx="1901825" cy="2768600"/>
            <a:chOff x="2786422" y="1322067"/>
            <a:chExt cx="1788844" cy="2930801"/>
          </a:xfrm>
        </p:grpSpPr>
        <p:sp>
          <p:nvSpPr>
            <p:cNvPr id="27659" name="椭圆​​ 11"/>
            <p:cNvSpPr/>
            <p:nvPr/>
          </p:nvSpPr>
          <p:spPr>
            <a:xfrm>
              <a:off x="3353891" y="4159518"/>
              <a:ext cx="1221375" cy="93350"/>
            </a:xfrm>
            <a:prstGeom prst="ellipse">
              <a:avLst/>
            </a:prstGeom>
            <a:gradFill rotWithShape="1">
              <a:gsLst>
                <a:gs pos="0">
                  <a:srgbClr val="808080">
                    <a:alpha val="100000"/>
                  </a:srgbClr>
                </a:gs>
                <a:gs pos="35001">
                  <a:srgbClr val="7F7F7F">
                    <a:alpha val="64999"/>
                  </a:srgbClr>
                </a:gs>
                <a:gs pos="100000">
                  <a:srgbClr val="F2F2F2">
                    <a:alpha val="0"/>
                  </a:srgbClr>
                </a:gs>
              </a:gsLst>
              <a:path path="shape">
                <a:fillToRect l="50000" t="50000" r="50000" b="50000"/>
              </a:path>
              <a:tileRect/>
            </a:gradFill>
            <a:ln w="25400">
              <a:noFill/>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grpSp>
          <p:nvGrpSpPr>
            <p:cNvPr id="27660" name="组合 14"/>
            <p:cNvGrpSpPr/>
            <p:nvPr/>
          </p:nvGrpSpPr>
          <p:grpSpPr>
            <a:xfrm>
              <a:off x="2786422" y="1322067"/>
              <a:ext cx="1761070" cy="2874428"/>
              <a:chOff x="2786422" y="1322067"/>
              <a:chExt cx="1761070" cy="2874428"/>
            </a:xfrm>
          </p:grpSpPr>
          <p:sp>
            <p:nvSpPr>
              <p:cNvPr id="27661" name="椭圆​​ 2"/>
              <p:cNvSpPr/>
              <p:nvPr/>
            </p:nvSpPr>
            <p:spPr>
              <a:xfrm rot="3835836">
                <a:off x="2167859" y="1940630"/>
                <a:ext cx="2873664" cy="1636538"/>
              </a:xfrm>
              <a:custGeom>
                <a:avLst/>
                <a:gdLst/>
                <a:ahLst/>
                <a:cxnLst/>
                <a:rect l="0" t="0" r="0" b="0"/>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rotWithShape="1">
                <a:gsLst>
                  <a:gs pos="0">
                    <a:srgbClr val="808080">
                      <a:alpha val="100000"/>
                    </a:srgbClr>
                  </a:gs>
                  <a:gs pos="16701">
                    <a:srgbClr val="595959">
                      <a:alpha val="100000"/>
                    </a:srgbClr>
                  </a:gs>
                  <a:gs pos="100000">
                    <a:srgbClr val="D9D9D9">
                      <a:alpha val="100000"/>
                    </a:srgbClr>
                  </a:gs>
                </a:gsLst>
                <a:lin ang="16200000"/>
                <a:tileRect/>
              </a:gradFill>
              <a:ln w="19050">
                <a:noFill/>
              </a:ln>
            </p:spPr>
            <p:txBody>
              <a:bodyPr/>
              <a:lstStyle/>
              <a:p>
                <a:endParaRPr lang="zh-CN" altLang="en-US"/>
              </a:p>
            </p:txBody>
          </p:sp>
          <p:sp>
            <p:nvSpPr>
              <p:cNvPr id="27662" name="流程图: 摘录 16"/>
              <p:cNvSpPr/>
              <p:nvPr/>
            </p:nvSpPr>
            <p:spPr>
              <a:xfrm rot="-2269469" flipH="1" flipV="1">
                <a:off x="3647994" y="1517006"/>
                <a:ext cx="327009" cy="159647"/>
              </a:xfrm>
              <a:prstGeom prst="flowChartExtract">
                <a:avLst/>
              </a:prstGeom>
              <a:gradFill rotWithShape="1">
                <a:gsLst>
                  <a:gs pos="0">
                    <a:srgbClr val="A6A6A6">
                      <a:alpha val="100000"/>
                    </a:srgbClr>
                  </a:gs>
                  <a:gs pos="16701">
                    <a:srgbClr val="7F7F7F">
                      <a:alpha val="100000"/>
                    </a:srgbClr>
                  </a:gs>
                  <a:gs pos="100000">
                    <a:srgbClr val="D9D9D9">
                      <a:alpha val="100000"/>
                    </a:srgbClr>
                  </a:gs>
                </a:gsLst>
                <a:lin ang="16200000"/>
                <a:tileRect/>
              </a:gradFill>
              <a:ln w="19050">
                <a:noFill/>
              </a:ln>
            </p:spPr>
            <p:txBody>
              <a:bodyPr rot="1080000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27663" name="新月形 17"/>
              <p:cNvGrpSpPr/>
              <p:nvPr/>
            </p:nvGrpSpPr>
            <p:grpSpPr>
              <a:xfrm>
                <a:off x="3140874" y="3147031"/>
                <a:ext cx="1475232" cy="957072"/>
                <a:chOff x="3462528" y="2810256"/>
                <a:chExt cx="1475232" cy="957072"/>
              </a:xfrm>
            </p:grpSpPr>
            <p:pic>
              <p:nvPicPr>
                <p:cNvPr id="27664" name="新月形 17"/>
                <p:cNvPicPr/>
                <p:nvPr/>
              </p:nvPicPr>
              <p:blipFill>
                <a:blip r:embed="rId1"/>
                <a:stretch>
                  <a:fillRect/>
                </a:stretch>
              </p:blipFill>
              <p:spPr>
                <a:xfrm>
                  <a:off x="3462528" y="2810256"/>
                  <a:ext cx="1475232" cy="957072"/>
                </a:xfrm>
                <a:prstGeom prst="rect">
                  <a:avLst/>
                </a:prstGeom>
                <a:noFill/>
                <a:ln w="9525">
                  <a:noFill/>
                </a:ln>
              </p:spPr>
            </p:pic>
            <p:sp>
              <p:nvSpPr>
                <p:cNvPr id="27665" name="Text Box 29"/>
                <p:cNvSpPr txBox="1"/>
                <p:nvPr/>
              </p:nvSpPr>
              <p:spPr>
                <a:xfrm rot="-4110128">
                  <a:off x="3951161" y="3158268"/>
                  <a:ext cx="197693" cy="747520"/>
                </a:xfrm>
                <a:prstGeom prst="rect">
                  <a:avLst/>
                </a:prstGeom>
                <a:noFill/>
                <a:ln w="9525">
                  <a:noFill/>
                </a:ln>
              </p:spPr>
              <p:txBody>
                <a:bodyPr vert="eaVert"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grpSp>
        </p:grpSp>
      </p:grpSp>
      <p:grpSp>
        <p:nvGrpSpPr>
          <p:cNvPr id="19" name="组合 18"/>
          <p:cNvGrpSpPr/>
          <p:nvPr/>
        </p:nvGrpSpPr>
        <p:grpSpPr>
          <a:xfrm>
            <a:off x="4552950" y="1209675"/>
            <a:ext cx="1930400" cy="2189163"/>
            <a:chOff x="3961674" y="1615522"/>
            <a:chExt cx="1814681" cy="2317917"/>
          </a:xfrm>
        </p:grpSpPr>
        <p:sp>
          <p:nvSpPr>
            <p:cNvPr id="27667" name="椭圆​​ 10"/>
            <p:cNvSpPr/>
            <p:nvPr/>
          </p:nvSpPr>
          <p:spPr>
            <a:xfrm>
              <a:off x="4336662" y="3823403"/>
              <a:ext cx="1439693" cy="110036"/>
            </a:xfrm>
            <a:prstGeom prst="ellipse">
              <a:avLst/>
            </a:prstGeom>
            <a:gradFill rotWithShape="1">
              <a:gsLst>
                <a:gs pos="0">
                  <a:srgbClr val="808080">
                    <a:alpha val="100000"/>
                  </a:srgbClr>
                </a:gs>
                <a:gs pos="35001">
                  <a:srgbClr val="7F7F7F">
                    <a:alpha val="64999"/>
                  </a:srgbClr>
                </a:gs>
                <a:gs pos="100000">
                  <a:srgbClr val="F2F2F2">
                    <a:alpha val="0"/>
                  </a:srgbClr>
                </a:gs>
              </a:gsLst>
              <a:path path="shape">
                <a:fillToRect l="50000" t="50000" r="50000" b="50000"/>
              </a:path>
              <a:tileRect/>
            </a:gradFill>
            <a:ln w="25400">
              <a:noFill/>
            </a:ln>
          </p:spPr>
          <p:txBody>
            <a:bodyPr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grpSp>
          <p:nvGrpSpPr>
            <p:cNvPr id="27668" name="组合 20"/>
            <p:cNvGrpSpPr/>
            <p:nvPr/>
          </p:nvGrpSpPr>
          <p:grpSpPr>
            <a:xfrm>
              <a:off x="3961674" y="1615522"/>
              <a:ext cx="1643348" cy="2296107"/>
              <a:chOff x="3961674" y="1615522"/>
              <a:chExt cx="1643348" cy="2296107"/>
            </a:xfrm>
          </p:grpSpPr>
          <p:sp>
            <p:nvSpPr>
              <p:cNvPr id="27669" name="流程图: 摘录 21"/>
              <p:cNvSpPr/>
              <p:nvPr/>
            </p:nvSpPr>
            <p:spPr>
              <a:xfrm rot="8127063" flipH="1" flipV="1">
                <a:off x="4512347" y="3647692"/>
                <a:ext cx="328314" cy="161363"/>
              </a:xfrm>
              <a:prstGeom prst="flowChartExtract">
                <a:avLst/>
              </a:prstGeom>
              <a:gradFill rotWithShape="1">
                <a:gsLst>
                  <a:gs pos="0">
                    <a:srgbClr val="00B0F0"/>
                  </a:gs>
                  <a:gs pos="50000">
                    <a:srgbClr val="0070C0"/>
                  </a:gs>
                  <a:gs pos="100000">
                    <a:srgbClr val="00B0F0"/>
                  </a:gs>
                </a:gsLst>
                <a:lin ang="16200000"/>
                <a:tileRect/>
              </a:gradFill>
              <a:ln w="25400">
                <a:noFill/>
              </a:ln>
            </p:spPr>
            <p:txBody>
              <a:bodyPr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27670" name="组合 22"/>
              <p:cNvGrpSpPr/>
              <p:nvPr/>
            </p:nvGrpSpPr>
            <p:grpSpPr>
              <a:xfrm>
                <a:off x="3961674" y="1615522"/>
                <a:ext cx="1643348" cy="2296107"/>
                <a:chOff x="4395788" y="1903413"/>
                <a:chExt cx="1822450" cy="2546350"/>
              </a:xfrm>
            </p:grpSpPr>
            <p:sp>
              <p:nvSpPr>
                <p:cNvPr id="27671" name="椭圆​​ 4"/>
                <p:cNvSpPr/>
                <p:nvPr/>
              </p:nvSpPr>
              <p:spPr>
                <a:xfrm rot="-7146315">
                  <a:off x="4033702" y="2265499"/>
                  <a:ext cx="2546304" cy="1822134"/>
                </a:xfrm>
                <a:custGeom>
                  <a:avLst/>
                  <a:gdLst/>
                  <a:ahLst/>
                  <a:cxnLst/>
                  <a:rect l="0" t="0" r="0" b="0"/>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rotWithShape="1">
                  <a:gsLst>
                    <a:gs pos="0">
                      <a:srgbClr val="00B0F0">
                        <a:alpha val="100000"/>
                      </a:srgbClr>
                    </a:gs>
                    <a:gs pos="16701">
                      <a:srgbClr val="0070C0">
                        <a:alpha val="100000"/>
                      </a:srgbClr>
                    </a:gs>
                    <a:gs pos="100000">
                      <a:srgbClr val="00B050">
                        <a:alpha val="100000"/>
                      </a:srgbClr>
                    </a:gs>
                  </a:gsLst>
                  <a:lin ang="16200000"/>
                  <a:tileRect/>
                </a:gradFill>
                <a:ln w="25400">
                  <a:noFill/>
                </a:ln>
              </p:spPr>
              <p:txBody>
                <a:bodyPr/>
                <a:lstStyle/>
                <a:p>
                  <a:endParaRPr lang="zh-CN" altLang="en-US"/>
                </a:p>
              </p:txBody>
            </p:sp>
            <p:grpSp>
              <p:nvGrpSpPr>
                <p:cNvPr id="27672" name="新月形 24"/>
                <p:cNvGrpSpPr/>
                <p:nvPr/>
              </p:nvGrpSpPr>
              <p:grpSpPr>
                <a:xfrm>
                  <a:off x="4344100" y="1952303"/>
                  <a:ext cx="1703615" cy="1088421"/>
                  <a:chOff x="4236720" y="1322832"/>
                  <a:chExt cx="1536192" cy="981456"/>
                </a:xfrm>
              </p:grpSpPr>
              <p:pic>
                <p:nvPicPr>
                  <p:cNvPr id="27673" name="新月形 24"/>
                  <p:cNvPicPr/>
                  <p:nvPr/>
                </p:nvPicPr>
                <p:blipFill>
                  <a:blip r:embed="rId2"/>
                  <a:stretch>
                    <a:fillRect/>
                  </a:stretch>
                </p:blipFill>
                <p:spPr>
                  <a:xfrm>
                    <a:off x="4236720" y="1322832"/>
                    <a:ext cx="1536192" cy="981456"/>
                  </a:xfrm>
                  <a:prstGeom prst="rect">
                    <a:avLst/>
                  </a:prstGeom>
                  <a:noFill/>
                  <a:ln w="9525">
                    <a:noFill/>
                  </a:ln>
                </p:spPr>
              </p:pic>
              <p:sp>
                <p:nvSpPr>
                  <p:cNvPr id="27674" name="Text Box 20"/>
                  <p:cNvSpPr txBox="1"/>
                  <p:nvPr/>
                </p:nvSpPr>
                <p:spPr>
                  <a:xfrm rot="6728136">
                    <a:off x="5121439" y="1191648"/>
                    <a:ext cx="125493" cy="629336"/>
                  </a:xfrm>
                  <a:prstGeom prst="rect">
                    <a:avLst/>
                  </a:prstGeom>
                  <a:noFill/>
                  <a:ln w="9525">
                    <a:noFill/>
                  </a:ln>
                </p:spPr>
                <p:txBody>
                  <a:bodyPr rot="10800000" vert="eaVert" anchor="ctr"/>
                  <a:lstStyle/>
                  <a:p>
                    <a:pPr algn="ctr"/>
                    <a:endParaRPr lang="zh-CN" altLang="en-US">
                      <a:solidFill>
                        <a:srgbClr val="FFFFFF"/>
                      </a:solidFill>
                      <a:latin typeface="Calibri" panose="020F0502020204030204" pitchFamily="34" charset="0"/>
                      <a:ea typeface="宋体" panose="02010600030101010101" pitchFamily="2" charset="-122"/>
                    </a:endParaRPr>
                  </a:p>
                </p:txBody>
              </p:sp>
            </p:grpSp>
          </p:grpSp>
        </p:grpSp>
      </p:grpSp>
      <p:sp>
        <p:nvSpPr>
          <p:cNvPr id="27675" name="文本框 1"/>
          <p:cNvSpPr txBox="1"/>
          <p:nvPr/>
        </p:nvSpPr>
        <p:spPr>
          <a:xfrm>
            <a:off x="3656013" y="484188"/>
            <a:ext cx="2630487" cy="460375"/>
          </a:xfrm>
          <a:prstGeom prst="rect">
            <a:avLst/>
          </a:prstGeom>
          <a:noFill/>
          <a:ln w="9525">
            <a:noFill/>
          </a:ln>
        </p:spPr>
        <p:txBody>
          <a:bodyPr wrap="none" anchor="t">
            <a:spAutoFit/>
          </a:bodyPr>
          <a:lstStyle/>
          <a:p>
            <a:r>
              <a:rPr lang="zh-CN" altLang="en-US" sz="2400" b="1">
                <a:latin typeface="Arial" panose="020B0604020202020204" pitchFamily="34" charset="0"/>
                <a:ea typeface="宋体" panose="02010600030101010101" pitchFamily="2" charset="-122"/>
              </a:rPr>
              <a:t>两个信息服务平台</a:t>
            </a:r>
            <a:endParaRPr lang="zh-CN" altLang="en-US" sz="2400" b="1">
              <a:latin typeface="Arial" panose="020B0604020202020204" pitchFamily="34" charset="0"/>
              <a:ea typeface="宋体" panose="02010600030101010101" pitchFamily="2" charset="-122"/>
            </a:endParaRPr>
          </a:p>
        </p:txBody>
      </p:sp>
      <p:sp>
        <p:nvSpPr>
          <p:cNvPr id="27676" name="文本框 2"/>
          <p:cNvSpPr txBox="1"/>
          <p:nvPr/>
        </p:nvSpPr>
        <p:spPr>
          <a:xfrm>
            <a:off x="1152525" y="811213"/>
            <a:ext cx="1101725" cy="368300"/>
          </a:xfrm>
          <a:prstGeom prst="rect">
            <a:avLst/>
          </a:prstGeom>
          <a:noFill/>
          <a:ln w="9525">
            <a:noFill/>
          </a:ln>
        </p:spPr>
        <p:txBody>
          <a:bodyPr wrap="none" anchor="t">
            <a:spAutoFit/>
          </a:bodyPr>
          <a:lstStyle/>
          <a:p>
            <a:r>
              <a:rPr lang="zh-CN" altLang="en-US" b="1" dirty="0">
                <a:solidFill>
                  <a:srgbClr val="FF0000"/>
                </a:solidFill>
                <a:latin typeface="黑体" panose="02010609060101010101" charset="-122"/>
                <a:ea typeface="宋体" panose="02010600030101010101" pitchFamily="2" charset="-122"/>
                <a:sym typeface="宋体" panose="02010600030101010101" pitchFamily="2" charset="-122"/>
              </a:rPr>
              <a:t>微信平台</a:t>
            </a:r>
            <a:endParaRPr lang="zh-CN" altLang="en-US" b="1" dirty="0">
              <a:solidFill>
                <a:srgbClr val="FF0000"/>
              </a:solidFill>
              <a:latin typeface="黑体" panose="02010609060101010101" charset="-122"/>
              <a:ea typeface="宋体" panose="02010600030101010101" pitchFamily="2" charset="-122"/>
              <a:sym typeface="宋体" panose="02010600030101010101" pitchFamily="2" charset="-122"/>
            </a:endParaRPr>
          </a:p>
        </p:txBody>
      </p:sp>
      <p:sp>
        <p:nvSpPr>
          <p:cNvPr id="27677" name="文本框 14"/>
          <p:cNvSpPr txBox="1"/>
          <p:nvPr/>
        </p:nvSpPr>
        <p:spPr>
          <a:xfrm>
            <a:off x="7080250" y="811213"/>
            <a:ext cx="1793875" cy="368300"/>
          </a:xfrm>
          <a:prstGeom prst="rect">
            <a:avLst/>
          </a:prstGeom>
          <a:noFill/>
          <a:ln w="9525">
            <a:noFill/>
          </a:ln>
        </p:spPr>
        <p:txBody>
          <a:bodyPr wrap="none" anchor="t">
            <a:spAutoFit/>
          </a:bodyPr>
          <a:lstStyle/>
          <a:p>
            <a:r>
              <a:rPr lang="zh-CN" altLang="en-US" b="1" dirty="0">
                <a:solidFill>
                  <a:srgbClr val="FF0000"/>
                </a:solidFill>
                <a:latin typeface="黑体" panose="02010609060101010101" charset="-122"/>
                <a:ea typeface="宋体" panose="02010600030101010101" pitchFamily="2" charset="-122"/>
                <a:sym typeface="宋体" panose="02010600030101010101" pitchFamily="2" charset="-122"/>
              </a:rPr>
              <a:t>报账员工作</a:t>
            </a:r>
            <a:r>
              <a:rPr lang="en-US" altLang="zh-CN" b="1" dirty="0">
                <a:solidFill>
                  <a:srgbClr val="FF0000"/>
                </a:solidFill>
                <a:latin typeface="黑体" panose="02010609060101010101" charset="-122"/>
                <a:ea typeface="宋体" panose="02010600030101010101" pitchFamily="2" charset="-122"/>
                <a:sym typeface="宋体" panose="02010600030101010101" pitchFamily="2" charset="-122"/>
              </a:rPr>
              <a:t>QQ</a:t>
            </a:r>
            <a:r>
              <a:rPr lang="zh-CN" altLang="en-US" b="1" dirty="0">
                <a:solidFill>
                  <a:srgbClr val="FF0000"/>
                </a:solidFill>
                <a:latin typeface="黑体" panose="02010609060101010101" charset="-122"/>
                <a:ea typeface="宋体" panose="02010600030101010101" pitchFamily="2" charset="-122"/>
                <a:sym typeface="宋体" panose="02010600030101010101" pitchFamily="2" charset="-122"/>
              </a:rPr>
              <a:t>群</a:t>
            </a:r>
            <a:endParaRPr lang="zh-CN" altLang="en-US" b="1" dirty="0">
              <a:solidFill>
                <a:srgbClr val="FF0000"/>
              </a:solidFill>
              <a:latin typeface="黑体" panose="02010609060101010101" charset="-122"/>
              <a:ea typeface="宋体" panose="02010600030101010101" pitchFamily="2" charset="-122"/>
              <a:sym typeface="宋体" panose="02010600030101010101" pitchFamily="2" charset="-122"/>
            </a:endParaRPr>
          </a:p>
        </p:txBody>
      </p:sp>
      <p:pic>
        <p:nvPicPr>
          <p:cNvPr id="27678" name="图片 -2147482624" descr="二维码"/>
          <p:cNvPicPr>
            <a:picLocks noChangeAspect="1"/>
          </p:cNvPicPr>
          <p:nvPr/>
        </p:nvPicPr>
        <p:blipFill>
          <a:blip r:embed="rId3"/>
          <a:stretch>
            <a:fillRect/>
          </a:stretch>
        </p:blipFill>
        <p:spPr>
          <a:xfrm>
            <a:off x="3808413" y="3794125"/>
            <a:ext cx="1622425" cy="1430338"/>
          </a:xfrm>
          <a:prstGeom prst="rect">
            <a:avLst/>
          </a:prstGeom>
          <a:noFill/>
          <a:ln w="9525">
            <a:noFill/>
          </a:ln>
        </p:spPr>
      </p:pic>
      <p:pic>
        <p:nvPicPr>
          <p:cNvPr id="27679" name="图片 20" descr="qq"/>
          <p:cNvPicPr>
            <a:picLocks noChangeAspect="1"/>
          </p:cNvPicPr>
          <p:nvPr/>
        </p:nvPicPr>
        <p:blipFill>
          <a:blip r:embed="rId4" cstate="print"/>
          <a:stretch>
            <a:fillRect/>
          </a:stretch>
        </p:blipFill>
        <p:spPr>
          <a:xfrm>
            <a:off x="6630988" y="3505200"/>
            <a:ext cx="2349500" cy="1412875"/>
          </a:xfrm>
          <a:prstGeom prst="rect">
            <a:avLst/>
          </a:prstGeom>
          <a:noFill/>
          <a:ln w="9525">
            <a:noFill/>
          </a:ln>
        </p:spPr>
      </p:pic>
      <p:sp>
        <p:nvSpPr>
          <p:cNvPr id="27681" name="文本框 1"/>
          <p:cNvSpPr txBox="1"/>
          <p:nvPr/>
        </p:nvSpPr>
        <p:spPr>
          <a:xfrm>
            <a:off x="3808413" y="5067300"/>
            <a:ext cx="1871662" cy="338138"/>
          </a:xfrm>
          <a:prstGeom prst="rect">
            <a:avLst/>
          </a:prstGeom>
          <a:noFill/>
          <a:ln w="9525">
            <a:noFill/>
          </a:ln>
        </p:spPr>
        <p:txBody>
          <a:bodyPr wrap="square" anchor="t">
            <a:spAutoFit/>
          </a:bodyPr>
          <a:lstStyle/>
          <a:p>
            <a:r>
              <a:rPr lang="zh-CN" altLang="en-US" sz="1600" b="1" dirty="0">
                <a:solidFill>
                  <a:srgbClr val="FF0000"/>
                </a:solidFill>
                <a:latin typeface="黑体" panose="02010609060101010101" charset="-122"/>
                <a:ea typeface="宋体" panose="02010600030101010101" pitchFamily="2" charset="-122"/>
                <a:sym typeface="宋体" panose="02010600030101010101" pitchFamily="2" charset="-122"/>
              </a:rPr>
              <a:t>微信平台二维码</a:t>
            </a:r>
            <a:endParaRPr lang="en-US" altLang="zh-CN" sz="1600" b="1" dirty="0">
              <a:solidFill>
                <a:srgbClr val="FF0000"/>
              </a:solidFill>
              <a:latin typeface="黑体" panose="02010609060101010101" charset="-122"/>
              <a:ea typeface="宋体" panose="02010600030101010101" pitchFamily="2" charset="-122"/>
              <a:sym typeface="宋体" panose="02010600030101010101" pitchFamily="2" charset="-122"/>
            </a:endParaRPr>
          </a:p>
        </p:txBody>
      </p:sp>
      <p:sp>
        <p:nvSpPr>
          <p:cNvPr id="2" name="文本框 1"/>
          <p:cNvSpPr txBox="1"/>
          <p:nvPr/>
        </p:nvSpPr>
        <p:spPr>
          <a:xfrm>
            <a:off x="9290050" y="5067300"/>
            <a:ext cx="393065" cy="275590"/>
          </a:xfrm>
          <a:prstGeom prst="rect">
            <a:avLst/>
          </a:prstGeom>
          <a:noFill/>
        </p:spPr>
        <p:txBody>
          <a:bodyPr wrap="square" rtlCol="0">
            <a:spAutoFit/>
          </a:bodyPr>
          <a:lstStyle/>
          <a:p>
            <a:r>
              <a:rPr lang="en-US" altLang="zh-CN" sz="1200" dirty="0" smtClean="0"/>
              <a:t>71</a:t>
            </a:r>
            <a:endParaRPr lang="en-US" altLang="zh-CN" sz="1200" dirty="0" smtClean="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300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8"/>
                                        </p:tgtEl>
                                      </p:cBhvr>
                                    </p:animEffect>
                                    <p:animScale>
                                      <p:cBhvr>
                                        <p:cTn id="49" dur="125" autoRev="1" fill="hold"/>
                                        <p:tgtEl>
                                          <p:spTgt spid="8"/>
                                        </p:tgtEl>
                                      </p:cBhvr>
                                      <p:by x="105000" y="105000"/>
                                    </p:animScale>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par>
                          <p:cTn id="58" fill="hold">
                            <p:stCondLst>
                              <p:cond delay="4500"/>
                            </p:stCondLst>
                            <p:childTnLst>
                              <p:par>
                                <p:cTn id="59" presetID="26" presetClass="emph" presetSubtype="0" repeatCount="2000" fill="hold" grpId="1" nodeType="afterEffect">
                                  <p:stCondLst>
                                    <p:cond delay="0"/>
                                  </p:stCondLst>
                                  <p:childTnLst>
                                    <p:animEffect transition="out" filter="fade">
                                      <p:cBhvr>
                                        <p:cTn id="60" dur="250" tmFilter="0, 0; .2, .5; .8, .5; 1, 0"/>
                                        <p:tgtEl>
                                          <p:spTgt spid="10"/>
                                        </p:tgtEl>
                                      </p:cBhvr>
                                    </p:animEffect>
                                    <p:animScale>
                                      <p:cBhvr>
                                        <p:cTn id="61" dur="125" autoRev="1" fill="hold"/>
                                        <p:tgtEl>
                                          <p:spTgt spid="10"/>
                                        </p:tgtEl>
                                      </p:cBhvr>
                                      <p:by x="105000" y="105000"/>
                                    </p:animScale>
                                  </p:childTnLst>
                                </p:cTn>
                              </p:par>
                            </p:childTnLst>
                          </p:cTn>
                        </p:par>
                        <p:par>
                          <p:cTn id="62" fill="hold">
                            <p:stCondLst>
                              <p:cond delay="5000"/>
                            </p:stCondLst>
                            <p:childTnLst>
                              <p:par>
                                <p:cTn id="63" presetID="14" presetClass="entr" presetSubtype="1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8" grpId="1" bldLvl="0" animBg="1"/>
      <p:bldP spid="9" grpId="0" bldLvl="0" animBg="1"/>
      <p:bldP spid="10" grpId="0" bldLvl="0" animBg="1"/>
      <p:bldP spid="10" grpId="1" bldLvl="0" animBg="1"/>
      <p:bldP spid="11"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8" name="Picture 6" descr="gg"/>
          <p:cNvPicPr>
            <a:picLocks noChangeAspect="1"/>
          </p:cNvPicPr>
          <p:nvPr/>
        </p:nvPicPr>
        <p:blipFill>
          <a:blip r:embed="rId1"/>
          <a:stretch>
            <a:fillRect/>
          </a:stretch>
        </p:blipFill>
        <p:spPr>
          <a:xfrm>
            <a:off x="-34925" y="0"/>
            <a:ext cx="9756775" cy="5400675"/>
          </a:xfrm>
          <a:prstGeom prst="rect">
            <a:avLst/>
          </a:prstGeom>
          <a:noFill/>
          <a:ln w="9525">
            <a:noFill/>
          </a:ln>
        </p:spPr>
      </p:pic>
      <p:pic>
        <p:nvPicPr>
          <p:cNvPr id="74759" name="Picture 7" descr="ff"/>
          <p:cNvPicPr>
            <a:picLocks noChangeAspect="1"/>
          </p:cNvPicPr>
          <p:nvPr/>
        </p:nvPicPr>
        <p:blipFill>
          <a:blip r:embed="rId2"/>
          <a:stretch>
            <a:fillRect/>
          </a:stretch>
        </p:blipFill>
        <p:spPr>
          <a:xfrm>
            <a:off x="0" y="0"/>
            <a:ext cx="9721850" cy="5400675"/>
          </a:xfrm>
          <a:prstGeom prst="rect">
            <a:avLst/>
          </a:prstGeom>
          <a:noFill/>
          <a:ln w="9525">
            <a:noFill/>
          </a:ln>
        </p:spPr>
      </p:pic>
      <p:sp>
        <p:nvSpPr>
          <p:cNvPr id="7184" name="Text Box 16"/>
          <p:cNvSpPr txBox="1"/>
          <p:nvPr/>
        </p:nvSpPr>
        <p:spPr>
          <a:xfrm>
            <a:off x="3608388" y="1389063"/>
            <a:ext cx="2542684" cy="1323439"/>
          </a:xfrm>
          <a:prstGeom prst="rect">
            <a:avLst/>
          </a:prstGeom>
          <a:noFill/>
          <a:ln w="9525">
            <a:noFill/>
          </a:ln>
        </p:spPr>
        <p:txBody>
          <a:bodyPr wrap="none" anchor="t">
            <a:spAutoFit/>
          </a:bodyPr>
          <a:lstStyle/>
          <a:p>
            <a:r>
              <a:rPr lang="zh-CN" altLang="en-US" sz="8000" b="1" dirty="0">
                <a:solidFill>
                  <a:srgbClr val="0099FF"/>
                </a:solidFill>
                <a:latin typeface="微软雅黑" panose="020B0503020204020204" pitchFamily="34" charset="-122"/>
                <a:ea typeface="微软雅黑" panose="020B0503020204020204" pitchFamily="34" charset="-122"/>
              </a:rPr>
              <a:t> 谢谢</a:t>
            </a:r>
            <a:endParaRPr lang="en-US" altLang="zh-CN" sz="8000" b="1" dirty="0">
              <a:solidFill>
                <a:srgbClr val="0099FF"/>
              </a:solidFill>
              <a:latin typeface="微软雅黑" panose="020B0503020204020204" pitchFamily="34" charset="-122"/>
              <a:ea typeface="微软雅黑" panose="020B0503020204020204" pitchFamily="34" charset="-122"/>
            </a:endParaRPr>
          </a:p>
        </p:txBody>
      </p:sp>
      <p:sp>
        <p:nvSpPr>
          <p:cNvPr id="74" name="矩形 73"/>
          <p:cNvSpPr/>
          <p:nvPr/>
        </p:nvSpPr>
        <p:spPr>
          <a:xfrm>
            <a:off x="3865563" y="3940175"/>
            <a:ext cx="3659187" cy="704850"/>
          </a:xfrm>
          <a:prstGeom prst="rect">
            <a:avLst/>
          </a:prstGeom>
          <a:noFill/>
          <a:ln w="9525">
            <a:noFill/>
          </a:ln>
        </p:spPr>
        <p:txBody>
          <a:bodyPr lIns="96780" tIns="48390" rIns="96780" bIns="48390" anchor="t">
            <a:spAutoFit/>
          </a:bodyPr>
          <a:lstStyle/>
          <a:p>
            <a:pPr defTabSz="967105"/>
            <a:r>
              <a:rPr lang="zh-CN" altLang="en-US" sz="4000" b="1">
                <a:solidFill>
                  <a:schemeClr val="bg1"/>
                </a:solidFill>
                <a:latin typeface="Arial" panose="020B0604020202020204" pitchFamily="34" charset="0"/>
                <a:ea typeface="微软雅黑" panose="020B0503020204020204" pitchFamily="34" charset="-122"/>
              </a:rPr>
              <a:t>谢谢观看！</a:t>
            </a:r>
            <a:endParaRPr lang="zh-CN" altLang="en-US" sz="4000" b="1">
              <a:solidFill>
                <a:schemeClr val="bg1"/>
              </a:solidFill>
              <a:latin typeface="Arial" panose="020B0604020202020204" pitchFamily="34" charset="0"/>
              <a:ea typeface="微软雅黑" panose="020B0503020204020204" pitchFamily="34" charset="-122"/>
            </a:endParaRPr>
          </a:p>
        </p:txBody>
      </p:sp>
      <p:pic>
        <p:nvPicPr>
          <p:cNvPr id="134150" name="Picture 2" descr="ac22c9"/>
          <p:cNvPicPr>
            <a:picLocks noChangeAspect="1"/>
          </p:cNvPicPr>
          <p:nvPr/>
        </p:nvPicPr>
        <p:blipFill>
          <a:blip r:embed="rId3"/>
          <a:stretch>
            <a:fillRect/>
          </a:stretch>
        </p:blipFill>
        <p:spPr>
          <a:xfrm>
            <a:off x="2816225" y="3100388"/>
            <a:ext cx="4303713" cy="2043112"/>
          </a:xfrm>
          <a:prstGeom prst="rect">
            <a:avLst/>
          </a:prstGeom>
          <a:noFill/>
          <a:ln w="9525">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randombar(horizontal)">
                                      <p:cBhvr>
                                        <p:cTn id="7" dur="500"/>
                                        <p:tgtEl>
                                          <p:spTgt spid="74758"/>
                                        </p:tgtEl>
                                      </p:cBhvr>
                                    </p:animEffect>
                                  </p:childTnLst>
                                </p:cTn>
                              </p:par>
                            </p:childTnLst>
                          </p:cTn>
                        </p:par>
                        <p:par>
                          <p:cTn id="8" fill="hold">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74759"/>
                                        </p:tgtEl>
                                        <p:attrNameLst>
                                          <p:attrName>style.visibility</p:attrName>
                                        </p:attrNameLst>
                                      </p:cBhvr>
                                      <p:to>
                                        <p:strVal val="visible"/>
                                      </p:to>
                                    </p:set>
                                    <p:anim calcmode="lin" valueType="num">
                                      <p:cBhvr>
                                        <p:cTn id="11" dur="1000" fill="hold"/>
                                        <p:tgtEl>
                                          <p:spTgt spid="74759"/>
                                        </p:tgtEl>
                                        <p:attrNameLst>
                                          <p:attrName>ppt_w</p:attrName>
                                        </p:attrNameLst>
                                      </p:cBhvr>
                                      <p:tavLst>
                                        <p:tav tm="0">
                                          <p:val>
                                            <p:fltVal val="0"/>
                                          </p:val>
                                        </p:tav>
                                        <p:tav tm="100000">
                                          <p:val>
                                            <p:strVal val="#ppt_w"/>
                                          </p:val>
                                        </p:tav>
                                      </p:tavLst>
                                    </p:anim>
                                    <p:anim calcmode="lin" valueType="num">
                                      <p:cBhvr>
                                        <p:cTn id="12" dur="1000" fill="hold"/>
                                        <p:tgtEl>
                                          <p:spTgt spid="74759"/>
                                        </p:tgtEl>
                                        <p:attrNameLst>
                                          <p:attrName>ppt_h</p:attrName>
                                        </p:attrNameLst>
                                      </p:cBhvr>
                                      <p:tavLst>
                                        <p:tav tm="0">
                                          <p:val>
                                            <p:fltVal val="0"/>
                                          </p:val>
                                        </p:tav>
                                        <p:tav tm="100000">
                                          <p:val>
                                            <p:strVal val="#ppt_h"/>
                                          </p:val>
                                        </p:tav>
                                      </p:tavLst>
                                    </p:anim>
                                    <p:anim calcmode="lin" valueType="num">
                                      <p:cBhvr>
                                        <p:cTn id="13" dur="1000" fill="hold"/>
                                        <p:tgtEl>
                                          <p:spTgt spid="74759"/>
                                        </p:tgtEl>
                                        <p:attrNameLst>
                                          <p:attrName>style.rotation</p:attrName>
                                        </p:attrNameLst>
                                      </p:cBhvr>
                                      <p:tavLst>
                                        <p:tav tm="0">
                                          <p:val>
                                            <p:fltVal val="90"/>
                                          </p:val>
                                        </p:tav>
                                        <p:tav tm="100000">
                                          <p:val>
                                            <p:fltVal val="0"/>
                                          </p:val>
                                        </p:tav>
                                      </p:tavLst>
                                    </p:anim>
                                    <p:animEffect transition="in" filter="fade">
                                      <p:cBhvr>
                                        <p:cTn id="14" dur="1000"/>
                                        <p:tgtEl>
                                          <p:spTgt spid="74759"/>
                                        </p:tgtEl>
                                      </p:cBhvr>
                                    </p:animEffect>
                                  </p:childTnLst>
                                </p:cTn>
                              </p:par>
                            </p:childTnLst>
                          </p:cTn>
                        </p:par>
                        <p:par>
                          <p:cTn id="15" fill="hold">
                            <p:stCondLst>
                              <p:cond delay="1500"/>
                            </p:stCondLst>
                            <p:childTnLst>
                              <p:par>
                                <p:cTn id="16" presetID="23" presetClass="entr" presetSubtype="32" fill="hold" grpId="0" nodeType="afterEffect">
                                  <p:stCondLst>
                                    <p:cond delay="0"/>
                                  </p:stCondLst>
                                  <p:childTnLst>
                                    <p:set>
                                      <p:cBhvr>
                                        <p:cTn id="17" dur="1" fill="hold">
                                          <p:stCondLst>
                                            <p:cond delay="0"/>
                                          </p:stCondLst>
                                        </p:cTn>
                                        <p:tgtEl>
                                          <p:spTgt spid="7184"/>
                                        </p:tgtEl>
                                        <p:attrNameLst>
                                          <p:attrName>style.visibility</p:attrName>
                                        </p:attrNameLst>
                                      </p:cBhvr>
                                      <p:to>
                                        <p:strVal val="visible"/>
                                      </p:to>
                                    </p:set>
                                    <p:anim calcmode="lin" valueType="num">
                                      <p:cBhvr>
                                        <p:cTn id="18" dur="500" fill="hold"/>
                                        <p:tgtEl>
                                          <p:spTgt spid="7184"/>
                                        </p:tgtEl>
                                        <p:attrNameLst>
                                          <p:attrName>ppt_w</p:attrName>
                                        </p:attrNameLst>
                                      </p:cBhvr>
                                      <p:tavLst>
                                        <p:tav tm="0">
                                          <p:val>
                                            <p:strVal val="4*#ppt_w"/>
                                          </p:val>
                                        </p:tav>
                                        <p:tav tm="100000">
                                          <p:val>
                                            <p:strVal val="#ppt_w"/>
                                          </p:val>
                                        </p:tav>
                                      </p:tavLst>
                                    </p:anim>
                                    <p:anim calcmode="lin" valueType="num">
                                      <p:cBhvr>
                                        <p:cTn id="19" dur="500" fill="hold"/>
                                        <p:tgtEl>
                                          <p:spTgt spid="7184"/>
                                        </p:tgtEl>
                                        <p:attrNameLst>
                                          <p:attrName>ppt_h</p:attrName>
                                        </p:attrNameLst>
                                      </p:cBhvr>
                                      <p:tavLst>
                                        <p:tav tm="0">
                                          <p:val>
                                            <p:strVal val="4*#ppt_h"/>
                                          </p:val>
                                        </p:tav>
                                        <p:tav tm="100000">
                                          <p:val>
                                            <p:strVal val="#ppt_h"/>
                                          </p:val>
                                        </p:tav>
                                      </p:tavLst>
                                    </p:anim>
                                  </p:childTnLst>
                                </p:cTn>
                              </p:par>
                            </p:childTnLst>
                          </p:cTn>
                        </p:par>
                        <p:par>
                          <p:cTn id="20" fill="hold">
                            <p:stCondLst>
                              <p:cond delay="2000"/>
                            </p:stCondLst>
                            <p:childTnLst>
                              <p:par>
                                <p:cTn id="21" presetID="31" presetClass="entr" presetSubtype="0" fill="hold" grpId="0" nodeType="afterEffect">
                                  <p:stCondLst>
                                    <p:cond delay="0"/>
                                  </p:stCondLst>
                                  <p:iterate type="lt">
                                    <p:tmPct val="5000"/>
                                  </p:iterate>
                                  <p:childTnLst>
                                    <p:set>
                                      <p:cBhvr>
                                        <p:cTn id="22" dur="1" fill="hold">
                                          <p:stCondLst>
                                            <p:cond delay="0"/>
                                          </p:stCondLst>
                                        </p:cTn>
                                        <p:tgtEl>
                                          <p:spTgt spid="74"/>
                                        </p:tgtEl>
                                        <p:attrNameLst>
                                          <p:attrName>style.visibility</p:attrName>
                                        </p:attrNameLst>
                                      </p:cBhvr>
                                      <p:to>
                                        <p:strVal val="visible"/>
                                      </p:to>
                                    </p:set>
                                    <p:anim calcmode="lin" valueType="num">
                                      <p:cBhvr>
                                        <p:cTn id="23" dur="1000" fill="hold"/>
                                        <p:tgtEl>
                                          <p:spTgt spid="74"/>
                                        </p:tgtEl>
                                        <p:attrNameLst>
                                          <p:attrName>ppt_w</p:attrName>
                                        </p:attrNameLst>
                                      </p:cBhvr>
                                      <p:tavLst>
                                        <p:tav tm="0">
                                          <p:val>
                                            <p:fltVal val="0"/>
                                          </p:val>
                                        </p:tav>
                                        <p:tav tm="100000">
                                          <p:val>
                                            <p:strVal val="#ppt_w"/>
                                          </p:val>
                                        </p:tav>
                                      </p:tavLst>
                                    </p:anim>
                                    <p:anim calcmode="lin" valueType="num">
                                      <p:cBhvr>
                                        <p:cTn id="24" dur="1000" fill="hold"/>
                                        <p:tgtEl>
                                          <p:spTgt spid="74"/>
                                        </p:tgtEl>
                                        <p:attrNameLst>
                                          <p:attrName>ppt_h</p:attrName>
                                        </p:attrNameLst>
                                      </p:cBhvr>
                                      <p:tavLst>
                                        <p:tav tm="0">
                                          <p:val>
                                            <p:fltVal val="0"/>
                                          </p:val>
                                        </p:tav>
                                        <p:tav tm="100000">
                                          <p:val>
                                            <p:strVal val="#ppt_h"/>
                                          </p:val>
                                        </p:tav>
                                      </p:tavLst>
                                    </p:anim>
                                    <p:anim calcmode="lin" valueType="num">
                                      <p:cBhvr>
                                        <p:cTn id="25" dur="1000" fill="hold"/>
                                        <p:tgtEl>
                                          <p:spTgt spid="74"/>
                                        </p:tgtEl>
                                        <p:attrNameLst>
                                          <p:attrName>style.rotation</p:attrName>
                                        </p:attrNameLst>
                                      </p:cBhvr>
                                      <p:tavLst>
                                        <p:tav tm="0">
                                          <p:val>
                                            <p:fltVal val="90"/>
                                          </p:val>
                                        </p:tav>
                                        <p:tav tm="100000">
                                          <p:val>
                                            <p:fltVal val="0"/>
                                          </p:val>
                                        </p:tav>
                                      </p:tavLst>
                                    </p:anim>
                                    <p:animEffect transition="in" filter="fade">
                                      <p:cBhvr>
                                        <p:cTn id="2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9" descr="gg"/>
          <p:cNvPicPr>
            <a:picLocks noChangeAspect="1"/>
          </p:cNvPicPr>
          <p:nvPr/>
        </p:nvPicPr>
        <p:blipFill>
          <a:blip r:embed="rId1"/>
          <a:stretch>
            <a:fillRect/>
          </a:stretch>
        </p:blipFill>
        <p:spPr>
          <a:xfrm>
            <a:off x="0" y="0"/>
            <a:ext cx="9721850" cy="5400675"/>
          </a:xfrm>
          <a:prstGeom prst="rect">
            <a:avLst/>
          </a:prstGeom>
          <a:noFill/>
          <a:ln w="9525">
            <a:noFill/>
          </a:ln>
        </p:spPr>
      </p:pic>
      <p:pic>
        <p:nvPicPr>
          <p:cNvPr id="41994" name="Picture 10" descr="ff"/>
          <p:cNvPicPr>
            <a:picLocks noChangeAspect="1"/>
          </p:cNvPicPr>
          <p:nvPr/>
        </p:nvPicPr>
        <p:blipFill>
          <a:blip r:embed="rId2"/>
          <a:stretch>
            <a:fillRect/>
          </a:stretch>
        </p:blipFill>
        <p:spPr>
          <a:xfrm>
            <a:off x="720408" y="252413"/>
            <a:ext cx="8280400" cy="4660900"/>
          </a:xfrm>
          <a:prstGeom prst="rect">
            <a:avLst/>
          </a:prstGeom>
          <a:noFill/>
          <a:ln w="9525">
            <a:noFill/>
          </a:ln>
        </p:spPr>
      </p:pic>
      <p:pic>
        <p:nvPicPr>
          <p:cNvPr id="485397" name="Picture 21" descr="白云飘飘02"/>
          <p:cNvPicPr>
            <a:picLocks noChangeAspect="1"/>
          </p:cNvPicPr>
          <p:nvPr/>
        </p:nvPicPr>
        <p:blipFill>
          <a:blip r:embed="rId3"/>
          <a:srcRect r="59828"/>
          <a:stretch>
            <a:fillRect/>
          </a:stretch>
        </p:blipFill>
        <p:spPr>
          <a:xfrm>
            <a:off x="1044575" y="2973388"/>
            <a:ext cx="1677988" cy="1455737"/>
          </a:xfrm>
          <a:prstGeom prst="rect">
            <a:avLst/>
          </a:prstGeom>
          <a:noFill/>
          <a:ln w="9525">
            <a:noFill/>
          </a:ln>
        </p:spPr>
      </p:pic>
      <p:pic>
        <p:nvPicPr>
          <p:cNvPr id="485398" name="Picture 22" descr="白云飘飘02"/>
          <p:cNvPicPr>
            <a:picLocks noChangeAspect="1"/>
          </p:cNvPicPr>
          <p:nvPr/>
        </p:nvPicPr>
        <p:blipFill>
          <a:blip r:embed="rId4" cstate="print"/>
          <a:srcRect l="47313"/>
          <a:stretch>
            <a:fillRect/>
          </a:stretch>
        </p:blipFill>
        <p:spPr>
          <a:xfrm>
            <a:off x="6300788" y="3276600"/>
            <a:ext cx="2667000" cy="1763713"/>
          </a:xfrm>
          <a:prstGeom prst="rect">
            <a:avLst/>
          </a:prstGeom>
          <a:noFill/>
          <a:ln w="9525">
            <a:noFill/>
          </a:ln>
        </p:spPr>
      </p:pic>
      <p:pic>
        <p:nvPicPr>
          <p:cNvPr id="485407" name="Picture 31" descr="白云飘飘02"/>
          <p:cNvPicPr>
            <a:picLocks noChangeAspect="1"/>
          </p:cNvPicPr>
          <p:nvPr/>
        </p:nvPicPr>
        <p:blipFill>
          <a:blip r:embed="rId5"/>
          <a:srcRect t="20502" r="59828" b="33369"/>
          <a:stretch>
            <a:fillRect/>
          </a:stretch>
        </p:blipFill>
        <p:spPr>
          <a:xfrm>
            <a:off x="3348038" y="3995738"/>
            <a:ext cx="2438400" cy="974725"/>
          </a:xfrm>
          <a:prstGeom prst="rect">
            <a:avLst/>
          </a:prstGeom>
          <a:noFill/>
          <a:ln w="9525">
            <a:noFill/>
          </a:ln>
        </p:spPr>
      </p:pic>
      <p:sp>
        <p:nvSpPr>
          <p:cNvPr id="485448" name="WordArt 72"/>
          <p:cNvSpPr>
            <a:spLocks noTextEdit="1"/>
          </p:cNvSpPr>
          <p:nvPr/>
        </p:nvSpPr>
        <p:spPr>
          <a:xfrm>
            <a:off x="4514850" y="1630363"/>
            <a:ext cx="838200" cy="733425"/>
          </a:xfrm>
          <a:prstGeom prst="rect">
            <a:avLst/>
          </a:prstGeom>
        </p:spPr>
        <p:txBody>
          <a:bodyPr wrap="none" fromWordArt="1">
            <a:prstTxWarp prst="textPlain">
              <a:avLst>
                <a:gd name="adj" fmla="val 50000"/>
              </a:avLst>
            </a:prstTxWarp>
            <a:normAutofit/>
          </a:bodyPr>
          <a:lstStyle/>
          <a:p>
            <a:pPr algn="ctr"/>
            <a:r>
              <a:rPr lang="zh-CN" altLang="en-US"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0</a:t>
            </a:r>
            <a:r>
              <a:rPr lang="en-US" altLang="zh-CN"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2</a:t>
            </a:r>
            <a:endParaRPr lang="en-US" altLang="zh-CN" sz="3600" b="1">
              <a:solidFill>
                <a:srgbClr val="99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endParaRPr>
          </a:p>
        </p:txBody>
      </p:sp>
      <p:sp>
        <p:nvSpPr>
          <p:cNvPr id="485449" name="Rectangle 73"/>
          <p:cNvSpPr/>
          <p:nvPr/>
        </p:nvSpPr>
        <p:spPr>
          <a:xfrm>
            <a:off x="2989263" y="1404938"/>
            <a:ext cx="3505200" cy="1075055"/>
          </a:xfrm>
          <a:prstGeom prst="rect">
            <a:avLst/>
          </a:prstGeom>
          <a:noFill/>
          <a:ln w="15875">
            <a:noFill/>
          </a:ln>
        </p:spPr>
        <p:txBody>
          <a:bodyPr lIns="76197" tIns="38098" rIns="76197" bIns="38098" anchor="t">
            <a:spAutoFit/>
          </a:bodyPr>
          <a:lstStyle/>
          <a:p>
            <a:pPr algn="r" defTabSz="762000"/>
            <a:r>
              <a:rPr lang="zh-CN" altLang="en-US" sz="6500">
                <a:solidFill>
                  <a:srgbClr val="990000"/>
                </a:solidFill>
                <a:latin typeface="宋体" panose="02010600030101010101" pitchFamily="2" charset="-122"/>
                <a:ea typeface="宋体" panose="02010600030101010101" pitchFamily="2" charset="-122"/>
              </a:rPr>
              <a:t>  </a:t>
            </a:r>
            <a:endParaRPr lang="zh-CN" altLang="en-US" sz="6500">
              <a:solidFill>
                <a:srgbClr val="990000"/>
              </a:solidFill>
              <a:latin typeface="宋体" panose="02010600030101010101" pitchFamily="2" charset="-122"/>
              <a:ea typeface="宋体" panose="02010600030101010101" pitchFamily="2" charset="-122"/>
            </a:endParaRPr>
          </a:p>
        </p:txBody>
      </p:sp>
      <p:sp>
        <p:nvSpPr>
          <p:cNvPr id="3" name="矩形 2"/>
          <p:cNvSpPr/>
          <p:nvPr/>
        </p:nvSpPr>
        <p:spPr>
          <a:xfrm>
            <a:off x="2684463" y="3244850"/>
            <a:ext cx="4498975" cy="912813"/>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5335"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rPr>
              <a:t>报销票据要求</a:t>
            </a:r>
            <a:endParaRPr kumimoji="0" lang="zh-CN" altLang="en-US" sz="5335" b="1" i="0" u="none" strike="noStrike" kern="1200" cap="none" spc="300" normalizeH="0" baseline="0" noProof="0" dirty="0">
              <a:ln>
                <a:noFill/>
              </a:ln>
              <a:solidFill>
                <a:schemeClr val="bg1"/>
              </a:solidFill>
              <a:effectLst/>
              <a:uLnTx/>
              <a:uFillTx/>
              <a:latin typeface="黑体" panose="02010609060101010101" charset="-122"/>
              <a:ea typeface="黑体" panose="02010609060101010101" charset="-122"/>
              <a:cs typeface="UUS UN INCHIKE" pitchFamily="18" charset="0"/>
              <a:sym typeface="+mn-lt"/>
            </a:endParaRPr>
          </a:p>
        </p:txBody>
      </p:sp>
      <p:sp>
        <p:nvSpPr>
          <p:cNvPr id="2" name="Rectangle 73"/>
          <p:cNvSpPr/>
          <p:nvPr/>
        </p:nvSpPr>
        <p:spPr>
          <a:xfrm>
            <a:off x="2989263" y="1463993"/>
            <a:ext cx="3505200" cy="1066800"/>
          </a:xfrm>
          <a:prstGeom prst="rect">
            <a:avLst/>
          </a:prstGeom>
          <a:noFill/>
          <a:ln w="15875">
            <a:noFill/>
          </a:ln>
        </p:spPr>
        <p:txBody>
          <a:bodyPr lIns="76197" tIns="38098" rIns="76197" bIns="38098" anchor="t">
            <a:spAutoFit/>
          </a:bodyPr>
          <a:lstStyle/>
          <a:p>
            <a:pPr algn="r" defTabSz="762000"/>
            <a:r>
              <a:rPr lang="zh-CN" altLang="en-US" sz="6500">
                <a:solidFill>
                  <a:srgbClr val="990000"/>
                </a:solidFill>
                <a:latin typeface="宋体" panose="02010600030101010101" pitchFamily="2" charset="-122"/>
                <a:ea typeface="宋体" panose="02010600030101010101" pitchFamily="2" charset="-122"/>
              </a:rPr>
              <a:t>［   ］</a:t>
            </a:r>
            <a:endParaRPr lang="zh-CN" altLang="en-US" sz="6500">
              <a:solidFill>
                <a:srgbClr val="990000"/>
              </a:solidFill>
              <a:latin typeface="宋体" panose="02010600030101010101" pitchFamily="2" charset="-122"/>
              <a:ea typeface="宋体" panose="02010600030101010101" pitchFamily="2"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1994"/>
                                        </p:tgtEl>
                                        <p:attrNameLst>
                                          <p:attrName>style.visibility</p:attrName>
                                        </p:attrNameLst>
                                      </p:cBhvr>
                                      <p:to>
                                        <p:strVal val="visible"/>
                                      </p:to>
                                    </p:set>
                                    <p:anim calcmode="lin" valueType="num">
                                      <p:cBhvr>
                                        <p:cTn id="7" dur="1000" fill="hold"/>
                                        <p:tgtEl>
                                          <p:spTgt spid="41994"/>
                                        </p:tgtEl>
                                        <p:attrNameLst>
                                          <p:attrName>ppt_w</p:attrName>
                                        </p:attrNameLst>
                                      </p:cBhvr>
                                      <p:tavLst>
                                        <p:tav tm="0">
                                          <p:val>
                                            <p:fltVal val="0"/>
                                          </p:val>
                                        </p:tav>
                                        <p:tav tm="100000">
                                          <p:val>
                                            <p:strVal val="#ppt_w"/>
                                          </p:val>
                                        </p:tav>
                                      </p:tavLst>
                                    </p:anim>
                                    <p:anim calcmode="lin" valueType="num">
                                      <p:cBhvr>
                                        <p:cTn id="8" dur="1000" fill="hold"/>
                                        <p:tgtEl>
                                          <p:spTgt spid="41994"/>
                                        </p:tgtEl>
                                        <p:attrNameLst>
                                          <p:attrName>ppt_h</p:attrName>
                                        </p:attrNameLst>
                                      </p:cBhvr>
                                      <p:tavLst>
                                        <p:tav tm="0">
                                          <p:val>
                                            <p:fltVal val="0"/>
                                          </p:val>
                                        </p:tav>
                                        <p:tav tm="100000">
                                          <p:val>
                                            <p:strVal val="#ppt_h"/>
                                          </p:val>
                                        </p:tav>
                                      </p:tavLst>
                                    </p:anim>
                                    <p:anim calcmode="lin" valueType="num">
                                      <p:cBhvr>
                                        <p:cTn id="9" dur="1000" fill="hold"/>
                                        <p:tgtEl>
                                          <p:spTgt spid="41994"/>
                                        </p:tgtEl>
                                        <p:attrNameLst>
                                          <p:attrName>style.rotation</p:attrName>
                                        </p:attrNameLst>
                                      </p:cBhvr>
                                      <p:tavLst>
                                        <p:tav tm="0">
                                          <p:val>
                                            <p:fltVal val="90"/>
                                          </p:val>
                                        </p:tav>
                                        <p:tav tm="100000">
                                          <p:val>
                                            <p:fltVal val="0"/>
                                          </p:val>
                                        </p:tav>
                                      </p:tavLst>
                                    </p:anim>
                                    <p:animEffect transition="in" filter="fade">
                                      <p:cBhvr>
                                        <p:cTn id="10" dur="1000"/>
                                        <p:tgtEl>
                                          <p:spTgt spid="41994"/>
                                        </p:tgtEl>
                                      </p:cBhvr>
                                    </p:animEffect>
                                  </p:childTnLst>
                                </p:cTn>
                              </p:par>
                              <p:par>
                                <p:cTn id="11" presetID="2" presetClass="entr" presetSubtype="8" fill="hold" nodeType="withEffect">
                                  <p:stCondLst>
                                    <p:cond delay="0"/>
                                  </p:stCondLst>
                                  <p:childTnLst>
                                    <p:set>
                                      <p:cBhvr>
                                        <p:cTn id="12" dur="1" fill="hold">
                                          <p:stCondLst>
                                            <p:cond delay="0"/>
                                          </p:stCondLst>
                                        </p:cTn>
                                        <p:tgtEl>
                                          <p:spTgt spid="485398"/>
                                        </p:tgtEl>
                                        <p:attrNameLst>
                                          <p:attrName>style.visibility</p:attrName>
                                        </p:attrNameLst>
                                      </p:cBhvr>
                                      <p:to>
                                        <p:strVal val="visible"/>
                                      </p:to>
                                    </p:set>
                                    <p:anim calcmode="lin" valueType="num">
                                      <p:cBhvr>
                                        <p:cTn id="13" dur="2000" fill="hold"/>
                                        <p:tgtEl>
                                          <p:spTgt spid="485398"/>
                                        </p:tgtEl>
                                        <p:attrNameLst>
                                          <p:attrName>ppt_x</p:attrName>
                                        </p:attrNameLst>
                                      </p:cBhvr>
                                      <p:tavLst>
                                        <p:tav tm="0">
                                          <p:val>
                                            <p:strVal val="0-#ppt_w/2"/>
                                          </p:val>
                                        </p:tav>
                                        <p:tav tm="100000">
                                          <p:val>
                                            <p:strVal val="#ppt_x"/>
                                          </p:val>
                                        </p:tav>
                                      </p:tavLst>
                                    </p:anim>
                                    <p:anim calcmode="lin" valueType="num">
                                      <p:cBhvr>
                                        <p:cTn id="14" dur="2000" fill="hold"/>
                                        <p:tgtEl>
                                          <p:spTgt spid="48539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600"/>
                                  </p:stCondLst>
                                  <p:childTnLst>
                                    <p:set>
                                      <p:cBhvr>
                                        <p:cTn id="16" dur="1" fill="hold">
                                          <p:stCondLst>
                                            <p:cond delay="0"/>
                                          </p:stCondLst>
                                        </p:cTn>
                                        <p:tgtEl>
                                          <p:spTgt spid="485407"/>
                                        </p:tgtEl>
                                        <p:attrNameLst>
                                          <p:attrName>style.visibility</p:attrName>
                                        </p:attrNameLst>
                                      </p:cBhvr>
                                      <p:to>
                                        <p:strVal val="visible"/>
                                      </p:to>
                                    </p:set>
                                    <p:anim calcmode="lin" valueType="num">
                                      <p:cBhvr>
                                        <p:cTn id="17" dur="2000" fill="hold"/>
                                        <p:tgtEl>
                                          <p:spTgt spid="485407"/>
                                        </p:tgtEl>
                                        <p:attrNameLst>
                                          <p:attrName>ppt_x</p:attrName>
                                        </p:attrNameLst>
                                      </p:cBhvr>
                                      <p:tavLst>
                                        <p:tav tm="0">
                                          <p:val>
                                            <p:strVal val="0-#ppt_w/2"/>
                                          </p:val>
                                        </p:tav>
                                        <p:tav tm="100000">
                                          <p:val>
                                            <p:strVal val="#ppt_x"/>
                                          </p:val>
                                        </p:tav>
                                      </p:tavLst>
                                    </p:anim>
                                    <p:anim calcmode="lin" valueType="num">
                                      <p:cBhvr>
                                        <p:cTn id="18" dur="2000" fill="hold"/>
                                        <p:tgtEl>
                                          <p:spTgt spid="48540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200"/>
                                  </p:stCondLst>
                                  <p:childTnLst>
                                    <p:set>
                                      <p:cBhvr>
                                        <p:cTn id="20" dur="1" fill="hold">
                                          <p:stCondLst>
                                            <p:cond delay="0"/>
                                          </p:stCondLst>
                                        </p:cTn>
                                        <p:tgtEl>
                                          <p:spTgt spid="485397"/>
                                        </p:tgtEl>
                                        <p:attrNameLst>
                                          <p:attrName>style.visibility</p:attrName>
                                        </p:attrNameLst>
                                      </p:cBhvr>
                                      <p:to>
                                        <p:strVal val="visible"/>
                                      </p:to>
                                    </p:set>
                                    <p:anim calcmode="lin" valueType="num">
                                      <p:cBhvr>
                                        <p:cTn id="21" dur="2000" fill="hold"/>
                                        <p:tgtEl>
                                          <p:spTgt spid="485397"/>
                                        </p:tgtEl>
                                        <p:attrNameLst>
                                          <p:attrName>ppt_x</p:attrName>
                                        </p:attrNameLst>
                                      </p:cBhvr>
                                      <p:tavLst>
                                        <p:tav tm="0">
                                          <p:val>
                                            <p:strVal val="0-#ppt_w/2"/>
                                          </p:val>
                                        </p:tav>
                                        <p:tav tm="100000">
                                          <p:val>
                                            <p:strVal val="#ppt_x"/>
                                          </p:val>
                                        </p:tav>
                                      </p:tavLst>
                                    </p:anim>
                                    <p:anim calcmode="lin" valueType="num">
                                      <p:cBhvr>
                                        <p:cTn id="22" dur="2000" fill="hold"/>
                                        <p:tgtEl>
                                          <p:spTgt spid="485397"/>
                                        </p:tgtEl>
                                        <p:attrNameLst>
                                          <p:attrName>ppt_y</p:attrName>
                                        </p:attrNameLst>
                                      </p:cBhvr>
                                      <p:tavLst>
                                        <p:tav tm="0">
                                          <p:val>
                                            <p:strVal val="#ppt_y"/>
                                          </p:val>
                                        </p:tav>
                                        <p:tav tm="100000">
                                          <p:val>
                                            <p:strVal val="#ppt_y"/>
                                          </p:val>
                                        </p:tav>
                                      </p:tavLst>
                                    </p:anim>
                                  </p:childTnLst>
                                </p:cTn>
                              </p:par>
                              <p:par>
                                <p:cTn id="23" presetID="17" presetClass="entr" presetSubtype="10" fill="hold" grpId="0" nodeType="withEffect">
                                  <p:stCondLst>
                                    <p:cond delay="1200"/>
                                  </p:stCondLst>
                                  <p:childTnLst>
                                    <p:set>
                                      <p:cBhvr>
                                        <p:cTn id="24" dur="1" fill="hold">
                                          <p:stCondLst>
                                            <p:cond delay="0"/>
                                          </p:stCondLst>
                                        </p:cTn>
                                        <p:tgtEl>
                                          <p:spTgt spid="485449"/>
                                        </p:tgtEl>
                                        <p:attrNameLst>
                                          <p:attrName>style.visibility</p:attrName>
                                        </p:attrNameLst>
                                      </p:cBhvr>
                                      <p:to>
                                        <p:strVal val="visible"/>
                                      </p:to>
                                    </p:set>
                                    <p:anim calcmode="lin" valueType="num">
                                      <p:cBhvr>
                                        <p:cTn id="25" dur="500" fill="hold"/>
                                        <p:tgtEl>
                                          <p:spTgt spid="485449"/>
                                        </p:tgtEl>
                                        <p:attrNameLst>
                                          <p:attrName>ppt_w</p:attrName>
                                        </p:attrNameLst>
                                      </p:cBhvr>
                                      <p:tavLst>
                                        <p:tav tm="0">
                                          <p:val>
                                            <p:fltVal val="0"/>
                                          </p:val>
                                        </p:tav>
                                        <p:tav tm="100000">
                                          <p:val>
                                            <p:strVal val="#ppt_w"/>
                                          </p:val>
                                        </p:tav>
                                      </p:tavLst>
                                    </p:anim>
                                    <p:anim calcmode="lin" valueType="num">
                                      <p:cBhvr>
                                        <p:cTn id="26" dur="500" fill="hold"/>
                                        <p:tgtEl>
                                          <p:spTgt spid="485449"/>
                                        </p:tgtEl>
                                        <p:attrNameLst>
                                          <p:attrName>ppt_h</p:attrName>
                                        </p:attrNameLst>
                                      </p:cBhvr>
                                      <p:tavLst>
                                        <p:tav tm="0">
                                          <p:val>
                                            <p:strVal val="#ppt_h"/>
                                          </p:val>
                                        </p:tav>
                                        <p:tav tm="100000">
                                          <p:val>
                                            <p:strVal val="#ppt_h"/>
                                          </p:val>
                                        </p:tav>
                                      </p:tavLst>
                                    </p:anim>
                                  </p:childTnLst>
                                </p:cTn>
                              </p:par>
                              <p:par>
                                <p:cTn id="27" presetID="23" presetClass="entr" presetSubtype="16" fill="hold" grpId="0" nodeType="withEffect">
                                  <p:stCondLst>
                                    <p:cond delay="1500"/>
                                  </p:stCondLst>
                                  <p:childTnLst>
                                    <p:set>
                                      <p:cBhvr>
                                        <p:cTn id="28" dur="1" fill="hold">
                                          <p:stCondLst>
                                            <p:cond delay="0"/>
                                          </p:stCondLst>
                                        </p:cTn>
                                        <p:tgtEl>
                                          <p:spTgt spid="485448"/>
                                        </p:tgtEl>
                                        <p:attrNameLst>
                                          <p:attrName>style.visibility</p:attrName>
                                        </p:attrNameLst>
                                      </p:cBhvr>
                                      <p:to>
                                        <p:strVal val="visible"/>
                                      </p:to>
                                    </p:set>
                                    <p:anim calcmode="lin" valueType="num">
                                      <p:cBhvr>
                                        <p:cTn id="29" dur="500" fill="hold"/>
                                        <p:tgtEl>
                                          <p:spTgt spid="485448"/>
                                        </p:tgtEl>
                                        <p:attrNameLst>
                                          <p:attrName>ppt_w</p:attrName>
                                        </p:attrNameLst>
                                      </p:cBhvr>
                                      <p:tavLst>
                                        <p:tav tm="0">
                                          <p:val>
                                            <p:fltVal val="0"/>
                                          </p:val>
                                        </p:tav>
                                        <p:tav tm="100000">
                                          <p:val>
                                            <p:strVal val="#ppt_w"/>
                                          </p:val>
                                        </p:tav>
                                      </p:tavLst>
                                    </p:anim>
                                    <p:anim calcmode="lin" valueType="num">
                                      <p:cBhvr>
                                        <p:cTn id="30" dur="500" fill="hold"/>
                                        <p:tgtEl>
                                          <p:spTgt spid="485448"/>
                                        </p:tgtEl>
                                        <p:attrNameLst>
                                          <p:attrName>ppt_h</p:attrName>
                                        </p:attrNameLst>
                                      </p:cBhvr>
                                      <p:tavLst>
                                        <p:tav tm="0">
                                          <p:val>
                                            <p:fltVal val="0"/>
                                          </p:val>
                                        </p:tav>
                                        <p:tav tm="100000">
                                          <p:val>
                                            <p:strVal val="#ppt_h"/>
                                          </p:val>
                                        </p:tav>
                                      </p:tavLst>
                                    </p:anim>
                                  </p:childTnLst>
                                </p:cTn>
                              </p:par>
                            </p:childTnLst>
                          </p:cTn>
                        </p:par>
                        <p:par>
                          <p:cTn id="31" fill="hold">
                            <p:stCondLst>
                              <p:cond delay="3200"/>
                            </p:stCondLst>
                            <p:childTnLst>
                              <p:par>
                                <p:cTn id="32" presetID="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ppt_x</p:attrName>
                                        </p:attrNameLst>
                                      </p:cBhvr>
                                      <p:tavLst>
                                        <p:tav tm="0">
                                          <p:val>
                                            <p:strVal val="#ppt_x"/>
                                          </p:val>
                                        </p:tav>
                                        <p:tav tm="100000">
                                          <p:val>
                                            <p:strVal val="#ppt_x"/>
                                          </p:val>
                                        </p:tav>
                                      </p:tavLst>
                                    </p:anim>
                                    <p:anim calcmode="lin" valueType="num">
                                      <p:cBhvr>
                                        <p:cTn id="35" dur="500" fill="hold"/>
                                        <p:tgtEl>
                                          <p:spTgt spid="3"/>
                                        </p:tgtEl>
                                        <p:attrNameLst>
                                          <p:attrName>ppt_y</p:attrName>
                                        </p:attrNameLst>
                                      </p:cBhvr>
                                      <p:tavLst>
                                        <p:tav tm="0">
                                          <p:val>
                                            <p:strVal val="0-#ppt_h/2"/>
                                          </p:val>
                                        </p:tav>
                                        <p:tav tm="100000">
                                          <p:val>
                                            <p:strVal val="#ppt_y"/>
                                          </p:val>
                                        </p:tav>
                                      </p:tavLst>
                                    </p:anim>
                                  </p:childTnLst>
                                </p:cTn>
                              </p:par>
                              <p:par>
                                <p:cTn id="36" presetID="17" presetClass="entr" presetSubtype="10" fill="hold" grpId="0" nodeType="withEffect">
                                  <p:stCondLst>
                                    <p:cond delay="120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48" grpId="0" animBg="1"/>
      <p:bldP spid="485449" grpId="0"/>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39"/>
          <p:cNvSpPr txBox="1"/>
          <p:nvPr/>
        </p:nvSpPr>
        <p:spPr>
          <a:xfrm>
            <a:off x="671830" y="3230245"/>
            <a:ext cx="2313305" cy="561975"/>
          </a:xfrm>
          <a:prstGeom prst="rect">
            <a:avLst/>
          </a:prstGeom>
          <a:noFill/>
        </p:spPr>
        <p:txBody>
          <a:bodyPr wrap="square" lIns="76720" tIns="38361" rIns="76720" bIns="38361" rtlCol="0">
            <a:spAutoFit/>
          </a:bodyPr>
          <a:lstStyle/>
          <a:p>
            <a:pPr algn="just"/>
            <a:r>
              <a:rPr lang="en-US" altLang="zh-CN" sz="1575" dirty="0">
                <a:latin typeface="微软雅黑" panose="020B0503020204020204" pitchFamily="34" charset="-122"/>
                <a:ea typeface="微软雅黑" panose="020B0503020204020204" pitchFamily="34" charset="-122"/>
              </a:rPr>
              <a:t>1.</a:t>
            </a:r>
            <a:r>
              <a:rPr lang="zh-CN" altLang="en-US" sz="1575" dirty="0">
                <a:latin typeface="微软雅黑" panose="020B0503020204020204" pitchFamily="34" charset="-122"/>
                <a:ea typeface="微软雅黑" panose="020B0503020204020204" pitchFamily="34" charset="-122"/>
              </a:rPr>
              <a:t>原始凭证的基本要求</a:t>
            </a:r>
            <a:r>
              <a:rPr lang="en-US" altLang="zh-CN" sz="1575" dirty="0">
                <a:latin typeface="微软雅黑" panose="020B0503020204020204" pitchFamily="34" charset="-122"/>
                <a:ea typeface="微软雅黑" panose="020B0503020204020204" pitchFamily="34" charset="-122"/>
              </a:rPr>
              <a:t>P10-P15</a:t>
            </a:r>
            <a:endParaRPr lang="en-US" altLang="zh-CN" sz="1575" dirty="0">
              <a:latin typeface="微软雅黑" panose="020B0503020204020204" pitchFamily="34" charset="-122"/>
              <a:ea typeface="微软雅黑" panose="020B0503020204020204" pitchFamily="34" charset="-122"/>
            </a:endParaRPr>
          </a:p>
        </p:txBody>
      </p:sp>
      <p:sp>
        <p:nvSpPr>
          <p:cNvPr id="51" name="文本框 39"/>
          <p:cNvSpPr txBox="1"/>
          <p:nvPr/>
        </p:nvSpPr>
        <p:spPr>
          <a:xfrm>
            <a:off x="5887720" y="1568450"/>
            <a:ext cx="2790190" cy="318770"/>
          </a:xfrm>
          <a:prstGeom prst="rect">
            <a:avLst/>
          </a:prstGeom>
          <a:noFill/>
        </p:spPr>
        <p:txBody>
          <a:bodyPr wrap="square" lIns="76720" tIns="38361" rIns="76720" bIns="38361" rtlCol="0">
            <a:spAutoFit/>
          </a:bodyPr>
          <a:lstStyle/>
          <a:p>
            <a:pPr algn="just"/>
            <a:r>
              <a:rPr lang="en-US" altLang="zh-CN" sz="1575" dirty="0">
                <a:latin typeface="微软雅黑" panose="020B0503020204020204" pitchFamily="34" charset="-122"/>
                <a:ea typeface="微软雅黑" panose="020B0503020204020204" pitchFamily="34" charset="-122"/>
              </a:rPr>
              <a:t>   3.</a:t>
            </a:r>
            <a:r>
              <a:rPr lang="zh-CN" altLang="en-US" sz="1575" dirty="0">
                <a:latin typeface="微软雅黑" panose="020B0503020204020204" pitchFamily="34" charset="-122"/>
                <a:ea typeface="微软雅黑" panose="020B0503020204020204" pitchFamily="34" charset="-122"/>
              </a:rPr>
              <a:t>原始凭证填制的要求</a:t>
            </a:r>
            <a:r>
              <a:rPr lang="en-US" altLang="zh-CN" sz="1575" dirty="0">
                <a:latin typeface="微软雅黑" panose="020B0503020204020204" pitchFamily="34" charset="-122"/>
                <a:ea typeface="微软雅黑" panose="020B0503020204020204" pitchFamily="34" charset="-122"/>
              </a:rPr>
              <a:t>P18</a:t>
            </a:r>
            <a:endParaRPr lang="en-US" altLang="zh-CN" sz="1575" dirty="0">
              <a:latin typeface="微软雅黑" panose="020B0503020204020204" pitchFamily="34" charset="-122"/>
              <a:ea typeface="微软雅黑" panose="020B0503020204020204" pitchFamily="34" charset="-122"/>
            </a:endParaRPr>
          </a:p>
        </p:txBody>
      </p:sp>
      <p:sp>
        <p:nvSpPr>
          <p:cNvPr id="3" name="对角圆角矩形 2"/>
          <p:cNvSpPr/>
          <p:nvPr/>
        </p:nvSpPr>
        <p:spPr>
          <a:xfrm>
            <a:off x="-111760" y="-5080"/>
            <a:ext cx="9878695" cy="75057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bg1"/>
                </a:solidFill>
                <a:latin typeface="微软雅黑" panose="020B0503020204020204" pitchFamily="34" charset="-122"/>
                <a:ea typeface="微软雅黑" panose="020B0503020204020204" pitchFamily="34" charset="-122"/>
                <a:sym typeface="+mn-ea"/>
              </a:rPr>
              <a:t>报销票据要求</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grpSp>
        <p:nvGrpSpPr>
          <p:cNvPr id="9" name="组合 8"/>
          <p:cNvGrpSpPr/>
          <p:nvPr/>
        </p:nvGrpSpPr>
        <p:grpSpPr>
          <a:xfrm>
            <a:off x="2985092" y="1287782"/>
            <a:ext cx="3932159" cy="3680809"/>
            <a:chOff x="2857500" y="1678781"/>
            <a:chExt cx="3744913" cy="2727723"/>
          </a:xfrm>
        </p:grpSpPr>
        <p:sp>
          <p:nvSpPr>
            <p:cNvPr id="10" name="MH_Other_1"/>
            <p:cNvSpPr/>
            <p:nvPr>
              <p:custDataLst>
                <p:tags r:id="rId1"/>
              </p:custDataLst>
            </p:nvPr>
          </p:nvSpPr>
          <p:spPr bwMode="auto">
            <a:xfrm>
              <a:off x="3513139" y="2122885"/>
              <a:ext cx="2619375" cy="2283619"/>
            </a:xfrm>
            <a:custGeom>
              <a:avLst/>
              <a:gdLst>
                <a:gd name="T0" fmla="*/ 2147483646 w 5977"/>
                <a:gd name="T1" fmla="*/ 2147483646 h 6949"/>
                <a:gd name="T2" fmla="*/ 2147483646 w 5977"/>
                <a:gd name="T3" fmla="*/ 2147483646 h 6949"/>
                <a:gd name="T4" fmla="*/ 2147483646 w 5977"/>
                <a:gd name="T5" fmla="*/ 2147483646 h 6949"/>
                <a:gd name="T6" fmla="*/ 2147483646 w 5977"/>
                <a:gd name="T7" fmla="*/ 2147483646 h 6949"/>
                <a:gd name="T8" fmla="*/ 2147483646 w 5977"/>
                <a:gd name="T9" fmla="*/ 2147483646 h 6949"/>
                <a:gd name="T10" fmla="*/ 2147483646 w 5977"/>
                <a:gd name="T11" fmla="*/ 2147483646 h 6949"/>
                <a:gd name="T12" fmla="*/ 2147483646 w 5977"/>
                <a:gd name="T13" fmla="*/ 2147483646 h 6949"/>
                <a:gd name="T14" fmla="*/ 2147483646 w 5977"/>
                <a:gd name="T15" fmla="*/ 2147483646 h 6949"/>
                <a:gd name="T16" fmla="*/ 2147483646 w 5977"/>
                <a:gd name="T17" fmla="*/ 2147483646 h 6949"/>
                <a:gd name="T18" fmla="*/ 2147483646 w 5977"/>
                <a:gd name="T19" fmla="*/ 2147483646 h 6949"/>
                <a:gd name="T20" fmla="*/ 2147483646 w 5977"/>
                <a:gd name="T21" fmla="*/ 2147483646 h 6949"/>
                <a:gd name="T22" fmla="*/ 2147483646 w 5977"/>
                <a:gd name="T23" fmla="*/ 2147483646 h 6949"/>
                <a:gd name="T24" fmla="*/ 0 w 5977"/>
                <a:gd name="T25" fmla="*/ 2147483646 h 6949"/>
                <a:gd name="T26" fmla="*/ 2147483646 w 5977"/>
                <a:gd name="T27" fmla="*/ 2147483646 h 6949"/>
                <a:gd name="T28" fmla="*/ 2147483646 w 5977"/>
                <a:gd name="T29" fmla="*/ 2147483646 h 6949"/>
                <a:gd name="T30" fmla="*/ 2147483646 w 5977"/>
                <a:gd name="T31" fmla="*/ 2147483646 h 6949"/>
                <a:gd name="T32" fmla="*/ 2147483646 w 5977"/>
                <a:gd name="T33" fmla="*/ 2147483646 h 6949"/>
                <a:gd name="T34" fmla="*/ 2147483646 w 5977"/>
                <a:gd name="T35" fmla="*/ 2147483646 h 6949"/>
                <a:gd name="T36" fmla="*/ 2147483646 w 5977"/>
                <a:gd name="T37" fmla="*/ 2147483646 h 6949"/>
                <a:gd name="T38" fmla="*/ 2147483646 w 5977"/>
                <a:gd name="T39" fmla="*/ 2147483646 h 6949"/>
                <a:gd name="T40" fmla="*/ 2147483646 w 5977"/>
                <a:gd name="T41" fmla="*/ 2147483646 h 6949"/>
                <a:gd name="T42" fmla="*/ 2147483646 w 5977"/>
                <a:gd name="T43" fmla="*/ 2147483646 h 6949"/>
                <a:gd name="T44" fmla="*/ 2147483646 w 5977"/>
                <a:gd name="T45" fmla="*/ 2147483646 h 6949"/>
                <a:gd name="T46" fmla="*/ 2147483646 w 5977"/>
                <a:gd name="T47" fmla="*/ 2147483646 h 6949"/>
                <a:gd name="T48" fmla="*/ 2147483646 w 5977"/>
                <a:gd name="T49" fmla="*/ 2147483646 h 6949"/>
                <a:gd name="T50" fmla="*/ 2147483646 w 5977"/>
                <a:gd name="T51" fmla="*/ 2147483646 h 6949"/>
                <a:gd name="T52" fmla="*/ 2147483646 w 5977"/>
                <a:gd name="T53" fmla="*/ 2147483646 h 6949"/>
                <a:gd name="T54" fmla="*/ 2147483646 w 5977"/>
                <a:gd name="T55" fmla="*/ 2147483646 h 6949"/>
                <a:gd name="T56" fmla="*/ 2147483646 w 5977"/>
                <a:gd name="T57" fmla="*/ 2147483646 h 6949"/>
                <a:gd name="T58" fmla="*/ 2147483646 w 5977"/>
                <a:gd name="T59" fmla="*/ 2147483646 h 6949"/>
                <a:gd name="T60" fmla="*/ 2147483646 w 5977"/>
                <a:gd name="T61" fmla="*/ 2147483646 h 6949"/>
                <a:gd name="T62" fmla="*/ 2147483646 w 5977"/>
                <a:gd name="T63" fmla="*/ 2147483646 h 6949"/>
                <a:gd name="T64" fmla="*/ 2147483646 w 5977"/>
                <a:gd name="T65" fmla="*/ 2147483646 h 6949"/>
                <a:gd name="T66" fmla="*/ 2147483646 w 5977"/>
                <a:gd name="T67" fmla="*/ 2147483646 h 6949"/>
                <a:gd name="T68" fmla="*/ 2147483646 w 5977"/>
                <a:gd name="T69" fmla="*/ 2147483646 h 6949"/>
                <a:gd name="T70" fmla="*/ 2147483646 w 5977"/>
                <a:gd name="T71" fmla="*/ 2147483646 h 6949"/>
                <a:gd name="T72" fmla="*/ 2147483646 w 5977"/>
                <a:gd name="T73" fmla="*/ 2147483646 h 6949"/>
                <a:gd name="T74" fmla="*/ 2147483646 w 5977"/>
                <a:gd name="T75" fmla="*/ 2147483646 h 6949"/>
                <a:gd name="T76" fmla="*/ 214748364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75000"/>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sz="100"/>
            </a:p>
          </p:txBody>
        </p:sp>
        <p:sp>
          <p:nvSpPr>
            <p:cNvPr id="11" name="MH_Other_2"/>
            <p:cNvSpPr>
              <a:spLocks noChangeArrowheads="1"/>
            </p:cNvSpPr>
            <p:nvPr>
              <p:custDataLst>
                <p:tags r:id="rId2"/>
              </p:custDataLst>
            </p:nvPr>
          </p:nvSpPr>
          <p:spPr bwMode="auto">
            <a:xfrm>
              <a:off x="2857500" y="3125392"/>
              <a:ext cx="711200" cy="534590"/>
            </a:xfrm>
            <a:prstGeom prst="ellipse">
              <a:avLst/>
            </a:prstGeom>
            <a:solidFill>
              <a:srgbClr val="0070C0"/>
            </a:solidFill>
          </p:spPr>
          <p:style>
            <a:lnRef idx="3">
              <a:schemeClr val="lt1"/>
            </a:lnRef>
            <a:fillRef idx="1">
              <a:schemeClr val="accent2"/>
            </a:fillRef>
            <a:effectRef idx="1">
              <a:schemeClr val="accent2"/>
            </a:effectRef>
            <a:fontRef idx="minor">
              <a:schemeClr val="lt1"/>
            </a:fontRef>
          </p:style>
          <p:txBody>
            <a:bodyPr/>
            <a:lstStyle/>
            <a:p>
              <a:pPr marL="233680" indent="-233680" eaLnBrk="1" hangingPunct="1">
                <a:lnSpc>
                  <a:spcPct val="95000"/>
                </a:lnSpc>
                <a:spcBef>
                  <a:spcPct val="50000"/>
                </a:spcBef>
                <a:spcAft>
                  <a:spcPct val="35000"/>
                </a:spcAft>
                <a:buClr>
                  <a:srgbClr val="678BA8"/>
                </a:buClr>
                <a:buFontTx/>
                <a:buChar char="•"/>
              </a:pPr>
              <a:endParaRPr lang="zh-TW" altLang="en-US" sz="3360">
                <a:solidFill>
                  <a:srgbClr val="000000"/>
                </a:solidFill>
                <a:latin typeface="Arial" panose="020B0604020202020204" pitchFamily="34" charset="0"/>
                <a:ea typeface="Microsoft JhengHei" panose="020B0604030504040204" pitchFamily="34" charset="-120"/>
              </a:endParaRPr>
            </a:p>
          </p:txBody>
        </p:sp>
        <p:sp>
          <p:nvSpPr>
            <p:cNvPr id="12" name="MH_Other_3"/>
            <p:cNvSpPr>
              <a:spLocks noChangeArrowheads="1"/>
            </p:cNvSpPr>
            <p:nvPr>
              <p:custDataLst>
                <p:tags r:id="rId3"/>
              </p:custDataLst>
            </p:nvPr>
          </p:nvSpPr>
          <p:spPr bwMode="auto">
            <a:xfrm>
              <a:off x="3052764" y="2402681"/>
              <a:ext cx="712787" cy="533400"/>
            </a:xfrm>
            <a:prstGeom prst="ellipse">
              <a:avLst/>
            </a:prstGeom>
            <a:solidFill>
              <a:schemeClr val="bg1">
                <a:lumMod val="75000"/>
              </a:schemeClr>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360">
                <a:solidFill>
                  <a:srgbClr val="000000"/>
                </a:solidFill>
                <a:latin typeface="Arial" panose="020B0604020202020204" pitchFamily="34" charset="0"/>
                <a:ea typeface="Microsoft JhengHei" panose="020B0604030504040204" pitchFamily="34" charset="-120"/>
              </a:endParaRPr>
            </a:p>
          </p:txBody>
        </p:sp>
        <p:sp>
          <p:nvSpPr>
            <p:cNvPr id="13" name="MH_Other_4"/>
            <p:cNvSpPr>
              <a:spLocks noChangeArrowheads="1"/>
            </p:cNvSpPr>
            <p:nvPr>
              <p:custDataLst>
                <p:tags r:id="rId4"/>
              </p:custDataLst>
            </p:nvPr>
          </p:nvSpPr>
          <p:spPr bwMode="auto">
            <a:xfrm>
              <a:off x="3673475" y="2006204"/>
              <a:ext cx="712788" cy="533400"/>
            </a:xfrm>
            <a:prstGeom prst="ellipse">
              <a:avLst/>
            </a:prstGeom>
            <a:solidFill>
              <a:srgbClr val="0070C0"/>
            </a:solidFill>
          </p:spPr>
          <p:style>
            <a:lnRef idx="3">
              <a:schemeClr val="lt1"/>
            </a:lnRef>
            <a:fillRef idx="1">
              <a:schemeClr val="accent3"/>
            </a:fillRef>
            <a:effectRef idx="1">
              <a:schemeClr val="accent3"/>
            </a:effectRef>
            <a:fontRef idx="minor">
              <a:schemeClr val="lt1"/>
            </a:fontRef>
          </p:style>
          <p:txBody>
            <a:bodyPr/>
            <a:lstStyle/>
            <a:p>
              <a:pPr marL="233680" indent="-233680" eaLnBrk="1" hangingPunct="1">
                <a:lnSpc>
                  <a:spcPct val="95000"/>
                </a:lnSpc>
                <a:spcBef>
                  <a:spcPct val="50000"/>
                </a:spcBef>
                <a:spcAft>
                  <a:spcPct val="35000"/>
                </a:spcAft>
                <a:buClr>
                  <a:srgbClr val="678BA8"/>
                </a:buClr>
                <a:buFontTx/>
                <a:buChar char="•"/>
              </a:pPr>
              <a:endParaRPr lang="zh-TW" altLang="en-US" sz="3360">
                <a:solidFill>
                  <a:srgbClr val="000000"/>
                </a:solidFill>
                <a:latin typeface="Arial" panose="020B0604020202020204" pitchFamily="34" charset="0"/>
                <a:ea typeface="Microsoft JhengHei" panose="020B0604030504040204" pitchFamily="34" charset="-120"/>
              </a:endParaRPr>
            </a:p>
          </p:txBody>
        </p:sp>
        <p:sp>
          <p:nvSpPr>
            <p:cNvPr id="14" name="MH_Other_5"/>
            <p:cNvSpPr>
              <a:spLocks noChangeArrowheads="1"/>
            </p:cNvSpPr>
            <p:nvPr>
              <p:custDataLst>
                <p:tags r:id="rId5"/>
              </p:custDataLst>
            </p:nvPr>
          </p:nvSpPr>
          <p:spPr bwMode="auto">
            <a:xfrm>
              <a:off x="4465639" y="1678781"/>
              <a:ext cx="712787" cy="534591"/>
            </a:xfrm>
            <a:prstGeom prst="ellipse">
              <a:avLst/>
            </a:prstGeom>
            <a:solidFill>
              <a:schemeClr val="bg1">
                <a:lumMod val="75000"/>
              </a:schemeClr>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360">
                <a:solidFill>
                  <a:srgbClr val="000000"/>
                </a:solidFill>
                <a:latin typeface="Arial" panose="020B0604020202020204" pitchFamily="34" charset="0"/>
                <a:ea typeface="Microsoft JhengHei" panose="020B0604030504040204" pitchFamily="34" charset="-120"/>
              </a:endParaRPr>
            </a:p>
          </p:txBody>
        </p:sp>
        <p:sp>
          <p:nvSpPr>
            <p:cNvPr id="15" name="MH_Other_6"/>
            <p:cNvSpPr>
              <a:spLocks noChangeArrowheads="1"/>
            </p:cNvSpPr>
            <p:nvPr>
              <p:custDataLst>
                <p:tags r:id="rId6"/>
              </p:custDataLst>
            </p:nvPr>
          </p:nvSpPr>
          <p:spPr bwMode="auto">
            <a:xfrm>
              <a:off x="5178425" y="2120504"/>
              <a:ext cx="712788" cy="534590"/>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a:lstStyle/>
            <a:p>
              <a:pPr marL="233680" indent="-233680" eaLnBrk="1" hangingPunct="1">
                <a:lnSpc>
                  <a:spcPct val="95000"/>
                </a:lnSpc>
                <a:spcBef>
                  <a:spcPct val="50000"/>
                </a:spcBef>
                <a:spcAft>
                  <a:spcPct val="35000"/>
                </a:spcAft>
                <a:buClr>
                  <a:srgbClr val="678BA8"/>
                </a:buClr>
                <a:buFontTx/>
                <a:buChar char="•"/>
              </a:pPr>
              <a:endParaRPr lang="zh-TW" altLang="en-US" sz="3360">
                <a:solidFill>
                  <a:srgbClr val="000000"/>
                </a:solidFill>
                <a:latin typeface="Arial" panose="020B0604020202020204" pitchFamily="34" charset="0"/>
                <a:ea typeface="Microsoft JhengHei" panose="020B0604030504040204" pitchFamily="34" charset="-120"/>
              </a:endParaRPr>
            </a:p>
          </p:txBody>
        </p:sp>
        <p:sp>
          <p:nvSpPr>
            <p:cNvPr id="16" name="MH_Other_7"/>
            <p:cNvSpPr>
              <a:spLocks noChangeArrowheads="1"/>
            </p:cNvSpPr>
            <p:nvPr>
              <p:custDataLst>
                <p:tags r:id="rId7"/>
              </p:custDataLst>
            </p:nvPr>
          </p:nvSpPr>
          <p:spPr bwMode="auto">
            <a:xfrm>
              <a:off x="5775325" y="2584847"/>
              <a:ext cx="712788" cy="533400"/>
            </a:xfrm>
            <a:prstGeom prst="ellipse">
              <a:avLst/>
            </a:prstGeom>
            <a:solidFill>
              <a:schemeClr val="bg1">
                <a:lumMod val="75000"/>
              </a:schemeClr>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360">
                <a:solidFill>
                  <a:srgbClr val="000000"/>
                </a:solidFill>
                <a:latin typeface="Arial" panose="020B0604020202020204" pitchFamily="34" charset="0"/>
                <a:ea typeface="Microsoft JhengHei" panose="020B0604030504040204" pitchFamily="34" charset="-120"/>
              </a:endParaRPr>
            </a:p>
          </p:txBody>
        </p:sp>
        <p:sp>
          <p:nvSpPr>
            <p:cNvPr id="17" name="MH_Other_8"/>
            <p:cNvSpPr>
              <a:spLocks noChangeArrowheads="1"/>
            </p:cNvSpPr>
            <p:nvPr>
              <p:custDataLst>
                <p:tags r:id="rId8"/>
              </p:custDataLst>
            </p:nvPr>
          </p:nvSpPr>
          <p:spPr bwMode="auto">
            <a:xfrm>
              <a:off x="5891213" y="3264694"/>
              <a:ext cx="711200" cy="533400"/>
            </a:xfrm>
            <a:prstGeom prst="ellipse">
              <a:avLst/>
            </a:prstGeom>
            <a:solidFill>
              <a:srgbClr val="0070C0"/>
            </a:solidFill>
          </p:spPr>
          <p:style>
            <a:lnRef idx="3">
              <a:schemeClr val="lt1"/>
            </a:lnRef>
            <a:fillRef idx="1">
              <a:schemeClr val="accent6"/>
            </a:fillRef>
            <a:effectRef idx="1">
              <a:schemeClr val="accent6"/>
            </a:effectRef>
            <a:fontRef idx="minor">
              <a:schemeClr val="lt1"/>
            </a:fontRef>
          </p:style>
          <p:txBody>
            <a:bodyPr/>
            <a:lstStyle/>
            <a:p>
              <a:pPr marL="233680" indent="-233680" eaLnBrk="1" hangingPunct="1">
                <a:lnSpc>
                  <a:spcPct val="95000"/>
                </a:lnSpc>
                <a:spcBef>
                  <a:spcPct val="50000"/>
                </a:spcBef>
                <a:spcAft>
                  <a:spcPct val="35000"/>
                </a:spcAft>
                <a:buClr>
                  <a:srgbClr val="678BA8"/>
                </a:buClr>
                <a:buFontTx/>
                <a:buChar char="•"/>
              </a:pPr>
              <a:endParaRPr lang="zh-TW" altLang="en-US" sz="3360">
                <a:solidFill>
                  <a:srgbClr val="000000"/>
                </a:solidFill>
                <a:latin typeface="Arial" panose="020B0604020202020204" pitchFamily="34" charset="0"/>
                <a:ea typeface="Microsoft JhengHei" panose="020B0604030504040204" pitchFamily="34" charset="-120"/>
              </a:endParaRPr>
            </a:p>
          </p:txBody>
        </p:sp>
        <p:sp>
          <p:nvSpPr>
            <p:cNvPr id="18" name="MH_Other_9"/>
            <p:cNvSpPr/>
            <p:nvPr>
              <p:custDataLst>
                <p:tags r:id="rId9"/>
              </p:custDataLst>
            </p:nvPr>
          </p:nvSpPr>
          <p:spPr bwMode="auto">
            <a:xfrm>
              <a:off x="2982914" y="3248026"/>
              <a:ext cx="458787" cy="289322"/>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00">
                <a:solidFill>
                  <a:srgbClr val="FFFFFF"/>
                </a:solidFill>
                <a:latin typeface="+mn-lt"/>
                <a:ea typeface="+mn-ea"/>
              </a:endParaRPr>
            </a:p>
          </p:txBody>
        </p:sp>
        <p:sp>
          <p:nvSpPr>
            <p:cNvPr id="19" name="MH_Other_10"/>
            <p:cNvSpPr/>
            <p:nvPr>
              <p:custDataLst>
                <p:tags r:id="rId10"/>
              </p:custDataLst>
            </p:nvPr>
          </p:nvSpPr>
          <p:spPr bwMode="auto">
            <a:xfrm>
              <a:off x="3884614" y="2151460"/>
              <a:ext cx="288925" cy="242888"/>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00">
                <a:solidFill>
                  <a:srgbClr val="FFFFFF"/>
                </a:solidFill>
                <a:latin typeface="+mn-lt"/>
                <a:ea typeface="+mn-ea"/>
              </a:endParaRPr>
            </a:p>
          </p:txBody>
        </p:sp>
        <p:sp>
          <p:nvSpPr>
            <p:cNvPr id="20" name="MH_Other_11"/>
            <p:cNvSpPr/>
            <p:nvPr>
              <p:custDataLst>
                <p:tags r:id="rId11"/>
              </p:custDataLst>
            </p:nvPr>
          </p:nvSpPr>
          <p:spPr bwMode="auto">
            <a:xfrm>
              <a:off x="5345114" y="2243138"/>
              <a:ext cx="414337" cy="26431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00">
                <a:solidFill>
                  <a:srgbClr val="FFFFFF"/>
                </a:solidFill>
                <a:latin typeface="+mn-lt"/>
                <a:ea typeface="+mn-ea"/>
              </a:endParaRPr>
            </a:p>
          </p:txBody>
        </p:sp>
        <p:sp>
          <p:nvSpPr>
            <p:cNvPr id="21" name="MH_Other_12"/>
            <p:cNvSpPr>
              <a:spLocks noChangeArrowheads="1"/>
            </p:cNvSpPr>
            <p:nvPr>
              <p:custDataLst>
                <p:tags r:id="rId12"/>
              </p:custDataLst>
            </p:nvPr>
          </p:nvSpPr>
          <p:spPr bwMode="auto">
            <a:xfrm>
              <a:off x="6045201" y="3409950"/>
              <a:ext cx="403225" cy="242888"/>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00">
                <a:solidFill>
                  <a:srgbClr val="FFFFFF"/>
                </a:solidFill>
                <a:latin typeface="+mn-lt"/>
                <a:ea typeface="+mn-ea"/>
              </a:endParaRPr>
            </a:p>
          </p:txBody>
        </p:sp>
      </p:grpSp>
      <p:sp>
        <p:nvSpPr>
          <p:cNvPr id="22" name="对角圆角矩形 21"/>
          <p:cNvSpPr/>
          <p:nvPr/>
        </p:nvSpPr>
        <p:spPr>
          <a:xfrm>
            <a:off x="-7620" y="5178425"/>
            <a:ext cx="9766935" cy="246380"/>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strike="noStrike" noProof="1">
              <a:solidFill>
                <a:schemeClr val="bg1"/>
              </a:solidFill>
              <a:latin typeface="微软雅黑" panose="020B0503020204020204" pitchFamily="34" charset="-122"/>
              <a:ea typeface="微软雅黑" panose="020B0503020204020204" pitchFamily="34" charset="-122"/>
            </a:endParaRPr>
          </a:p>
        </p:txBody>
      </p:sp>
      <p:sp>
        <p:nvSpPr>
          <p:cNvPr id="2" name="文本框 39"/>
          <p:cNvSpPr txBox="1"/>
          <p:nvPr/>
        </p:nvSpPr>
        <p:spPr>
          <a:xfrm>
            <a:off x="6423660" y="3190240"/>
            <a:ext cx="3247390" cy="318770"/>
          </a:xfrm>
          <a:prstGeom prst="rect">
            <a:avLst/>
          </a:prstGeom>
          <a:noFill/>
        </p:spPr>
        <p:txBody>
          <a:bodyPr wrap="square" lIns="76720" tIns="38361" rIns="76720" bIns="38361" rtlCol="0">
            <a:spAutoFit/>
          </a:bodyPr>
          <a:lstStyle/>
          <a:p>
            <a:pPr algn="just"/>
            <a:r>
              <a:rPr lang="en-US" altLang="zh-CN" sz="1575" dirty="0">
                <a:latin typeface="微软雅黑" panose="020B0503020204020204" pitchFamily="34" charset="-122"/>
                <a:ea typeface="微软雅黑" panose="020B0503020204020204" pitchFamily="34" charset="-122"/>
              </a:rPr>
              <a:t>   4.</a:t>
            </a:r>
            <a:r>
              <a:rPr lang="zh-CN" altLang="en-US" sz="1575" dirty="0">
                <a:latin typeface="微软雅黑" panose="020B0503020204020204" pitchFamily="34" charset="-122"/>
                <a:ea typeface="微软雅黑" panose="020B0503020204020204" pitchFamily="34" charset="-122"/>
              </a:rPr>
              <a:t>原始凭证粘贴的要求</a:t>
            </a:r>
            <a:r>
              <a:rPr lang="en-US" altLang="zh-CN" sz="1575" dirty="0">
                <a:latin typeface="微软雅黑" panose="020B0503020204020204" pitchFamily="34" charset="-122"/>
                <a:ea typeface="微软雅黑" panose="020B0503020204020204" pitchFamily="34" charset="-122"/>
              </a:rPr>
              <a:t>P19-P21</a:t>
            </a:r>
            <a:endParaRPr lang="en-US" altLang="zh-CN" sz="1575" dirty="0">
              <a:latin typeface="微软雅黑" panose="020B0503020204020204" pitchFamily="34" charset="-122"/>
              <a:ea typeface="微软雅黑" panose="020B0503020204020204" pitchFamily="34" charset="-122"/>
            </a:endParaRPr>
          </a:p>
        </p:txBody>
      </p:sp>
      <p:sp>
        <p:nvSpPr>
          <p:cNvPr id="4" name="文本框 39"/>
          <p:cNvSpPr txBox="1"/>
          <p:nvPr/>
        </p:nvSpPr>
        <p:spPr>
          <a:xfrm>
            <a:off x="1557655" y="1730375"/>
            <a:ext cx="1962150" cy="561975"/>
          </a:xfrm>
          <a:prstGeom prst="rect">
            <a:avLst/>
          </a:prstGeom>
          <a:noFill/>
        </p:spPr>
        <p:txBody>
          <a:bodyPr wrap="square" lIns="76720" tIns="38361" rIns="76720" bIns="38361" rtlCol="0">
            <a:spAutoFit/>
          </a:bodyPr>
          <a:lstStyle/>
          <a:p>
            <a:pPr algn="just"/>
            <a:r>
              <a:rPr lang="en-US" altLang="zh-CN" sz="1575" dirty="0">
                <a:latin typeface="微软雅黑" panose="020B0503020204020204" pitchFamily="34" charset="-122"/>
                <a:ea typeface="微软雅黑" panose="020B0503020204020204" pitchFamily="34" charset="-122"/>
                <a:cs typeface="+mn-ea"/>
                <a:sym typeface="+mn-ea"/>
              </a:rPr>
              <a:t>2.</a:t>
            </a:r>
            <a:r>
              <a:rPr lang="zh-CN" altLang="en-US" sz="1575" dirty="0">
                <a:latin typeface="微软雅黑" panose="020B0503020204020204" pitchFamily="34" charset="-122"/>
                <a:ea typeface="微软雅黑" panose="020B0503020204020204" pitchFamily="34" charset="-122"/>
                <a:cs typeface="+mn-ea"/>
                <a:sym typeface="+mn-ea"/>
              </a:rPr>
              <a:t>电子发票的要求</a:t>
            </a:r>
            <a:r>
              <a:rPr lang="en-US" altLang="zh-CN" sz="1575" dirty="0">
                <a:latin typeface="微软雅黑" panose="020B0503020204020204" pitchFamily="34" charset="-122"/>
                <a:ea typeface="微软雅黑" panose="020B0503020204020204" pitchFamily="34" charset="-122"/>
                <a:cs typeface="+mn-ea"/>
                <a:sym typeface="+mn-ea"/>
              </a:rPr>
              <a:t>P16</a:t>
            </a:r>
            <a:endParaRPr lang="en-US" altLang="zh-CN" sz="1575" dirty="0">
              <a:latin typeface="微软雅黑" panose="020B0503020204020204" pitchFamily="34" charset="-122"/>
              <a:ea typeface="微软雅黑" panose="020B0503020204020204" pitchFamily="34" charset="-122"/>
              <a:cs typeface="+mn-ea"/>
              <a:sym typeface="+mn-ea"/>
            </a:endParaRPr>
          </a:p>
        </p:txBody>
      </p:sp>
      <p:sp>
        <p:nvSpPr>
          <p:cNvPr id="5" name="文本框 4"/>
          <p:cNvSpPr txBox="1"/>
          <p:nvPr/>
        </p:nvSpPr>
        <p:spPr>
          <a:xfrm>
            <a:off x="9277985" y="4693285"/>
            <a:ext cx="393065" cy="275590"/>
          </a:xfrm>
          <a:prstGeom prst="rect">
            <a:avLst/>
          </a:prstGeom>
          <a:noFill/>
        </p:spPr>
        <p:txBody>
          <a:bodyPr wrap="square" rtlCol="0">
            <a:spAutoFit/>
          </a:bodyPr>
          <a:lstStyle/>
          <a:p>
            <a:r>
              <a:rPr lang="en-US" altLang="zh-CN" sz="1200" dirty="0" smtClean="0"/>
              <a:t>9</a:t>
            </a:r>
            <a:endParaRPr lang="en-US" altLang="zh-CN" sz="1200" dirty="0" smtClean="0"/>
          </a:p>
        </p:txBody>
      </p:sp>
    </p:spTree>
  </p:cSld>
  <p:clrMapOvr>
    <a:masterClrMapping/>
  </p:clrMapOvr>
  <mc:AlternateContent xmlns:mc="http://schemas.openxmlformats.org/markup-compatibility/2006">
    <mc:Choice xmlns:p14="http://schemas.microsoft.com/office/powerpoint/2010/main" Requires="p14">
      <p:transition spd="med" p14:dur="700">
        <p:blinds dir="vert"/>
      </p:transition>
    </mc:Choice>
    <mc:Fallback>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2" grpId="0"/>
      <p:bldP spid="4" grpId="0"/>
    </p:bldLst>
  </p:timing>
</p:sld>
</file>

<file path=ppt/tags/tag1.xml><?xml version="1.0" encoding="utf-8"?>
<p:tagLst xmlns:p="http://schemas.openxmlformats.org/presentationml/2006/main">
  <p:tag name="SELECTED" val="True"/>
</p:tagLst>
</file>

<file path=ppt/tags/tag10.xml><?xml version="1.0" encoding="utf-8"?>
<p:tagLst xmlns:p="http://schemas.openxmlformats.org/presentationml/2006/main">
  <p:tag name="MH" val="20151104094602"/>
  <p:tag name="MH_LIBRARY" val="GRAPHIC"/>
  <p:tag name="MH_TYPE" val="Other"/>
  <p:tag name="MH_ORDER" val="9"/>
</p:tagLst>
</file>

<file path=ppt/tags/tag11.xml><?xml version="1.0" encoding="utf-8"?>
<p:tagLst xmlns:p="http://schemas.openxmlformats.org/presentationml/2006/main">
  <p:tag name="MH" val="20151104094602"/>
  <p:tag name="MH_LIBRARY" val="GRAPHIC"/>
  <p:tag name="MH_TYPE" val="Other"/>
  <p:tag name="MH_ORDER" val="10"/>
</p:tagLst>
</file>

<file path=ppt/tags/tag12.xml><?xml version="1.0" encoding="utf-8"?>
<p:tagLst xmlns:p="http://schemas.openxmlformats.org/presentationml/2006/main">
  <p:tag name="MH" val="20151104094602"/>
  <p:tag name="MH_LIBRARY" val="GRAPHIC"/>
  <p:tag name="MH_TYPE" val="Other"/>
  <p:tag name="MH_ORDER" val="11"/>
</p:tagLst>
</file>

<file path=ppt/tags/tag13.xml><?xml version="1.0" encoding="utf-8"?>
<p:tagLst xmlns:p="http://schemas.openxmlformats.org/presentationml/2006/main">
  <p:tag name="MH" val="20151104094602"/>
  <p:tag name="MH_LIBRARY" val="GRAPHIC"/>
  <p:tag name="MH_TYPE" val="Other"/>
  <p:tag name="MH_ORDER" val="12"/>
</p:tagLst>
</file>

<file path=ppt/tags/tag14.xml><?xml version="1.0" encoding="utf-8"?>
<p:tagLst xmlns:p="http://schemas.openxmlformats.org/presentationml/2006/main">
  <p:tag name="NAME" val="Arrow"/>
</p:tagLst>
</file>

<file path=ppt/tags/tag15.xml><?xml version="1.0" encoding="utf-8"?>
<p:tagLst xmlns:p="http://schemas.openxmlformats.org/presentationml/2006/main">
  <p:tag name="NAME" val="Arrow"/>
</p:tagLst>
</file>

<file path=ppt/tags/tag16.xml><?xml version="1.0" encoding="utf-8"?>
<p:tagLst xmlns:p="http://schemas.openxmlformats.org/presentationml/2006/main">
  <p:tag name="NAME" val="Arrow"/>
</p:tagLst>
</file>

<file path=ppt/tags/tag17.xml><?xml version="1.0" encoding="utf-8"?>
<p:tagLst xmlns:p="http://schemas.openxmlformats.org/presentationml/2006/main">
  <p:tag name="NAME" val="Arrow"/>
</p:tagLst>
</file>

<file path=ppt/tags/tag18.xml><?xml version="1.0" encoding="utf-8"?>
<p:tagLst xmlns:p="http://schemas.openxmlformats.org/presentationml/2006/main">
  <p:tag name="LEFT" val=" 143.875"/>
  <p:tag name="TOP" val=" 207"/>
</p:tagLst>
</file>

<file path=ppt/tags/tag19.xml><?xml version="1.0" encoding="utf-8"?>
<p:tagLst xmlns:p="http://schemas.openxmlformats.org/presentationml/2006/main">
  <p:tag name="LEFT" val=" 143.875"/>
  <p:tag name="TOP" val=" 207"/>
</p:tagLst>
</file>

<file path=ppt/tags/tag2.xml><?xml version="1.0" encoding="utf-8"?>
<p:tagLst xmlns:p="http://schemas.openxmlformats.org/presentationml/2006/main">
  <p:tag name="MH" val="20151104094602"/>
  <p:tag name="MH_LIBRARY" val="GRAPHIC"/>
  <p:tag name="MH_TYPE" val="Other"/>
  <p:tag name="MH_ORDER" val="1"/>
</p:tagLst>
</file>

<file path=ppt/tags/tag20.xml><?xml version="1.0" encoding="utf-8"?>
<p:tagLst xmlns:p="http://schemas.openxmlformats.org/presentationml/2006/main">
  <p:tag name="TOP" val=" 207"/>
  <p:tag name="LEFT" val=" 143.875"/>
</p:tagLst>
</file>

<file path=ppt/tags/tag21.xml><?xml version="1.0" encoding="utf-8"?>
<p:tagLst xmlns:p="http://schemas.openxmlformats.org/presentationml/2006/main">
  <p:tag name="TOP" val=" 207"/>
  <p:tag name="LEFT" val=" 143.875"/>
</p:tagLst>
</file>

<file path=ppt/tags/tag22.xml><?xml version="1.0" encoding="utf-8"?>
<p:tagLst xmlns:p="http://schemas.openxmlformats.org/presentationml/2006/main">
  <p:tag name="NAME" val="Arrow"/>
</p:tagLst>
</file>

<file path=ppt/tags/tag23.xml><?xml version="1.0" encoding="utf-8"?>
<p:tagLst xmlns:p="http://schemas.openxmlformats.org/presentationml/2006/main">
  <p:tag name="NAME" val="Arrow"/>
</p:tagLst>
</file>

<file path=ppt/tags/tag24.xml><?xml version="1.0" encoding="utf-8"?>
<p:tagLst xmlns:p="http://schemas.openxmlformats.org/presentationml/2006/main">
  <p:tag name="NAME" val="Arrow"/>
</p:tagLst>
</file>

<file path=ppt/tags/tag25.xml><?xml version="1.0" encoding="utf-8"?>
<p:tagLst xmlns:p="http://schemas.openxmlformats.org/presentationml/2006/main">
  <p:tag name="LEFT" val=" 143.875"/>
  <p:tag name="TOP" val=" 207"/>
</p:tagLst>
</file>

<file path=ppt/tags/tag26.xml><?xml version="1.0" encoding="utf-8"?>
<p:tagLst xmlns:p="http://schemas.openxmlformats.org/presentationml/2006/main">
  <p:tag name="LEFT" val=" 143.875"/>
  <p:tag name="TOP" val=" 207"/>
</p:tagLst>
</file>

<file path=ppt/tags/tag27.xml><?xml version="1.0" encoding="utf-8"?>
<p:tagLst xmlns:p="http://schemas.openxmlformats.org/presentationml/2006/main">
  <p:tag name="TOP" val=" 207"/>
  <p:tag name="LEFT" val=" 143.875"/>
</p:tagLst>
</file>

<file path=ppt/tags/tag28.xml><?xml version="1.0" encoding="utf-8"?>
<p:tagLst xmlns:p="http://schemas.openxmlformats.org/presentationml/2006/main">
  <p:tag name="NAME" val="Arrow"/>
</p:tagLst>
</file>

<file path=ppt/tags/tag29.xml><?xml version="1.0" encoding="utf-8"?>
<p:tagLst xmlns:p="http://schemas.openxmlformats.org/presentationml/2006/main">
  <p:tag name="TOP" val=" 207"/>
  <p:tag name="LEFT" val=" 143.875"/>
</p:tagLst>
</file>

<file path=ppt/tags/tag3.xml><?xml version="1.0" encoding="utf-8"?>
<p:tagLst xmlns:p="http://schemas.openxmlformats.org/presentationml/2006/main">
  <p:tag name="MH" val="20151104094602"/>
  <p:tag name="MH_LIBRARY" val="GRAPHIC"/>
  <p:tag name="MH_TYPE" val="Other"/>
  <p:tag name="MH_ORDER" val="2"/>
</p:tagLst>
</file>

<file path=ppt/tags/tag4.xml><?xml version="1.0" encoding="utf-8"?>
<p:tagLst xmlns:p="http://schemas.openxmlformats.org/presentationml/2006/main">
  <p:tag name="MH" val="20151104094602"/>
  <p:tag name="MH_LIBRARY" val="GRAPHIC"/>
  <p:tag name="MH_TYPE" val="Other"/>
  <p:tag name="MH_ORDER" val="3"/>
</p:tagLst>
</file>

<file path=ppt/tags/tag5.xml><?xml version="1.0" encoding="utf-8"?>
<p:tagLst xmlns:p="http://schemas.openxmlformats.org/presentationml/2006/main">
  <p:tag name="MH" val="20151104094602"/>
  <p:tag name="MH_LIBRARY" val="GRAPHIC"/>
  <p:tag name="MH_TYPE" val="Other"/>
  <p:tag name="MH_ORDER" val="4"/>
</p:tagLst>
</file>

<file path=ppt/tags/tag6.xml><?xml version="1.0" encoding="utf-8"?>
<p:tagLst xmlns:p="http://schemas.openxmlformats.org/presentationml/2006/main">
  <p:tag name="MH" val="20151104094602"/>
  <p:tag name="MH_LIBRARY" val="GRAPHIC"/>
  <p:tag name="MH_TYPE" val="Other"/>
  <p:tag name="MH_ORDER" val="5"/>
</p:tagLst>
</file>

<file path=ppt/tags/tag7.xml><?xml version="1.0" encoding="utf-8"?>
<p:tagLst xmlns:p="http://schemas.openxmlformats.org/presentationml/2006/main">
  <p:tag name="MH" val="20151104094602"/>
  <p:tag name="MH_LIBRARY" val="GRAPHIC"/>
  <p:tag name="MH_TYPE" val="Other"/>
  <p:tag name="MH_ORDER" val="6"/>
</p:tagLst>
</file>

<file path=ppt/tags/tag8.xml><?xml version="1.0" encoding="utf-8"?>
<p:tagLst xmlns:p="http://schemas.openxmlformats.org/presentationml/2006/main">
  <p:tag name="MH" val="20151104094602"/>
  <p:tag name="MH_LIBRARY" val="GRAPHIC"/>
  <p:tag name="MH_TYPE" val="Other"/>
  <p:tag name="MH_ORDER" val="7"/>
</p:tagLst>
</file>

<file path=ppt/tags/tag9.xml><?xml version="1.0" encoding="utf-8"?>
<p:tagLst xmlns:p="http://schemas.openxmlformats.org/presentationml/2006/main">
  <p:tag name="MH" val="20151104094602"/>
  <p:tag name="MH_LIBRARY" val="GRAPHIC"/>
  <p:tag name="MH_TYPE" val="Other"/>
  <p:tag name="MH_ORDER" val="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22854</Words>
  <Application>WPS 演示</Application>
  <PresentationFormat>自定义</PresentationFormat>
  <Paragraphs>2124</Paragraphs>
  <Slides>72</Slides>
  <Notes>64</Notes>
  <HiddenSlides>0</HiddenSlides>
  <MMClips>0</MMClips>
  <ScaleCrop>false</ScaleCrop>
  <HeadingPairs>
    <vt:vector size="8" baseType="variant">
      <vt:variant>
        <vt:lpstr>已用的字体</vt:lpstr>
      </vt:variant>
      <vt:variant>
        <vt:i4>29</vt:i4>
      </vt:variant>
      <vt:variant>
        <vt:lpstr>主题</vt:lpstr>
      </vt:variant>
      <vt:variant>
        <vt:i4>2</vt:i4>
      </vt:variant>
      <vt:variant>
        <vt:lpstr>幻灯片标题</vt:lpstr>
      </vt:variant>
      <vt:variant>
        <vt:i4>72</vt:i4>
      </vt:variant>
      <vt:variant>
        <vt:lpstr>自定义放映</vt:lpstr>
      </vt:variant>
      <vt:variant>
        <vt:i4>1</vt:i4>
      </vt:variant>
    </vt:vector>
  </HeadingPairs>
  <TitlesOfParts>
    <vt:vector size="104" baseType="lpstr">
      <vt:lpstr>Arial</vt:lpstr>
      <vt:lpstr>宋体</vt:lpstr>
      <vt:lpstr>Wingdings</vt:lpstr>
      <vt:lpstr>微软雅黑</vt:lpstr>
      <vt:lpstr>Calibri</vt:lpstr>
      <vt:lpstr>方正大黑简体</vt:lpstr>
      <vt:lpstr>黑体</vt:lpstr>
      <vt:lpstr>Arial Black</vt:lpstr>
      <vt:lpstr>Times New Roman</vt:lpstr>
      <vt:lpstr>Arial Unicode MS</vt:lpstr>
      <vt:lpstr>UUS UN INCHIKE</vt:lpstr>
      <vt:lpstr>Segoe Print</vt:lpstr>
      <vt:lpstr>方正兰亭粗黑简体</vt:lpstr>
      <vt:lpstr>方正兰亭黑_GBK</vt:lpstr>
      <vt:lpstr>Microsoft JhengHei</vt:lpstr>
      <vt:lpstr>隶书</vt:lpstr>
      <vt:lpstr>Segoe UI</vt:lpstr>
      <vt:lpstr>华文中宋</vt:lpstr>
      <vt:lpstr>Wingdings 2</vt:lpstr>
      <vt:lpstr>华文细黑</vt:lpstr>
      <vt:lpstr>Calibri</vt:lpstr>
      <vt:lpstr>Impact</vt:lpstr>
      <vt:lpstr>Franklin Gothic Heavy</vt:lpstr>
      <vt:lpstr>Segoe UI</vt:lpstr>
      <vt:lpstr>Malgun Gothic</vt:lpstr>
      <vt:lpstr>仿宋</vt:lpstr>
      <vt:lpstr>Century Gothic</vt:lpstr>
      <vt:lpstr>Gulim</vt:lpstr>
      <vt:lpstr>Impact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Administrator</cp:lastModifiedBy>
  <cp:revision>1040</cp:revision>
  <dcterms:created xsi:type="dcterms:W3CDTF">2013-05-08T06:52:00Z</dcterms:created>
  <dcterms:modified xsi:type="dcterms:W3CDTF">2021-06-12T02:06:32Z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53853F936C984B089D14F35572D41ECE</vt:lpwstr>
  </property>
</Properties>
</file>